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mid" ContentType="audio/mid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bookmarkIdSeed="4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710" r:id="rId3"/>
    <p:sldId id="632" r:id="rId4"/>
    <p:sldId id="655" r:id="rId5"/>
    <p:sldId id="609" r:id="rId6"/>
    <p:sldId id="833" r:id="rId7"/>
    <p:sldId id="834" r:id="rId8"/>
    <p:sldId id="402" r:id="rId9"/>
    <p:sldId id="714" r:id="rId10"/>
    <p:sldId id="835" r:id="rId11"/>
    <p:sldId id="843" r:id="rId12"/>
    <p:sldId id="836" r:id="rId13"/>
    <p:sldId id="837" r:id="rId14"/>
    <p:sldId id="838" r:id="rId15"/>
    <p:sldId id="839" r:id="rId16"/>
    <p:sldId id="840" r:id="rId17"/>
    <p:sldId id="841" r:id="rId18"/>
    <p:sldId id="842" r:id="rId19"/>
    <p:sldId id="832" r:id="rId20"/>
  </p:sldIdLst>
  <p:sldSz cx="9144000" cy="6858000" type="screen4x3"/>
  <p:notesSz cx="7102475" cy="9388475"/>
  <p:embeddedFontLs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Gill Sans MT" panose="020B0502020104020203" pitchFamily="34" charset="0"/>
      <p:regular r:id="rId27"/>
      <p:bold r:id="rId28"/>
      <p:italic r:id="rId29"/>
      <p:boldItalic r:id="rId30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pos="576">
          <p15:clr>
            <a:srgbClr val="A4A3A4"/>
          </p15:clr>
        </p15:guide>
        <p15:guide id="4" pos="51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8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7EF"/>
    <a:srgbClr val="07008C"/>
    <a:srgbClr val="090389"/>
    <a:srgbClr val="FFFF00"/>
    <a:srgbClr val="CDC800"/>
    <a:srgbClr val="FFFFFF"/>
    <a:srgbClr val="00FF00"/>
    <a:srgbClr val="67FF00"/>
    <a:srgbClr val="FFD505"/>
    <a:srgbClr val="32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5" autoAdjust="0"/>
    <p:restoredTop sz="93537" autoAdjust="0"/>
  </p:normalViewPr>
  <p:slideViewPr>
    <p:cSldViewPr>
      <p:cViewPr varScale="1">
        <p:scale>
          <a:sx n="99" d="100"/>
          <a:sy n="99" d="100"/>
        </p:scale>
        <p:origin x="822" y="72"/>
      </p:cViewPr>
      <p:guideLst>
        <p:guide orient="horz" pos="576"/>
        <p:guide orient="horz" pos="4032"/>
        <p:guide pos="576"/>
        <p:guide pos="51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1496" y="848"/>
      </p:cViewPr>
      <p:guideLst>
        <p:guide orient="horz" pos="2958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525" cy="46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340" y="0"/>
            <a:ext cx="3077525" cy="46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2E593E1-E271-460E-8180-D0F109EF8091}" type="datetime1">
              <a:rPr lang="en-US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089"/>
            <a:ext cx="3077525" cy="46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340" y="8918089"/>
            <a:ext cx="3077525" cy="46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9C7F499-3A15-4B2D-9504-DC88F0FD73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157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525" cy="46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4" tIns="47432" rIns="94864" bIns="47432" numCol="1" anchor="t" anchorCtr="0" compatLnSpc="1">
            <a:prstTxWarp prst="textNoShape">
              <a:avLst/>
            </a:prstTxWarp>
          </a:bodyPr>
          <a:lstStyle>
            <a:lvl1pPr defTabSz="948601" eaLnBrk="0" hangingPunct="0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952" y="0"/>
            <a:ext cx="3077525" cy="46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4" tIns="47432" rIns="94864" bIns="47432" numCol="1" anchor="t" anchorCtr="0" compatLnSpc="1">
            <a:prstTxWarp prst="textNoShape">
              <a:avLst/>
            </a:prstTxWarp>
          </a:bodyPr>
          <a:lstStyle>
            <a:lvl1pPr algn="r" defTabSz="948601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5529E29-00BD-4212-8DBC-DE1D80B2452B}" type="datetime1">
              <a:rPr lang="en-US"/>
              <a:pPr>
                <a:defRPr/>
              </a:pPr>
              <a:t>9/28/2018</a:t>
            </a:fld>
            <a:endParaRPr lang="en-GB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4850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427" y="4459848"/>
            <a:ext cx="5207622" cy="42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4" tIns="47432" rIns="94864" bIns="474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9694"/>
            <a:ext cx="3077525" cy="46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4" tIns="47432" rIns="94864" bIns="47432" numCol="1" anchor="b" anchorCtr="0" compatLnSpc="1">
            <a:prstTxWarp prst="textNoShape">
              <a:avLst/>
            </a:prstTxWarp>
          </a:bodyPr>
          <a:lstStyle>
            <a:lvl1pPr defTabSz="948601" eaLnBrk="0" hangingPunct="0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952" y="8919694"/>
            <a:ext cx="3077525" cy="46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4" tIns="47432" rIns="94864" bIns="47432" numCol="1" anchor="b" anchorCtr="0" compatLnSpc="1">
            <a:prstTxWarp prst="textNoShape">
              <a:avLst/>
            </a:prstTxWarp>
          </a:bodyPr>
          <a:lstStyle>
            <a:lvl1pPr algn="r" defTabSz="948601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2B21DF8-EA41-4261-9446-F8567C76580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71299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BF3888-CB0E-4F81-9CB4-B6BF373AA46A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427" y="4459846"/>
            <a:ext cx="5207622" cy="4694238"/>
          </a:xfrm>
          <a:noFill/>
          <a:ln/>
        </p:spPr>
        <p:txBody>
          <a:bodyPr/>
          <a:lstStyle/>
          <a:p>
            <a:endParaRPr lang="en-US" sz="1000" dirty="0"/>
          </a:p>
        </p:txBody>
      </p:sp>
      <p:sp>
        <p:nvSpPr>
          <p:cNvPr id="134149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354E9E4-E398-4677-8263-A36C47B9358D}" type="datetime1">
              <a:rPr lang="en-US" smtClean="0"/>
              <a:pPr>
                <a:defRPr/>
              </a:pPr>
              <a:t>9/28/2018</a:t>
            </a:fld>
            <a:endParaRPr lang="en-GB" dirty="0"/>
          </a:p>
        </p:txBody>
      </p:sp>
      <p:sp>
        <p:nvSpPr>
          <p:cNvPr id="134150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8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6D5943-5ED6-450E-8859-4C41B819E1BE}" type="slidenum">
              <a:rPr lang="en-GB" smtClean="0">
                <a:latin typeface="Arial" charset="0"/>
              </a:rPr>
              <a:pPr/>
              <a:t>2</a:t>
            </a:fld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302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30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Begin with the end in mind</a:t>
            </a:r>
          </a:p>
          <a:p>
            <a:r>
              <a:rPr lang="en-US" dirty="0"/>
              <a:t>Steven Covey and Omega Alpha Association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5529E29-00BD-4212-8DBC-DE1D80B2452B}" type="datetime1">
              <a:rPr lang="en-US" smtClean="0"/>
              <a:pPr>
                <a:defRPr/>
              </a:pPr>
              <a:t>9/28/2018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21DF8-EA41-4261-9446-F8567C76580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149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87C4758-84AD-431C-A657-9208C6E8E15B}" type="datetime1">
              <a:rPr lang="en-US" smtClean="0"/>
              <a:pPr>
                <a:defRPr/>
              </a:pPr>
              <a:t>9/28/2018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672AD6-B571-4371-A953-74B679849E7D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4785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laws are more general than the principles and apply in all circumstances.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5529E29-00BD-4212-8DBC-DE1D80B2452B}" type="datetime1">
              <a:rPr lang="en-US" smtClean="0"/>
              <a:pPr>
                <a:defRPr/>
              </a:pPr>
              <a:t>9/28/2018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21DF8-EA41-4261-9446-F8567C76580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878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6486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B52190B-68B6-4583-9A15-EF1E53F8EDAB}" type="datetime1">
              <a:rPr lang="en-US" smtClean="0"/>
              <a:pPr>
                <a:defRPr/>
              </a:pPr>
              <a:t>9/28/2018</a:t>
            </a:fld>
            <a:endParaRPr lang="en-GB" dirty="0"/>
          </a:p>
        </p:txBody>
      </p:sp>
      <p:sp>
        <p:nvSpPr>
          <p:cNvPr id="164869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4870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A26015-55FE-45A6-B686-125BC470D15A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794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Kirkpatrick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05529E29-00BD-4212-8DBC-DE1D80B2452B}" type="datetime1">
              <a:rPr lang="en-US" smtClean="0"/>
              <a:pPr>
                <a:defRPr/>
              </a:pPr>
              <a:t>9/28/2018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21DF8-EA41-4261-9446-F8567C76580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430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Kirkpatrick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05529E29-00BD-4212-8DBC-DE1D80B2452B}" type="datetime1">
              <a:rPr lang="en-US" smtClean="0"/>
              <a:pPr>
                <a:defRPr/>
              </a:pPr>
              <a:t>9/28/2018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21DF8-EA41-4261-9446-F8567C765804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533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14400"/>
            <a:ext cx="7250113" cy="914400"/>
          </a:xfrm>
        </p:spPr>
        <p:txBody>
          <a:bodyPr/>
          <a:lstStyle>
            <a:lvl1pPr>
              <a:defRPr sz="4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352800"/>
            <a:ext cx="7250113" cy="1047750"/>
          </a:xfrm>
        </p:spPr>
        <p:txBody>
          <a:bodyPr/>
          <a:lstStyle>
            <a:lvl1pPr marL="0" indent="0">
              <a:buFontTx/>
              <a:buNone/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1493838" marR="0" indent="-209550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91000" y="6553200"/>
            <a:ext cx="762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27611-7BE1-4854-BE75-C12C899CDB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0" y="6553200"/>
            <a:ext cx="1219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81200-1FF5-4180-BA6E-9F8460204BFB}" type="datetime1">
              <a:rPr lang="en-US" smtClean="0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© 2018 Bahill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91000" y="6553200"/>
            <a:ext cx="762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CCADD-41CB-4372-9BB7-356F3D167F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FA352-7723-41F8-AFBE-8465500B2C0F}" type="datetime1">
              <a:rPr lang="en-US" smtClean="0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© 2018 Bahill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191000" y="6553200"/>
            <a:ext cx="762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24016-80C0-45B0-A7B0-0E4D82F5AF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E29D8-2763-400D-9648-6027C6A5E061}" type="datetime1">
              <a:rPr lang="en-US" smtClean="0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© 2018 Bahill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07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38" name="Text Box 14"/>
          <p:cNvSpPr txBox="1">
            <a:spLocks noChangeArrowheads="1"/>
          </p:cNvSpPr>
          <p:nvPr userDrawn="1"/>
        </p:nvSpPr>
        <p:spPr bwMode="auto">
          <a:xfrm>
            <a:off x="0" y="652145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67200" y="65532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CDC8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A4D27A-1FD5-40B2-BBA6-8800B8858C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37325"/>
            <a:ext cx="1219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CDC8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F0631A-30A8-4B28-B839-972CEFF377CF}" type="datetime1">
              <a:rPr lang="en-US" smtClean="0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7696200" y="6553200"/>
            <a:ext cx="1447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400" dirty="0">
                <a:solidFill>
                  <a:srgbClr val="CDC8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© 2018 Bahill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D505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D505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D505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D505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D505"/>
          </a:solidFill>
          <a:latin typeface="Times New Roman" pitchFamily="18" charset="0"/>
          <a:cs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Georgia" pitchFamily="18" charset="0"/>
        </a:defRPr>
      </a:lvl9pPr>
    </p:titleStyle>
    <p:bodyStyle>
      <a:lvl1pPr marL="225425" indent="-225425" algn="l" rtl="0" eaLnBrk="0" fontAlgn="base" hangingPunct="0">
        <a:spcBef>
          <a:spcPct val="25000"/>
        </a:spcBef>
        <a:spcAft>
          <a:spcPct val="0"/>
        </a:spcAft>
        <a:buSzPct val="120000"/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6575" indent="-196850" algn="l" rtl="0" eaLnBrk="0" fontAlgn="base" hangingPunct="0">
        <a:spcBef>
          <a:spcPct val="25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33438" indent="-182563" algn="l" rtl="0" eaLnBrk="0" fontAlgn="base" hangingPunct="0">
        <a:spcBef>
          <a:spcPct val="25000"/>
        </a:spcBef>
        <a:spcAft>
          <a:spcPct val="0"/>
        </a:spcAft>
        <a:buSzPct val="65000"/>
        <a:buFont typeface="Wingdings" pitchFamily="2" charset="2"/>
        <a:buChar char="v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169988" indent="-222250" algn="l" rtl="0" eaLnBrk="0" fontAlgn="base" hangingPunct="0">
        <a:spcBef>
          <a:spcPct val="25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493838" indent="-209550" algn="l" rtl="0" eaLnBrk="0" fontAlgn="base" hangingPunct="0">
        <a:spcBef>
          <a:spcPct val="25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1951038" indent="-209550" algn="l" rtl="0" eaLnBrk="0" fontAlgn="base" hangingPunct="0">
        <a:spcBef>
          <a:spcPct val="25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6pPr>
      <a:lvl7pPr marL="2408238" indent="-209550" algn="l" rtl="0" eaLnBrk="0" fontAlgn="base" hangingPunct="0">
        <a:spcBef>
          <a:spcPct val="25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7pPr>
      <a:lvl8pPr marL="2865438" indent="-209550" algn="l" rtl="0" eaLnBrk="0" fontAlgn="base" hangingPunct="0">
        <a:spcBef>
          <a:spcPct val="25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8pPr>
      <a:lvl9pPr marL="3322638" indent="-209550" algn="l" rtl="0" eaLnBrk="0" fontAlgn="base" hangingPunct="0">
        <a:spcBef>
          <a:spcPct val="25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audio" Target="../media/media2.mid"/><Relationship Id="rId7" Type="http://schemas.openxmlformats.org/officeDocument/2006/relationships/oleObject" Target="../embeddings/oleObject1.bin"/><Relationship Id="rId2" Type="http://schemas.microsoft.com/office/2007/relationships/media" Target="../media/media2.mid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7848600" cy="1523999"/>
          </a:xfrm>
        </p:spPr>
        <p:txBody>
          <a:bodyPr/>
          <a:lstStyle/>
          <a:p>
            <a:pPr algn="r"/>
            <a:r>
              <a:rPr lang="en-US" i="1" dirty="0"/>
              <a:t>The Science of Baseball,</a:t>
            </a:r>
            <a:br>
              <a:rPr lang="en-US" i="1" dirty="0"/>
            </a:br>
            <a:r>
              <a:rPr lang="en-US" i="1" dirty="0"/>
              <a:t>Chapter 1</a:t>
            </a:r>
            <a:endParaRPr lang="en-US" dirty="0"/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352800"/>
            <a:ext cx="4038600" cy="2743200"/>
          </a:xfrm>
        </p:spPr>
        <p:txBody>
          <a:bodyPr/>
          <a:lstStyle/>
          <a:p>
            <a:pPr algn="r"/>
            <a:r>
              <a:rPr lang="en-US" dirty="0"/>
              <a:t>A. Terry Bahill</a:t>
            </a:r>
          </a:p>
          <a:p>
            <a:pPr algn="r"/>
            <a:r>
              <a:rPr lang="en-US" dirty="0"/>
              <a:t>Emeritus Professor of</a:t>
            </a:r>
          </a:p>
          <a:p>
            <a:pPr algn="r"/>
            <a:r>
              <a:rPr lang="en-US" dirty="0"/>
              <a:t>Systems Engineering</a:t>
            </a:r>
          </a:p>
          <a:p>
            <a:pPr algn="r"/>
            <a:r>
              <a:rPr lang="en-US" dirty="0"/>
              <a:t>University of Arizona</a:t>
            </a:r>
          </a:p>
          <a:p>
            <a:pPr algn="r"/>
            <a:r>
              <a:rPr lang="en-US" dirty="0"/>
              <a:t>terry@sie.arizona.edu</a:t>
            </a:r>
          </a:p>
          <a:p>
            <a:pPr algn="r"/>
            <a:r>
              <a:rPr lang="en-US" dirty="0"/>
              <a:t>©, 2017-2018, Bahill</a:t>
            </a:r>
          </a:p>
          <a:p>
            <a:endParaRPr lang="en-US" dirty="0"/>
          </a:p>
        </p:txBody>
      </p:sp>
      <p:pic>
        <p:nvPicPr>
          <p:cNvPr id="5" name="Picture 4" descr="HallOfFam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3429001"/>
            <a:ext cx="2286000" cy="3429000"/>
          </a:xfrm>
          <a:prstGeom prst="rect">
            <a:avLst/>
          </a:prstGeom>
        </p:spPr>
      </p:pic>
      <p:pic>
        <p:nvPicPr>
          <p:cNvPr id="29594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4953000"/>
            <a:ext cx="758178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John_Fogerty_Centerfiel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200" y="526732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Free-end motion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CCADD-41CB-4372-9BB7-356F3D167FE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BFA352-7723-41F8-AFBE-8465500B2C0F}" type="datetime1">
              <a:rPr lang="en-US" smtClean="0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Bahill</a:t>
            </a:r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B1BB7570-FDBD-40F6-857A-B15C3392F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648100"/>
            <a:ext cx="8166333" cy="23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41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Free-end collision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CCADD-41CB-4372-9BB7-356F3D167FE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BFA352-7723-41F8-AFBE-8465500B2C0F}" type="datetime1">
              <a:rPr lang="en-US" smtClean="0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Bahill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BB80FE-EFB4-4717-B8C7-A42D0B380E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2" y="762000"/>
            <a:ext cx="790472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46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Free-end collision with bat motion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CCADD-41CB-4372-9BB7-356F3D167FE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BFA352-7723-41F8-AFBE-8465500B2C0F}" type="datetime1">
              <a:rPr lang="en-US" smtClean="0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Bahill</a:t>
            </a:r>
          </a:p>
        </p:txBody>
      </p:sp>
      <p:pic>
        <p:nvPicPr>
          <p:cNvPr id="7" name="Picture 6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9BB2E28A-99F8-4272-83D2-BE8A275476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8076692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35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BaConLaws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CCADD-41CB-4372-9BB7-356F3D167FE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BFA352-7723-41F8-AFBE-8465500B2C0F}" type="datetime1">
              <a:rPr lang="en-US" smtClean="0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Bahill</a:t>
            </a:r>
          </a:p>
        </p:txBody>
      </p:sp>
      <p:pic>
        <p:nvPicPr>
          <p:cNvPr id="8" name="Picture 7" descr="A close up of a device&#10;&#10;Description generated with high confidence">
            <a:extLst>
              <a:ext uri="{FF2B5EF4-FFF2-40B4-BE49-F238E27FC236}">
                <a16:creationId xmlns:a16="http://schemas.microsoft.com/office/drawing/2014/main" id="{FFD26AFD-5CA7-4BD1-A5CC-4265AB97B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816569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86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Mass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CCADD-41CB-4372-9BB7-356F3D167FE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BFA352-7723-41F8-AFBE-8465500B2C0F}" type="datetime1">
              <a:rPr lang="en-US" smtClean="0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Bahill</a:t>
            </a:r>
          </a:p>
        </p:txBody>
      </p:sp>
      <p:pic>
        <p:nvPicPr>
          <p:cNvPr id="7" name="Picture 6" descr="A close up of a device&#10;&#10;Description generated with high confidence">
            <a:extLst>
              <a:ext uri="{FF2B5EF4-FFF2-40B4-BE49-F238E27FC236}">
                <a16:creationId xmlns:a16="http://schemas.microsoft.com/office/drawing/2014/main" id="{89D6E89D-4E09-422A-8489-5D22EB3DC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738348"/>
            <a:ext cx="8394101" cy="276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47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Spiral Center of Mass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CCADD-41CB-4372-9BB7-356F3D167FE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BFA352-7723-41F8-AFBE-8465500B2C0F}" type="datetime1">
              <a:rPr lang="en-US" smtClean="0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Bahill</a:t>
            </a:r>
          </a:p>
        </p:txBody>
      </p:sp>
      <p:pic>
        <p:nvPicPr>
          <p:cNvPr id="7" name="Picture 6" descr="A close up of a device&#10;&#10;Description generated with high confidence">
            <a:extLst>
              <a:ext uri="{FF2B5EF4-FFF2-40B4-BE49-F238E27FC236}">
                <a16:creationId xmlns:a16="http://schemas.microsoft.com/office/drawing/2014/main" id="{250D8F78-42BA-4C2D-AE9B-29A0A95FB6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38" y="685799"/>
            <a:ext cx="7871861" cy="588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2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Pin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CCADD-41CB-4372-9BB7-356F3D167FE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BFA352-7723-41F8-AFBE-8465500B2C0F}" type="datetime1">
              <a:rPr lang="en-US" smtClean="0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Bahill</a:t>
            </a:r>
          </a:p>
        </p:txBody>
      </p:sp>
      <p:pic>
        <p:nvPicPr>
          <p:cNvPr id="7" name="Picture 6" descr="A close up of a device&#10;&#10;Description generated with high confidence">
            <a:extLst>
              <a:ext uri="{FF2B5EF4-FFF2-40B4-BE49-F238E27FC236}">
                <a16:creationId xmlns:a16="http://schemas.microsoft.com/office/drawing/2014/main" id="{B49F48BC-FC2F-4284-B6F5-60D7710B05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04490"/>
            <a:ext cx="8351388" cy="203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46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dirty="0"/>
              <a:t>Collision with Friction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CCADD-41CB-4372-9BB7-356F3D167FE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BFA352-7723-41F8-AFBE-8465500B2C0F}" type="datetime1">
              <a:rPr lang="en-US" smtClean="0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Bahill</a:t>
            </a:r>
          </a:p>
        </p:txBody>
      </p:sp>
      <p:pic>
        <p:nvPicPr>
          <p:cNvPr id="8" name="Picture 7" descr="A close up of a device&#10;&#10;Description generated with high confidence">
            <a:extLst>
              <a:ext uri="{FF2B5EF4-FFF2-40B4-BE49-F238E27FC236}">
                <a16:creationId xmlns:a16="http://schemas.microsoft.com/office/drawing/2014/main" id="{C286DA2E-FB8F-4414-BF4E-A3B409C82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699528"/>
            <a:ext cx="8357459" cy="23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1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CF7033-F6AE-4465-AE2D-5C195E7DB3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CCADD-41CB-4372-9BB7-356F3D167FE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E1B40-8246-456E-BE88-13D94692426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BFA352-7723-41F8-AFBE-8465500B2C0F}" type="datetime1">
              <a:rPr lang="en-US" smtClean="0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EBE86-FD8E-475F-93BC-2CF8F3B8D5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Bahill</a:t>
            </a:r>
            <a:endParaRPr lang="en-US" dirty="0"/>
          </a:p>
        </p:txBody>
      </p:sp>
      <p:pic>
        <p:nvPicPr>
          <p:cNvPr id="7" name="Picture 6" descr="A large brown dog lying on the ground&#10;&#10;Description generated with high confidence">
            <a:extLst>
              <a:ext uri="{FF2B5EF4-FFF2-40B4-BE49-F238E27FC236}">
                <a16:creationId xmlns:a16="http://schemas.microsoft.com/office/drawing/2014/main" id="{1C7A764D-440A-4B48-9EF9-CE879DB61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86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1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8D9CF-B987-4475-A57B-6B14BD72C5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727611-7BE1-4854-BE75-C12C899CDBC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D00AF-2ACD-4C30-BA91-C5911D78CEE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D81200-1FF5-4180-BA6E-9F8460204BFB}" type="datetime1">
              <a:rPr lang="en-US" smtClean="0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10A1F-23A5-4036-BC31-82D827FB98B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Bahill</a:t>
            </a:r>
          </a:p>
        </p:txBody>
      </p:sp>
    </p:spTree>
    <p:extLst>
      <p:ext uri="{BB962C8B-B14F-4D97-AF65-F5344CB8AC3E}">
        <p14:creationId xmlns:p14="http://schemas.microsoft.com/office/powerpoint/2010/main" val="70105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762000"/>
            <a:ext cx="5943600" cy="5638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Terry Bahill, </a:t>
            </a:r>
            <a:r>
              <a:rPr lang="en-US" i="1" dirty="0"/>
              <a:t>The Science of Baseball: Modeling Bat-Ball Collisions and the Flight of the Ball, </a:t>
            </a:r>
            <a:r>
              <a:rPr lang="en-US" dirty="0"/>
              <a:t>Springer Nature, NY, NY, 2018</a:t>
            </a:r>
          </a:p>
          <a:p>
            <a:pPr marL="0" indent="0">
              <a:buNone/>
            </a:pPr>
            <a:r>
              <a:rPr lang="en-US" dirty="0"/>
              <a:t>ISBN 978-3-319-67031-7</a:t>
            </a:r>
          </a:p>
          <a:p>
            <a:pPr marL="0" indent="0">
              <a:buFontTx/>
              <a:buNone/>
            </a:pPr>
            <a:r>
              <a:rPr lang="en-US" dirty="0"/>
              <a:t>Chapter 1</a:t>
            </a:r>
          </a:p>
        </p:txBody>
      </p:sp>
    </p:spTree>
    <p:extLst>
      <p:ext uri="{BB962C8B-B14F-4D97-AF65-F5344CB8AC3E}">
        <p14:creationId xmlns:p14="http://schemas.microsoft.com/office/powerpoint/2010/main" val="3946605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1273" y="268941"/>
            <a:ext cx="7627216" cy="470647"/>
          </a:xfrm>
        </p:spPr>
        <p:txBody>
          <a:bodyPr/>
          <a:lstStyle/>
          <a:p>
            <a:pPr algn="ctr"/>
            <a:r>
              <a:rPr lang="en-US" sz="3600" dirty="0"/>
              <a:t>The systems engineering process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8545" y="806824"/>
            <a:ext cx="2840182" cy="5289176"/>
          </a:xfrm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kumimoji="0" lang="en-US" dirty="0"/>
              <a:t>The SIMILAR process is a life-cycle model. But, it is not a serial process.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kumimoji="0" lang="en-US" dirty="0"/>
              <a:t>It is parallel and highly iterative.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156364" y="6477000"/>
            <a:ext cx="533977" cy="381000"/>
          </a:xfrm>
          <a:noFill/>
        </p:spPr>
        <p:txBody>
          <a:bodyPr/>
          <a:lstStyle/>
          <a:p>
            <a:pPr algn="ctr" defTabSz="914608"/>
            <a:fld id="{6525AA36-1117-41B0-9C3E-2FFE54860A0A}" type="slidenum">
              <a:rPr lang="en-US" smtClean="0"/>
              <a:pPr algn="ctr" defTabSz="914608"/>
              <a:t>3</a:t>
            </a:fld>
            <a:endParaRPr lang="en-US" dirty="0"/>
          </a:p>
        </p:txBody>
      </p:sp>
      <p:sp>
        <p:nvSpPr>
          <p:cNvPr id="3379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7689273" y="6521824"/>
            <a:ext cx="1454727" cy="336176"/>
          </a:xfrm>
        </p:spPr>
        <p:txBody>
          <a:bodyPr lIns="82058" tIns="41029" rIns="82058" bIns="41029" rtlCol="0" anchor="ctr"/>
          <a:lstStyle/>
          <a:p>
            <a:pPr algn="l" defTabSz="914608">
              <a:defRPr/>
            </a:pPr>
            <a:r>
              <a:rPr lang="en-US" dirty="0">
                <a:latin typeface="+mn-lt"/>
              </a:rPr>
              <a:t>© 2017 Bahill</a:t>
            </a:r>
          </a:p>
        </p:txBody>
      </p:sp>
      <p:pic>
        <p:nvPicPr>
          <p:cNvPr id="27654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8727" y="874059"/>
            <a:ext cx="5893955" cy="56701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>
          <a:xfrm>
            <a:off x="0" y="6553200"/>
            <a:ext cx="1447800" cy="304800"/>
          </a:xfrm>
        </p:spPr>
        <p:txBody>
          <a:bodyPr/>
          <a:lstStyle/>
          <a:p>
            <a:pPr>
              <a:defRPr/>
            </a:pPr>
            <a:fld id="{D10FB5A1-9F15-403D-845B-52434599A8F1}" type="datetime1">
              <a:rPr lang="en-US" smtClean="0"/>
              <a:pPr>
                <a:defRPr/>
              </a:pPr>
              <a:t>9/28/2018</a:t>
            </a:fld>
            <a:endParaRPr lang="en-US" dirty="0"/>
          </a:p>
        </p:txBody>
      </p:sp>
      <p:graphicFrame>
        <p:nvGraphicFramePr>
          <p:cNvPr id="143365" name="Object 5"/>
          <p:cNvGraphicFramePr>
            <a:graphicFrameLocks noChangeAspect="1"/>
          </p:cNvGraphicFramePr>
          <p:nvPr/>
        </p:nvGraphicFramePr>
        <p:xfrm>
          <a:off x="304800" y="5257800"/>
          <a:ext cx="99536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9" name="Visio" r:id="rId7" imgW="994810" imgH="994743" progId="Visio.Drawing.11">
                  <p:embed/>
                </p:oleObj>
              </mc:Choice>
              <mc:Fallback>
                <p:oleObj name="Visio" r:id="rId7" imgW="994810" imgH="994743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257800"/>
                        <a:ext cx="995363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ballgameHorn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8799" y="411480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609600"/>
          </a:xfrm>
        </p:spPr>
        <p:txBody>
          <a:bodyPr/>
          <a:lstStyle/>
          <a:p>
            <a:r>
              <a:rPr lang="en-US" dirty="0"/>
              <a:t>State the problem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685800"/>
            <a:ext cx="64008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“Reason must be the beginning of every activity, reflection must come before any undertaking.” Ecclesiasticus  37:16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CCADD-41CB-4372-9BB7-356F3D167FE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BFA352-7723-41F8-AFBE-8465500B2C0F}" type="datetime1">
              <a:rPr lang="en-US" smtClean="0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Bahill</a:t>
            </a:r>
          </a:p>
        </p:txBody>
      </p:sp>
      <p:pic>
        <p:nvPicPr>
          <p:cNvPr id="8" name="Picture 7" descr="StatePro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905000"/>
            <a:ext cx="5007863" cy="43343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Position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7239000" cy="4800600"/>
          </a:xfrm>
        </p:spPr>
        <p:txBody>
          <a:bodyPr/>
          <a:lstStyle/>
          <a:p>
            <a:pPr>
              <a:defRPr/>
            </a:pPr>
            <a:r>
              <a:rPr lang="en-US" dirty="0"/>
              <a:t>For engineers and students of the science of baseball, who want to understand bat-ball collisions and the flight of the ball, this book </a:t>
            </a:r>
            <a:r>
              <a:rPr lang="en-US" i="1" dirty="0"/>
              <a:t>The Science of Baseball</a:t>
            </a:r>
            <a:r>
              <a:rPr lang="en-US" dirty="0"/>
              <a:t> presents equations for the speed and spin of the bat and ball after the collision in terms of those same four variables before the collision. </a:t>
            </a:r>
          </a:p>
          <a:p>
            <a:pPr>
              <a:defRPr/>
            </a:pPr>
            <a:r>
              <a:rPr lang="en-US" dirty="0"/>
              <a:t>Unlike existing books on the physics of sports, this book </a:t>
            </a:r>
            <a:r>
              <a:rPr lang="en-US"/>
              <a:t>uses only Newton’s axioms </a:t>
            </a:r>
            <a:r>
              <a:rPr lang="en-US" dirty="0"/>
              <a:t>and the conservation laws. It also contains alternative models for bat-ball collisions and the flight of the ball.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FC16EF4-D772-4E9B-B889-E46760B05B7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292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2402FCCB-4459-4FCB-AD7B-7883AB50EDF6}" type="datetime1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12293" name="Footer Placeholder 5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2017 Bahill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9AB4A-D4D8-4C6D-82C1-510852640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609600"/>
          </a:xfrm>
        </p:spPr>
        <p:txBody>
          <a:bodyPr/>
          <a:lstStyle/>
          <a:p>
            <a:r>
              <a:rPr lang="en-US" dirty="0"/>
              <a:t>Newton’s axioms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BEBEB-42F3-4317-90A5-822A0A428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7772400" cy="5867400"/>
          </a:xfrm>
        </p:spPr>
        <p:txBody>
          <a:bodyPr/>
          <a:lstStyle/>
          <a:p>
            <a:r>
              <a:rPr lang="en-US" sz="2000" dirty="0"/>
              <a:t>I. Inertia or uniform motion.  Every object remains at rest or continues to move at a constant velocity, unless acted upon by an external force.</a:t>
            </a:r>
          </a:p>
          <a:p>
            <a:endParaRPr lang="en-US" sz="2000" dirty="0"/>
          </a:p>
          <a:p>
            <a:r>
              <a:rPr lang="en-US" sz="2000" dirty="0"/>
              <a:t>II. Impulse and Momentum.  Applying a force changes the momentum of a body.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III. Action/reaction. For every action there is an equal and opposite reaction.</a:t>
            </a:r>
          </a:p>
          <a:p>
            <a:endParaRPr lang="en-US" sz="2000" dirty="0"/>
          </a:p>
          <a:p>
            <a:r>
              <a:rPr lang="en-US" sz="2000" dirty="0"/>
              <a:t>IV. Restitution. The coefficient of restitution (CoR) is the ratio of the relative speeds of two objects after and before a collision. The CoR models the energy lost in a collision.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030A9-A756-4AD6-98BA-178B909509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727611-7BE1-4854-BE75-C12C899CDBC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C4E1A-2B13-4104-975F-71532AF4A9E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D81200-1FF5-4180-BA6E-9F8460204BFB}" type="datetime1">
              <a:rPr lang="en-US" smtClean="0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8716A-1626-422B-B86D-E16871207E6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Bahill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A13BBCEB-4DBA-420F-BFE8-C31947478F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263575"/>
              </p:ext>
            </p:extLst>
          </p:nvPr>
        </p:nvGraphicFramePr>
        <p:xfrm>
          <a:off x="1025090" y="1714500"/>
          <a:ext cx="27114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3" name="Equation" r:id="rId3" imgW="1549080" imgH="203040" progId="Equation.DSMT4">
                  <p:embed/>
                </p:oleObj>
              </mc:Choice>
              <mc:Fallback>
                <p:oleObj name="Equation" r:id="rId3" imgW="1549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5090" y="1714500"/>
                        <a:ext cx="271145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FC682BD2-5FAC-41C8-9FDC-7FD1800BA5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581008"/>
              </p:ext>
            </p:extLst>
          </p:nvPr>
        </p:nvGraphicFramePr>
        <p:xfrm>
          <a:off x="1053966" y="2723901"/>
          <a:ext cx="3289434" cy="749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4" name="Equation" r:id="rId5" imgW="1726920" imgH="393480" progId="Equation.DSMT4">
                  <p:embed/>
                </p:oleObj>
              </mc:Choice>
              <mc:Fallback>
                <p:oleObj name="Equation" r:id="rId5" imgW="1726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3966" y="2723901"/>
                        <a:ext cx="3289434" cy="749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0E06BE0-F6B1-4E9A-BD87-E48E5B4C29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843734"/>
              </p:ext>
            </p:extLst>
          </p:nvPr>
        </p:nvGraphicFramePr>
        <p:xfrm>
          <a:off x="1053966" y="5579299"/>
          <a:ext cx="4410576" cy="749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5" name="Equation" r:id="rId7" imgW="2539800" imgH="431640" progId="Equation.DSMT4">
                  <p:embed/>
                </p:oleObj>
              </mc:Choice>
              <mc:Fallback>
                <p:oleObj name="Equation" r:id="rId7" imgW="2539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53966" y="5579299"/>
                        <a:ext cx="4410576" cy="749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1999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9AB4A-D4D8-4C6D-82C1-510852640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Overarching conservation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BEBEB-42F3-4317-90A5-822A0A428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6400800" cy="5867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Energy, linear momentum and angular momentum cannot be created or destroyed.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030A9-A756-4AD6-98BA-178B909509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727611-7BE1-4854-BE75-C12C899CDBC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C4E1A-2B13-4104-975F-71532AF4A9E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D81200-1FF5-4180-BA6E-9F8460204BFB}" type="datetime1">
              <a:rPr lang="en-US" smtClean="0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8716A-1626-422B-B86D-E16871207E6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2017 Bahill</a:t>
            </a:r>
          </a:p>
        </p:txBody>
      </p:sp>
    </p:spTree>
    <p:extLst>
      <p:ext uri="{BB962C8B-B14F-4D97-AF65-F5344CB8AC3E}">
        <p14:creationId xmlns:p14="http://schemas.microsoft.com/office/powerpoint/2010/main" val="3483272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D2EF741-C769-48C5-A5A6-E6AC4F3423C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8307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F9CC4DDC-DB47-4E3E-BDE1-AFE1AA8465B6}" type="datetime1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98308" name="Footer Placeholder 5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© 2017 Bahill</a:t>
            </a:r>
          </a:p>
        </p:txBody>
      </p:sp>
      <p:pic>
        <p:nvPicPr>
          <p:cNvPr id="8" name="Picture 7" descr="InvestAl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5776" y="457200"/>
            <a:ext cx="6955224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swing models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CCCADD-41CB-4372-9BB7-356F3D167FE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BFA352-7723-41F8-AFBE-8465500B2C0F}" type="datetime1">
              <a:rPr lang="en-US" smtClean="0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2018 Bahill</a:t>
            </a:r>
          </a:p>
        </p:txBody>
      </p:sp>
      <p:pic>
        <p:nvPicPr>
          <p:cNvPr id="8" name="Picture 7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814A933D-F475-4447-88DF-560619F88F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3133344" cy="574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6765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5F5F5F"/>
      </a:dk1>
      <a:lt1>
        <a:srgbClr val="FFFFFF"/>
      </a:lt1>
      <a:dk2>
        <a:srgbClr val="100E23"/>
      </a:dk2>
      <a:lt2>
        <a:srgbClr val="FFFFFF"/>
      </a:lt2>
      <a:accent1>
        <a:srgbClr val="990099"/>
      </a:accent1>
      <a:accent2>
        <a:srgbClr val="FFCC00"/>
      </a:accent2>
      <a:accent3>
        <a:srgbClr val="AAAAAC"/>
      </a:accent3>
      <a:accent4>
        <a:srgbClr val="DADADA"/>
      </a:accent4>
      <a:accent5>
        <a:srgbClr val="CAAACA"/>
      </a:accent5>
      <a:accent6>
        <a:srgbClr val="E7B900"/>
      </a:accent6>
      <a:hlink>
        <a:srgbClr val="FF9933"/>
      </a:hlink>
      <a:folHlink>
        <a:srgbClr val="6600FF"/>
      </a:folHlink>
    </a:clrScheme>
    <a:fontScheme name="Default Design">
      <a:majorFont>
        <a:latin typeface="Georgia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5F5F5F"/>
        </a:dk1>
        <a:lt1>
          <a:srgbClr val="FFFFFF"/>
        </a:lt1>
        <a:dk2>
          <a:srgbClr val="100E23"/>
        </a:dk2>
        <a:lt2>
          <a:srgbClr val="FFFFFF"/>
        </a:lt2>
        <a:accent1>
          <a:srgbClr val="990099"/>
        </a:accent1>
        <a:accent2>
          <a:srgbClr val="FFCC00"/>
        </a:accent2>
        <a:accent3>
          <a:srgbClr val="AAAAAC"/>
        </a:accent3>
        <a:accent4>
          <a:srgbClr val="DADADA"/>
        </a:accent4>
        <a:accent5>
          <a:srgbClr val="CAAACA"/>
        </a:accent5>
        <a:accent6>
          <a:srgbClr val="E7B900"/>
        </a:accent6>
        <a:hlink>
          <a:srgbClr val="FF99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21427</TotalTime>
  <Words>476</Words>
  <Application>Microsoft Office PowerPoint</Application>
  <PresentationFormat>On-screen Show (4:3)</PresentationFormat>
  <Paragraphs>110</Paragraphs>
  <Slides>19</Slides>
  <Notes>9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Gill Sans MT</vt:lpstr>
      <vt:lpstr>Georgia</vt:lpstr>
      <vt:lpstr>Arial</vt:lpstr>
      <vt:lpstr>Wingdings</vt:lpstr>
      <vt:lpstr>Times New Roman</vt:lpstr>
      <vt:lpstr>Default Design</vt:lpstr>
      <vt:lpstr>Visio</vt:lpstr>
      <vt:lpstr>Equation</vt:lpstr>
      <vt:lpstr>The Science of Baseball, Chapter 1</vt:lpstr>
      <vt:lpstr>Reference</vt:lpstr>
      <vt:lpstr>The systems engineering process</vt:lpstr>
      <vt:lpstr>State the problem</vt:lpstr>
      <vt:lpstr>Product Position Statement</vt:lpstr>
      <vt:lpstr>Newton’s axioms</vt:lpstr>
      <vt:lpstr>Overarching conservation laws</vt:lpstr>
      <vt:lpstr>PowerPoint Presentation</vt:lpstr>
      <vt:lpstr>Three swing models</vt:lpstr>
      <vt:lpstr>Free-end motion</vt:lpstr>
      <vt:lpstr>Free-end collision</vt:lpstr>
      <vt:lpstr>Free-end collision with bat motion</vt:lpstr>
      <vt:lpstr>BaConLaws model</vt:lpstr>
      <vt:lpstr>Effective Mass model</vt:lpstr>
      <vt:lpstr>Spiral Center of Mass model</vt:lpstr>
      <vt:lpstr>Sliding Pin model</vt:lpstr>
      <vt:lpstr>Collision with Friction model</vt:lpstr>
      <vt:lpstr>PowerPoint Presentation</vt:lpstr>
      <vt:lpstr>PowerPoint Presentation</vt:lpstr>
    </vt:vector>
  </TitlesOfParts>
  <Manager>Terry Bahill</Manager>
  <Company>BICS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Unintended Consequences</dc:title>
  <dc:creator>Terry Bahill</dc:creator>
  <cp:lastModifiedBy>Terry Bahill</cp:lastModifiedBy>
  <cp:revision>1710</cp:revision>
  <cp:lastPrinted>2017-10-10T17:38:17Z</cp:lastPrinted>
  <dcterms:created xsi:type="dcterms:W3CDTF">1999-11-26T13:52:12Z</dcterms:created>
  <dcterms:modified xsi:type="dcterms:W3CDTF">2018-09-28T17:36:46Z</dcterms:modified>
  <cp:category>Systems Engineering</cp:category>
  <cp:contentStatus>current work</cp:contentStatus>
  <dc:language>English</dc:language>
</cp:coreProperties>
</file>