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5" r:id="rId1"/>
  </p:sldMasterIdLst>
  <p:notesMasterIdLst>
    <p:notesMasterId r:id="rId47"/>
  </p:notesMasterIdLst>
  <p:handoutMasterIdLst>
    <p:handoutMasterId r:id="rId48"/>
  </p:handoutMasterIdLst>
  <p:sldIdLst>
    <p:sldId id="256" r:id="rId2"/>
    <p:sldId id="598" r:id="rId3"/>
    <p:sldId id="546" r:id="rId4"/>
    <p:sldId id="587" r:id="rId5"/>
    <p:sldId id="576" r:id="rId6"/>
    <p:sldId id="564" r:id="rId7"/>
    <p:sldId id="565" r:id="rId8"/>
    <p:sldId id="599" r:id="rId9"/>
    <p:sldId id="589" r:id="rId10"/>
    <p:sldId id="591" r:id="rId11"/>
    <p:sldId id="566" r:id="rId12"/>
    <p:sldId id="567" r:id="rId13"/>
    <p:sldId id="552" r:id="rId14"/>
    <p:sldId id="553" r:id="rId15"/>
    <p:sldId id="578" r:id="rId16"/>
    <p:sldId id="590" r:id="rId17"/>
    <p:sldId id="569" r:id="rId18"/>
    <p:sldId id="555" r:id="rId19"/>
    <p:sldId id="579" r:id="rId20"/>
    <p:sldId id="568" r:id="rId21"/>
    <p:sldId id="571" r:id="rId22"/>
    <p:sldId id="560" r:id="rId23"/>
    <p:sldId id="572" r:id="rId24"/>
    <p:sldId id="561" r:id="rId25"/>
    <p:sldId id="573" r:id="rId26"/>
    <p:sldId id="574" r:id="rId27"/>
    <p:sldId id="558" r:id="rId28"/>
    <p:sldId id="577" r:id="rId29"/>
    <p:sldId id="559" r:id="rId30"/>
    <p:sldId id="562" r:id="rId31"/>
    <p:sldId id="592" r:id="rId32"/>
    <p:sldId id="593" r:id="rId33"/>
    <p:sldId id="594" r:id="rId34"/>
    <p:sldId id="595" r:id="rId35"/>
    <p:sldId id="596" r:id="rId36"/>
    <p:sldId id="563" r:id="rId37"/>
    <p:sldId id="580" r:id="rId38"/>
    <p:sldId id="581" r:id="rId39"/>
    <p:sldId id="582" r:id="rId40"/>
    <p:sldId id="583" r:id="rId41"/>
    <p:sldId id="588" r:id="rId42"/>
    <p:sldId id="585" r:id="rId43"/>
    <p:sldId id="586" r:id="rId44"/>
    <p:sldId id="542" r:id="rId45"/>
    <p:sldId id="597" r:id="rId46"/>
  </p:sldIdLst>
  <p:sldSz cx="10058400" cy="7772400"/>
  <p:notesSz cx="6992938" cy="9278938"/>
  <p:embeddedFontLst>
    <p:embeddedFont>
      <p:font typeface="Calibri" panose="020F0502020204030204" pitchFamily="34" charset="0"/>
      <p:regular r:id="rId49"/>
      <p:bold r:id="rId50"/>
      <p:italic r:id="rId51"/>
      <p:boldItalic r:id="rId52"/>
    </p:embeddedFont>
    <p:embeddedFont>
      <p:font typeface="Gill Sans MT" panose="020B0502020104020203" pitchFamily="34" charset="0"/>
      <p:regular r:id="rId53"/>
      <p:bold r:id="rId54"/>
      <p:italic r:id="rId55"/>
      <p:boldItalic r:id="rId56"/>
    </p:embeddedFont>
    <p:embeddedFont>
      <p:font typeface="Verdana" panose="020B0604030504040204" pitchFamily="34" charset="0"/>
      <p:regular r:id="rId57"/>
      <p:bold r:id="rId58"/>
      <p:italic r:id="rId59"/>
      <p:boldItalic r:id="rId60"/>
    </p:embeddedFont>
  </p:embeddedFont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720">
          <p15:clr>
            <a:srgbClr val="A4A3A4"/>
          </p15:clr>
        </p15:guide>
        <p15:guide id="2" pos="576">
          <p15:clr>
            <a:srgbClr val="A4A3A4"/>
          </p15:clr>
        </p15:guide>
      </p15:sldGuideLst>
    </p:ext>
    <p:ext uri="{2D200454-40CA-4A62-9FC3-DE9A4176ACB9}">
      <p15:notesGuideLst xmlns:p15="http://schemas.microsoft.com/office/powerpoint/2012/main">
        <p15:guide id="1" orient="horz" pos="2923">
          <p15:clr>
            <a:srgbClr val="A4A3A4"/>
          </p15:clr>
        </p15:guide>
        <p15:guide id="2" pos="22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C800"/>
    <a:srgbClr val="FFD505"/>
    <a:srgbClr val="090389"/>
    <a:srgbClr val="FFFF00"/>
    <a:srgbClr val="C3C3FF"/>
    <a:srgbClr val="0000FF"/>
    <a:srgbClr val="CC3300"/>
    <a:srgbClr val="FFB5B5"/>
    <a:srgbClr val="F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8" autoAdjust="0"/>
    <p:restoredTop sz="64583" autoAdjust="0"/>
  </p:normalViewPr>
  <p:slideViewPr>
    <p:cSldViewPr>
      <p:cViewPr varScale="1">
        <p:scale>
          <a:sx n="59" d="100"/>
          <a:sy n="59" d="100"/>
        </p:scale>
        <p:origin x="3186" y="102"/>
      </p:cViewPr>
      <p:guideLst>
        <p:guide orient="horz" pos="720"/>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1902" y="-78"/>
      </p:cViewPr>
      <p:guideLst>
        <p:guide orient="horz" pos="2923"/>
        <p:guide pos="22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1863" y="4406900"/>
            <a:ext cx="5129212" cy="4176713"/>
          </a:xfrm>
          <a:prstGeom prst="rect">
            <a:avLst/>
          </a:prstGeom>
          <a:noFill/>
          <a:ln w="12700">
            <a:noFill/>
            <a:miter lim="800000"/>
            <a:headEnd/>
            <a:tailEnd/>
          </a:ln>
          <a:effectLst/>
        </p:spPr>
        <p:txBody>
          <a:bodyPr vert="horz" wrap="square" lIns="91936" tIns="45161" rIns="91936" bIns="45161" numCol="1" anchor="t" anchorCtr="0" compatLnSpc="1">
            <a:prstTxWarp prst="textNoShape">
              <a:avLst/>
            </a:prstTxWarp>
          </a:bodyPr>
          <a:lstStyle/>
          <a:p>
            <a:pPr lvl="0"/>
            <a:r>
              <a:rPr lang="en-US"/>
              <a:t>Click to edit Master notes styles</a:t>
            </a:r>
          </a:p>
          <a:p>
            <a:pPr lvl="0"/>
            <a:r>
              <a:rPr lang="en-US"/>
              <a:t>Second Level</a:t>
            </a:r>
          </a:p>
          <a:p>
            <a:pPr lvl="0"/>
            <a:r>
              <a:rPr lang="en-US"/>
              <a:t>Third Level</a:t>
            </a:r>
          </a:p>
          <a:p>
            <a:pPr lvl="0"/>
            <a:r>
              <a:rPr lang="en-US"/>
              <a:t>Fourth Level</a:t>
            </a:r>
          </a:p>
          <a:p>
            <a:pPr lvl="0"/>
            <a:r>
              <a:rPr lang="en-US"/>
              <a:t>Fifth Level</a:t>
            </a:r>
          </a:p>
        </p:txBody>
      </p:sp>
      <p:sp>
        <p:nvSpPr>
          <p:cNvPr id="2051" name="Rectangle 3"/>
          <p:cNvSpPr>
            <a:spLocks noGrp="1" noRot="1" noChangeAspect="1" noChangeArrowheads="1" noTextEdit="1"/>
          </p:cNvSpPr>
          <p:nvPr>
            <p:ph type="sldImg" idx="2"/>
          </p:nvPr>
        </p:nvSpPr>
        <p:spPr bwMode="auto">
          <a:xfrm>
            <a:off x="1254125" y="701675"/>
            <a:ext cx="4486275" cy="3467100"/>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en-US" dirty="0"/>
              <a:t>The axis of rotation was in the center of the isthmus.</a:t>
            </a:r>
          </a:p>
          <a:p>
            <a:r>
              <a:rPr lang="en-US" dirty="0"/>
              <a:t>This is a simulation of the circular “nickel” pattern on a right-hander’s slider.  The spin speed is the same as that used to simulate the dot pattern.</a:t>
            </a:r>
          </a:p>
          <a:p>
            <a:r>
              <a:rPr lang="en-US" dirty="0"/>
              <a:t>This is a four seam slider.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ChangeArrowheads="1" noTextEdit="1"/>
          </p:cNvSpPr>
          <p:nvPr>
            <p:ph type="sldImg"/>
          </p:nvPr>
        </p:nvSpPr>
        <p:spPr>
          <a:xfrm>
            <a:off x="1244600" y="695325"/>
            <a:ext cx="4503738" cy="3479800"/>
          </a:xfrm>
          <a:ln/>
        </p:spPr>
      </p:sp>
      <p:sp>
        <p:nvSpPr>
          <p:cNvPr id="443395" name="Rectangle 3"/>
          <p:cNvSpPr>
            <a:spLocks noGrp="1" noChangeArrowheads="1"/>
          </p:cNvSpPr>
          <p:nvPr>
            <p:ph type="body" idx="1"/>
          </p:nvPr>
        </p:nvSpPr>
        <p:spPr>
          <a:xfrm>
            <a:off x="700088" y="4406900"/>
            <a:ext cx="5592762" cy="4176713"/>
          </a:xfrm>
        </p:spPr>
        <p:txBody>
          <a:bodyPr/>
          <a:lstStyle/>
          <a:p>
            <a:r>
              <a:rPr lang="en-US" dirty="0"/>
              <a:t>In this simulation we have very faint bands about the equator of the ball.  No monetary patterns here.</a:t>
            </a:r>
          </a:p>
          <a:p>
            <a:r>
              <a:rPr lang="en-US" dirty="0"/>
              <a:t>The axis of rotation was out in the plain.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xfrm>
            <a:off x="1244600" y="695325"/>
            <a:ext cx="4503738" cy="3479800"/>
          </a:xfrm>
          <a:ln/>
        </p:spPr>
      </p:sp>
      <p:sp>
        <p:nvSpPr>
          <p:cNvPr id="445443" name="Rectangle 3"/>
          <p:cNvSpPr>
            <a:spLocks noGrp="1" noChangeArrowheads="1"/>
          </p:cNvSpPr>
          <p:nvPr>
            <p:ph type="body" idx="1"/>
          </p:nvPr>
        </p:nvSpPr>
        <p:spPr>
          <a:xfrm>
            <a:off x="700088" y="4406900"/>
            <a:ext cx="5592762" cy="4176713"/>
          </a:xfrm>
        </p:spPr>
        <p:txBody>
          <a:bodyPr/>
          <a:lstStyle/>
          <a:p>
            <a:r>
              <a:rPr lang="en-US" dirty="0"/>
              <a:t>This picture shows a slider. For a slider, the bolt was shorter and did not go all the way through the ball.</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To explain the patterns, we need to describe the features of the ball’s surface.  The ball has a single seam that stitches together two dog-bone shaped pieces of leather.  The dog-bone configuration is known as </a:t>
            </a:r>
            <a:r>
              <a:rPr lang="en-US" b="1" i="1" dirty="0"/>
              <a:t>Ovals of Cassini</a:t>
            </a:r>
            <a:r>
              <a:rPr lang="en-US" dirty="0"/>
              <a:t> – named for a seventeenth century astronomer.  This strip consists of two large white </a:t>
            </a:r>
            <a:r>
              <a:rPr lang="en-US" b="1" i="1" dirty="0"/>
              <a:t>plains</a:t>
            </a:r>
            <a:r>
              <a:rPr lang="en-US" dirty="0"/>
              <a:t> connected by a narrow </a:t>
            </a:r>
            <a:r>
              <a:rPr lang="en-US" b="1" i="1" dirty="0"/>
              <a:t>isthmus</a:t>
            </a:r>
            <a:r>
              <a:rPr lang="en-US" dirty="0"/>
              <a:t>.  The spin pattern is a function of the location of the spin axis pole relative to the seam.  The point on the seam nearest the axis pole is called the </a:t>
            </a:r>
            <a:r>
              <a:rPr lang="en-US" b="1" i="1" dirty="0"/>
              <a:t>manifest point</a:t>
            </a:r>
            <a:r>
              <a:rPr lang="en-US" dirty="0"/>
              <a:t>.</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p:spPr>
        <p:txBody>
          <a:bodyPr/>
          <a:lstStyle/>
          <a:p>
            <a:r>
              <a:rPr lang="en-US" dirty="0"/>
              <a:t>It is labeled “Initial Speed” because the ball loses about 10% of its speed in route to the plate.</a:t>
            </a:r>
          </a:p>
          <a:p>
            <a:r>
              <a:rPr lang="en-US" dirty="0"/>
              <a:t>The Radar gun is probably within </a:t>
            </a:r>
            <a:r>
              <a:rPr lang="en-US" dirty="0">
                <a:cs typeface="Times New Roman" pitchFamily="18" charset="0"/>
              </a:rPr>
              <a:t>±2 mph.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r>
              <a:rPr lang="en-US" dirty="0"/>
              <a:t>This shows a</a:t>
            </a:r>
            <a:r>
              <a:rPr lang="en-US" baseline="0" dirty="0"/>
              <a:t> slider </a:t>
            </a:r>
            <a:r>
              <a:rPr lang="en-US" dirty="0"/>
              <a:t>grip that would position the axis pole near the seam, producing the dot pattern.  </a:t>
            </a:r>
          </a:p>
          <a:p>
            <a:r>
              <a:rPr lang="en-US" dirty="0"/>
              <a:t>The curved arrow shows that the spin around this pole would be in a counterclockwise direction.</a:t>
            </a:r>
          </a:p>
          <a:p>
            <a:r>
              <a:rPr lang="en-US" dirty="0"/>
              <a:t>This</a:t>
            </a:r>
            <a:r>
              <a:rPr lang="en-US" baseline="0" dirty="0"/>
              <a:t> is a</a:t>
            </a:r>
            <a:r>
              <a:rPr lang="en-US" dirty="0"/>
              <a:t> four-seam grip.</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Rot="1" noChangeAspect="1" noChangeArrowheads="1" noTextEdit="1"/>
          </p:cNvSpPr>
          <p:nvPr>
            <p:ph type="sldImg"/>
          </p:nvPr>
        </p:nvSpPr>
        <p:spPr>
          <a:xfrm>
            <a:off x="1244600" y="695325"/>
            <a:ext cx="4503738" cy="3479800"/>
          </a:xfrm>
          <a:ln/>
        </p:spPr>
      </p:sp>
      <p:sp>
        <p:nvSpPr>
          <p:cNvPr id="449539" name="Rectangle 3"/>
          <p:cNvSpPr>
            <a:spLocks noGrp="1" noChangeArrowheads="1"/>
          </p:cNvSpPr>
          <p:nvPr>
            <p:ph type="body" idx="1"/>
          </p:nvPr>
        </p:nvSpPr>
        <p:spPr>
          <a:xfrm>
            <a:off x="700088" y="4406900"/>
            <a:ext cx="5592762" cy="4176713"/>
          </a:xfrm>
        </p:spPr>
        <p:txBody>
          <a:bodyPr/>
          <a:lstStyle/>
          <a:p>
            <a:r>
              <a:rPr lang="en-US" dirty="0"/>
              <a:t>The fingers point toward the isthmus.</a:t>
            </a:r>
          </a:p>
          <a:p>
            <a:r>
              <a:rPr lang="en-US" dirty="0"/>
              <a:t>This particular “four-seam” grip of the slider will result in a circular spin pattern. </a:t>
            </a:r>
          </a:p>
          <a:p>
            <a:r>
              <a:rPr lang="en-US" dirty="0"/>
              <a:t>Note that the pole is not positioned on the seam.  </a:t>
            </a:r>
          </a:p>
          <a:p>
            <a:r>
              <a:rPr lang="en-US" dirty="0"/>
              <a:t>The radius of the circle will be equal to the distance of the pole from the manifest point.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61047" y="8813381"/>
            <a:ext cx="3030273" cy="463947"/>
          </a:xfrm>
          <a:prstGeom prst="rect">
            <a:avLst/>
          </a:prstGeom>
          <a:ln/>
        </p:spPr>
        <p:txBody>
          <a:bodyPr lIns="92976" tIns="46488" rIns="92976" bIns="46488"/>
          <a:lstStyle/>
          <a:p>
            <a:fld id="{22376CFC-31B0-4333-A7C3-A134DDAD2686}" type="slidenum">
              <a:rPr lang="en-US"/>
              <a:pPr/>
              <a:t>19</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a:t>This is an uncommon slider grip (generally called, “a two-seam grip”).  Notice that this places the axis pole out in the middle of one of the plains.  The direction and speed of the spin is the same as it was with the previous two grips shown – only the spin pattern has changed.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r>
              <a:rPr lang="en-US" dirty="0"/>
              <a:t>Our first hypothesis for the cause of the circular patterns was </a:t>
            </a:r>
            <a:r>
              <a:rPr lang="en-US" b="1" i="1" dirty="0"/>
              <a:t>precession</a:t>
            </a:r>
            <a:r>
              <a:rPr lang="en-US" dirty="0"/>
              <a:t>.  This is a “wobble” or gyration of the spin axis about a secondary axis.  If the dot at the end of the spin axis rotates, it circumscribes a small circle. The term was first used by Hipparchus of Nicea in 130 B.C. when he described the effects of the wobble of the earth’s spin axis.  Precession is also the basis of the behavior of a toy top, a gyroscope, and a boomerang.  In all cases, precession is caused by a secondary force perturbing a spinning body. </a:t>
            </a:r>
          </a:p>
          <a:p>
            <a:endParaRPr lang="en-US" dirty="0"/>
          </a:p>
          <a:p>
            <a:r>
              <a:rPr lang="en-US" dirty="0"/>
              <a:t>After 40 hours of mathematical and physics analysis, we no longer think that precession is a big factor.</a:t>
            </a:r>
          </a:p>
          <a:p>
            <a:endParaRPr lang="en-US" dirty="0"/>
          </a:p>
          <a:p>
            <a:endParaRPr lang="en-US" dirty="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r>
              <a:rPr lang="en-US" dirty="0"/>
              <a:t>We are now switching from a slider to a curveball.</a:t>
            </a:r>
          </a:p>
          <a:p>
            <a:endParaRPr lang="en-US" dirty="0"/>
          </a:p>
          <a:p>
            <a:r>
              <a:rPr lang="en-US" dirty="0"/>
              <a:t>We asked Sid Hudson (major league pitcher 1940 to 1954, major league pitching coach 1961 to 1978)</a:t>
            </a:r>
            <a:r>
              <a:rPr lang="en-US" baseline="0" dirty="0"/>
              <a:t> </a:t>
            </a:r>
            <a:r>
              <a:rPr lang="en-US" dirty="0"/>
              <a:t>about the creation of a bad curveball.  He cited the roll of the thumb as the ball is released.  Note the axis pole is on the seam.  The direction of spin is counterclockwise from this angle.  The thumb roll could result in a relocation of the axis pole into the isthmus or it could cause precession to occur – in either case a nickel pattern would be seen on the pitch.</a:t>
            </a:r>
            <a:r>
              <a:rPr lang="en-US" baseline="0" dirty="0"/>
              <a:t> </a:t>
            </a:r>
            <a:r>
              <a:rPr lang="en-US" dirty="0"/>
              <a:t>Also Hudson said thumb roll will reduce the magnitude of the spin.</a:t>
            </a:r>
          </a:p>
          <a:p>
            <a:endParaRPr lang="en-US" dirty="0"/>
          </a:p>
          <a:p>
            <a:r>
              <a:rPr kumimoji="1" lang="en-US" sz="1200" kern="1200" baseline="0" dirty="0">
                <a:solidFill>
                  <a:schemeClr val="tx1"/>
                </a:solidFill>
                <a:latin typeface="Times New Roman" pitchFamily="18" charset="0"/>
                <a:ea typeface="+mn-ea"/>
                <a:cs typeface="+mn-cs"/>
              </a:rPr>
              <a:t>To ensure proper release concentrate on putting pressure on the right front corner of the ball. As a result of this pressure, the last part of the hand to touch the ball was the thumb-side edge of the index finger's tip. The  ball left his hand with the spin axis assuming an oblique angle to the forward direction of the pitch. Three of our interviewees reported that throwing sliders caused blisters or calluses on the thumb side of the index finger's tip.</a:t>
            </a:r>
          </a:p>
          <a:p>
            <a:endParaRPr kumimoji="1" lang="en-US" sz="1200" kern="1200" baseline="0" dirty="0">
              <a:solidFill>
                <a:schemeClr val="tx1"/>
              </a:solidFill>
              <a:latin typeface="Times New Roman" pitchFamily="18" charset="0"/>
              <a:ea typeface="+mn-ea"/>
              <a:cs typeface="+mn-cs"/>
            </a:endParaRPr>
          </a:p>
          <a:p>
            <a:r>
              <a:rPr kumimoji="1" lang="en-US" sz="1200" kern="1200" baseline="0" dirty="0">
                <a:solidFill>
                  <a:schemeClr val="tx1"/>
                </a:solidFill>
                <a:latin typeface="Times New Roman" pitchFamily="18" charset="0"/>
                <a:ea typeface="+mn-ea"/>
                <a:cs typeface="+mn-cs"/>
              </a:rPr>
              <a:t>Hudson thinks that the thumb roll decrease the amount of spin,</a:t>
            </a:r>
          </a:p>
          <a:p>
            <a:r>
              <a:rPr kumimoji="1" lang="en-US" sz="1200" kern="1200" baseline="0" dirty="0">
                <a:solidFill>
                  <a:schemeClr val="tx1"/>
                </a:solidFill>
                <a:latin typeface="Times New Roman" pitchFamily="18" charset="0"/>
                <a:ea typeface="+mn-ea"/>
                <a:cs typeface="+mn-cs"/>
              </a:rPr>
              <a:t>Dave thinks that the thumb roll effects the axis of rotation.</a:t>
            </a:r>
          </a:p>
          <a:p>
            <a:endParaRPr kumimoji="1" lang="en-US" sz="1200" kern="1200" baseline="0" dirty="0">
              <a:solidFill>
                <a:schemeClr val="tx1"/>
              </a:solidFill>
              <a:latin typeface="Times New Roman" pitchFamily="18" charset="0"/>
              <a:ea typeface="+mn-ea"/>
              <a:cs typeface="+mn-cs"/>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xfrm>
            <a:off x="1244600" y="695325"/>
            <a:ext cx="4503738" cy="3479800"/>
          </a:xfrm>
          <a:ln/>
        </p:spPr>
      </p:sp>
      <p:sp>
        <p:nvSpPr>
          <p:cNvPr id="459779" name="Rectangle 3"/>
          <p:cNvSpPr>
            <a:spLocks noGrp="1" noChangeArrowheads="1"/>
          </p:cNvSpPr>
          <p:nvPr>
            <p:ph type="body" idx="1"/>
          </p:nvPr>
        </p:nvSpPr>
        <p:spPr>
          <a:xfrm>
            <a:off x="700088" y="4406900"/>
            <a:ext cx="5592762" cy="4176713"/>
          </a:xfrm>
        </p:spPr>
        <p:txBody>
          <a:bodyPr/>
          <a:lstStyle/>
          <a:p>
            <a:endParaRPr lang="en-US" dirty="0"/>
          </a:p>
          <a:p>
            <a:endParaRPr lang="en-US" dirty="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a:xfrm>
            <a:off x="1244600" y="695325"/>
            <a:ext cx="4503738" cy="3479800"/>
          </a:xfrm>
          <a:ln/>
        </p:spPr>
      </p:sp>
      <p:sp>
        <p:nvSpPr>
          <p:cNvPr id="461827" name="Rectangle 3"/>
          <p:cNvSpPr>
            <a:spLocks noGrp="1" noChangeArrowheads="1"/>
          </p:cNvSpPr>
          <p:nvPr>
            <p:ph type="body" idx="1"/>
          </p:nvPr>
        </p:nvSpPr>
        <p:spPr>
          <a:xfrm>
            <a:off x="700088" y="4406900"/>
            <a:ext cx="5592762" cy="4176713"/>
          </a:xfrm>
        </p:spPr>
        <p:txBody>
          <a:bodyPr/>
          <a:lstStyle/>
          <a:p>
            <a:r>
              <a:rPr lang="en-US" dirty="0"/>
              <a:t>Rolling the thumb reduces the spin rpm.</a:t>
            </a:r>
          </a:p>
          <a:p>
            <a:r>
              <a:rPr lang="en-US" dirty="0"/>
              <a:t>It also changes the spin pattern.</a:t>
            </a:r>
          </a:p>
          <a:p>
            <a:r>
              <a:rPr lang="en-US" dirty="0"/>
              <a:t>This produces an inferior pitch, such as there nickel curveball.</a:t>
            </a:r>
          </a:p>
          <a:p>
            <a:r>
              <a:rPr lang="en-US" dirty="0"/>
              <a:t>The batters can’t see the red dot, but the coaches can.</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spect="1" noChangeArrowheads="1" noTextEdit="1"/>
          </p:cNvSpPr>
          <p:nvPr>
            <p:ph type="sldImg"/>
          </p:nvPr>
        </p:nvSpPr>
        <p:spPr>
          <a:xfrm>
            <a:off x="1244600" y="695325"/>
            <a:ext cx="4503738" cy="3479800"/>
          </a:xfrm>
          <a:ln/>
        </p:spPr>
      </p:sp>
      <p:sp>
        <p:nvSpPr>
          <p:cNvPr id="455683" name="Rectangle 3"/>
          <p:cNvSpPr>
            <a:spLocks noGrp="1" noChangeArrowheads="1"/>
          </p:cNvSpPr>
          <p:nvPr>
            <p:ph type="body" idx="1"/>
          </p:nvPr>
        </p:nvSpPr>
        <p:spPr>
          <a:xfrm>
            <a:off x="700088" y="4406900"/>
            <a:ext cx="5592762" cy="4176713"/>
          </a:xfrm>
        </p:spPr>
        <p:txBody>
          <a:bodyPr/>
          <a:lstStyle/>
          <a:p>
            <a:r>
              <a:rPr lang="en-US" dirty="0"/>
              <a:t>The term “nickel” can refer to a spin pattern or to a poor curve or slider.  Are these meanings related in any way?  We are defining quality of a curve or slider as a function of the magnitude and direction of deflection, which in turn is a function of the speed and direction of the ball’s spin.  The pattern depends on the orientation of the seam and the mode of release.  The deflection (and therefore, the quality) does not depend on orientation of the seam (it depends only on the release of the pitch) – this was shown in wind tunnel experiments.  Note that the spin rate does not necessarily determine the pattern – all the simulated patterns we have shown you have been produced at the same spin rate.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xfrm>
            <a:off x="1244600" y="695325"/>
            <a:ext cx="4503738" cy="3479800"/>
          </a:xfrm>
          <a:ln/>
        </p:spPr>
      </p:sp>
      <p:sp>
        <p:nvSpPr>
          <p:cNvPr id="457731" name="Rectangle 3"/>
          <p:cNvSpPr>
            <a:spLocks noGrp="1" noChangeArrowheads="1"/>
          </p:cNvSpPr>
          <p:nvPr>
            <p:ph type="body" idx="1"/>
          </p:nvPr>
        </p:nvSpPr>
        <p:spPr>
          <a:xfrm>
            <a:off x="700088" y="4406900"/>
            <a:ext cx="5592762" cy="4176713"/>
          </a:xfrm>
        </p:spPr>
        <p:txBody>
          <a:bodyPr/>
          <a:lstStyle/>
          <a:p>
            <a:r>
              <a:rPr lang="en-US" dirty="0"/>
              <a:t>Although there doesn’t appear to be a direct cause and effect link between quality and pattern, there might be an indirect relationship.  Suppose a pitcher in throwing a curve or a slider grips and releases the ball in such a way that if done correctly, he produces a dot, and if incorrectly, he produces a circle or even a fuzzy band.  With that in mind we asked some  major league pitchers and coaches how one would go about throwing a bad curve or slider.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spect="1" noChangeArrowheads="1" noTextEdit="1"/>
          </p:cNvSpPr>
          <p:nvPr>
            <p:ph type="sldImg"/>
          </p:nvPr>
        </p:nvSpPr>
        <p:spPr>
          <a:xfrm>
            <a:off x="1244600" y="695325"/>
            <a:ext cx="4503738" cy="3479800"/>
          </a:xfrm>
          <a:ln/>
        </p:spPr>
      </p:sp>
      <p:sp>
        <p:nvSpPr>
          <p:cNvPr id="463875" name="Rectangle 3"/>
          <p:cNvSpPr>
            <a:spLocks noGrp="1" noChangeArrowheads="1"/>
          </p:cNvSpPr>
          <p:nvPr>
            <p:ph type="body" idx="1"/>
          </p:nvPr>
        </p:nvSpPr>
        <p:spPr>
          <a:xfrm>
            <a:off x="700088" y="4406900"/>
            <a:ext cx="5592762" cy="4176713"/>
          </a:xfrm>
        </p:spPr>
        <p:txBody>
          <a:bodyPr/>
          <a:lstStyle/>
          <a:p>
            <a:r>
              <a:rPr lang="en-US" dirty="0"/>
              <a:t>With two of the most popular slider grips the pole is located on a seam if the pitch is thrown correctly.  If the wrist rolls the pole is shifted and it’s likely it will relocate to whiteness, producing a circle or bands.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w="9525"/>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w="9525"/>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w="9525"/>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w="9525"/>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w="9525"/>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spect="1" noChangeArrowheads="1" noTextEdit="1"/>
          </p:cNvSpPr>
          <p:nvPr>
            <p:ph type="sldImg"/>
          </p:nvPr>
        </p:nvSpPr>
        <p:spPr>
          <a:xfrm>
            <a:off x="1244600" y="695325"/>
            <a:ext cx="4503738" cy="3479800"/>
          </a:xfrm>
          <a:ln/>
        </p:spPr>
      </p:sp>
      <p:sp>
        <p:nvSpPr>
          <p:cNvPr id="465923" name="Rectangle 3"/>
          <p:cNvSpPr>
            <a:spLocks noGrp="1" noChangeArrowheads="1"/>
          </p:cNvSpPr>
          <p:nvPr>
            <p:ph type="body" idx="1"/>
          </p:nvPr>
        </p:nvSpPr>
        <p:spPr>
          <a:xfrm>
            <a:off x="700088" y="4406900"/>
            <a:ext cx="5592762" cy="4176713"/>
          </a:xfrm>
        </p:spPr>
        <p:txBody>
          <a:bodyPr/>
          <a:lstStyle/>
          <a:p>
            <a:r>
              <a:rPr lang="en-US" dirty="0"/>
              <a:t>In summary, the nickel pattern does not necessarily indicate a reduced magnitude of spin or deflection. We conclude that the circular pattern seen on a nickel pitch results from certain orientations of the seam relative to the spin axis.  Whether or not this pattern is associated with a pitch of poor quality depends on the pitcher's grip and release of the ball.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w="9525"/>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w="9525"/>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w="9525"/>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w="9525"/>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w="9525"/>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w="9525"/>
        </p:spPr>
        <p:txBody>
          <a:bodyPr/>
          <a:lstStyle/>
          <a:p>
            <a:endParaRPr lang="en-US" dirty="0"/>
          </a:p>
        </p:txBody>
      </p:sp>
      <p:sp>
        <p:nvSpPr>
          <p:cNvPr id="206852" name="Date Placeholder 3"/>
          <p:cNvSpPr>
            <a:spLocks noGrp="1"/>
          </p:cNvSpPr>
          <p:nvPr>
            <p:ph type="dt" sz="quarter" idx="4294967295"/>
          </p:nvPr>
        </p:nvSpPr>
        <p:spPr bwMode="auto">
          <a:xfrm>
            <a:off x="3960744" y="0"/>
            <a:ext cx="3030594" cy="463947"/>
          </a:xfrm>
          <a:prstGeom prst="rect">
            <a:avLst/>
          </a:prstGeom>
          <a:noFill/>
          <a:ln>
            <a:miter lim="800000"/>
            <a:headEnd/>
            <a:tailEnd/>
          </a:ln>
        </p:spPr>
        <p:txBody>
          <a:bodyPr lIns="91379" tIns="45690" rIns="91379" bIns="45690"/>
          <a:lstStyle/>
          <a:p>
            <a:fld id="{AEA39A2E-789A-4724-9083-4CC684C6C1DC}" type="datetime1">
              <a:rPr lang="en-US"/>
              <a:pPr/>
              <a:t>12/22/2017</a:t>
            </a:fld>
            <a:endParaRPr lang="en-GB" dirty="0"/>
          </a:p>
        </p:txBody>
      </p:sp>
      <p:sp>
        <p:nvSpPr>
          <p:cNvPr id="206853" name="Footer Placeholder 4"/>
          <p:cNvSpPr>
            <a:spLocks noGrp="1"/>
          </p:cNvSpPr>
          <p:nvPr>
            <p:ph type="ftr" sz="quarter" idx="4294967295"/>
          </p:nvPr>
        </p:nvSpPr>
        <p:spPr bwMode="auto">
          <a:xfrm>
            <a:off x="0" y="8813370"/>
            <a:ext cx="3030594" cy="463947"/>
          </a:xfrm>
          <a:prstGeom prst="rect">
            <a:avLst/>
          </a:prstGeom>
          <a:noFill/>
          <a:ln>
            <a:miter lim="800000"/>
            <a:headEnd/>
            <a:tailEnd/>
          </a:ln>
        </p:spPr>
        <p:txBody>
          <a:bodyPr lIns="91379" tIns="45690" rIns="91379" bIns="45690"/>
          <a:lstStyle/>
          <a:p>
            <a:endParaRPr lang="en-GB" dirty="0"/>
          </a:p>
        </p:txBody>
      </p:sp>
      <p:sp>
        <p:nvSpPr>
          <p:cNvPr id="206854" name="Slide Number Placeholder 5"/>
          <p:cNvSpPr>
            <a:spLocks noGrp="1"/>
          </p:cNvSpPr>
          <p:nvPr>
            <p:ph type="sldNum" sz="quarter" idx="4294967295"/>
          </p:nvPr>
        </p:nvSpPr>
        <p:spPr bwMode="auto">
          <a:xfrm>
            <a:off x="3960744" y="8813370"/>
            <a:ext cx="3030594" cy="463947"/>
          </a:xfrm>
          <a:prstGeom prst="rect">
            <a:avLst/>
          </a:prstGeom>
          <a:noFill/>
          <a:ln>
            <a:miter lim="800000"/>
            <a:headEnd/>
            <a:tailEnd/>
          </a:ln>
        </p:spPr>
        <p:txBody>
          <a:bodyPr lIns="91379" tIns="45690" rIns="91379" bIns="45690"/>
          <a:lstStyle/>
          <a:p>
            <a:fld id="{00D8B9A4-9D6F-49E7-A287-DEBE9E34F34A}" type="slidenum">
              <a:rPr lang="en-GB"/>
              <a:pPr/>
              <a:t>45</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r>
              <a:rPr lang="en-US" dirty="0"/>
              <a:t>The term “nickel” is generally only used to describe curveballs and sliders.  It can refer to a pattern appearing on these pitches, or it can refer to a curve or slider of poor quality – that is, one that lacks sufficient deflection.  In connection with this second meaning, sometimes a slider or a change up curve is called a nickel curve.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r>
              <a:rPr lang="en-US" dirty="0"/>
              <a:t>The spin of the pitch can create three kinds of visible patterns.  A small red dot is sometimes called a dime pattern.  The nickel pattern is a nickel-sized open circle.  A third pattern consists of two fuzzy bands near the equator of the ball.</a:t>
            </a:r>
          </a:p>
          <a:p>
            <a:endParaRPr lang="en-US"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p:spPr>
        <p:txBody>
          <a:bodyPr/>
          <a:lstStyle/>
          <a:p>
            <a:r>
              <a:rPr lang="en-US" dirty="0"/>
              <a:t>This is the batter's perspective. The ball is coming toward the batter. So this time you must put your back to the screen when you apply the right-hand rule.</a:t>
            </a:r>
          </a:p>
          <a:p>
            <a:endParaRPr lang="en-US" dirty="0"/>
          </a:p>
          <a:p>
            <a:r>
              <a:rPr lang="en-US" dirty="0"/>
              <a:t>This slider was thrown by a right-handed pitcher.</a:t>
            </a:r>
          </a:p>
          <a:p>
            <a:r>
              <a:rPr lang="en-US" dirty="0"/>
              <a:t>The slider is thrown like a football, so it spins like a bullet, however the axis of rotation must be pointed up and forward.</a:t>
            </a:r>
          </a:p>
          <a:p>
            <a:r>
              <a:rPr lang="en-US" dirty="0"/>
              <a:t>It’s not like turning a door knob, because the door knob’s axis of rotation is straight ahead, like a bullet. This would produce the </a:t>
            </a:r>
            <a:r>
              <a:rPr lang="en-US"/>
              <a:t>backup slider.</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w="9525"/>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r>
              <a:rPr lang="en-US" dirty="0"/>
              <a:t>The axis of rotation goes through a seam.</a:t>
            </a:r>
          </a:p>
          <a:p>
            <a:r>
              <a:rPr lang="en-US" dirty="0"/>
              <a:t>To demonstrate these spin patterns we have simulated the spin on a pitch by setting the ball on a drill and rotating the ball at 250 rpm.  This is much slower than the spin on an real baseball.  In the photos we will show, the shutter speed was 0.5 seconds and the f-stop was set at 5.6.  This is the batter’s view of a right-handed pitcher’s slider.</a:t>
            </a:r>
          </a:p>
          <a:p>
            <a:r>
              <a:rPr lang="en-US" dirty="0"/>
              <a:t>This is a two-seam slider.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6435" name="Rectangle 3"/>
          <p:cNvSpPr>
            <a:spLocks noGrp="1" noChangeArrowheads="1"/>
          </p:cNvSpPr>
          <p:nvPr>
            <p:ph type="ctrTitle"/>
          </p:nvPr>
        </p:nvSpPr>
        <p:spPr>
          <a:xfrm>
            <a:off x="914400" y="609600"/>
            <a:ext cx="8229600" cy="990600"/>
          </a:xfrm>
        </p:spPr>
        <p:txBody>
          <a:bodyPr/>
          <a:lstStyle>
            <a:lvl1pPr>
              <a:defRPr/>
            </a:lvl1pPr>
          </a:lstStyle>
          <a:p>
            <a:r>
              <a:rPr lang="en-US"/>
              <a:t>Click to edit master title style</a:t>
            </a:r>
          </a:p>
        </p:txBody>
      </p:sp>
      <p:sp>
        <p:nvSpPr>
          <p:cNvPr id="146436" name="Rectangle 4"/>
          <p:cNvSpPr>
            <a:spLocks noGrp="1" noChangeArrowheads="1"/>
          </p:cNvSpPr>
          <p:nvPr>
            <p:ph type="subTitle" idx="1"/>
          </p:nvPr>
        </p:nvSpPr>
        <p:spPr>
          <a:xfrm>
            <a:off x="914400" y="2971800"/>
            <a:ext cx="7635875" cy="3810000"/>
          </a:xfrm>
        </p:spPr>
        <p:txBody>
          <a:bodyPr/>
          <a:lstStyle>
            <a:lvl1pPr marL="0" indent="0">
              <a:buFont typeface="Wingdings" pitchFamily="2" charset="2"/>
              <a:buNone/>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4BFC1A-8B82-485F-88E1-F9AA00E4F5E2}" type="datetime1">
              <a:rPr lang="en-US" smtClean="0"/>
              <a:pPr/>
              <a:t>12/22/2017</a:t>
            </a:fld>
            <a:endParaRPr lang="en-US" dirty="0"/>
          </a:p>
        </p:txBody>
      </p:sp>
      <p:sp>
        <p:nvSpPr>
          <p:cNvPr id="8" name="Slide Number Placeholder 7"/>
          <p:cNvSpPr>
            <a:spLocks noGrp="1"/>
          </p:cNvSpPr>
          <p:nvPr>
            <p:ph type="sldNum" sz="quarter" idx="11"/>
          </p:nvPr>
        </p:nvSpPr>
        <p:spPr/>
        <p:txBody>
          <a:bodyPr/>
          <a:lstStyle/>
          <a:p>
            <a:fld id="{325DE8B3-4212-4B4D-9638-38BD5F653C0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374692F2-9D56-4F91-9198-C80EA67A4267}" type="datetime1">
              <a:rPr lang="en-US" smtClean="0"/>
              <a:pPr/>
              <a:t>12/22/2017</a:t>
            </a:fld>
            <a:endParaRPr lang="en-US" dirty="0"/>
          </a:p>
        </p:txBody>
      </p:sp>
      <p:sp>
        <p:nvSpPr>
          <p:cNvPr id="7" name="Slide Number Placeholder 6"/>
          <p:cNvSpPr>
            <a:spLocks noGrp="1"/>
          </p:cNvSpPr>
          <p:nvPr>
            <p:ph type="sldNum" sz="quarter" idx="11"/>
          </p:nvPr>
        </p:nvSpPr>
        <p:spPr/>
        <p:txBody>
          <a:bodyPr/>
          <a:lstStyle/>
          <a:p>
            <a:fld id="{325DE8B3-4212-4B4D-9638-38BD5F653C04}"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F90BEC-C4C6-462B-8F79-146C527B4413}" type="datetime1">
              <a:rPr lang="en-US" smtClean="0"/>
              <a:pPr/>
              <a:t>12/22/2017</a:t>
            </a:fld>
            <a:endParaRPr lang="en-US" dirty="0"/>
          </a:p>
        </p:txBody>
      </p:sp>
      <p:sp>
        <p:nvSpPr>
          <p:cNvPr id="6" name="Slide Number Placeholder 5"/>
          <p:cNvSpPr>
            <a:spLocks noGrp="1"/>
          </p:cNvSpPr>
          <p:nvPr>
            <p:ph type="sldNum" sz="quarter" idx="11"/>
          </p:nvPr>
        </p:nvSpPr>
        <p:spPr/>
        <p:txBody>
          <a:bodyPr/>
          <a:lstStyle/>
          <a:p>
            <a:fld id="{325DE8B3-4212-4B4D-9638-38BD5F653C04}"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389938" cy="838200"/>
          </a:xfrm>
        </p:spPr>
        <p:txBody>
          <a:bodyPr/>
          <a:lstStyle/>
          <a:p>
            <a:r>
              <a:rPr lang="en-US"/>
              <a:t>Click to edit Master title style</a:t>
            </a:r>
          </a:p>
        </p:txBody>
      </p:sp>
      <p:sp>
        <p:nvSpPr>
          <p:cNvPr id="3" name="Text Placeholder 2"/>
          <p:cNvSpPr>
            <a:spLocks noGrp="1"/>
          </p:cNvSpPr>
          <p:nvPr>
            <p:ph type="body" sz="half" idx="1"/>
          </p:nvPr>
        </p:nvSpPr>
        <p:spPr>
          <a:xfrm>
            <a:off x="914400" y="1143000"/>
            <a:ext cx="4117975" cy="576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84775" y="1143000"/>
            <a:ext cx="4119563" cy="5765800"/>
          </a:xfrm>
        </p:spPr>
        <p:txBody>
          <a:bodyPr/>
          <a:lstStyle/>
          <a:p>
            <a:endParaRPr lang="en-US" dirty="0"/>
          </a:p>
        </p:txBody>
      </p:sp>
      <p:sp>
        <p:nvSpPr>
          <p:cNvPr id="8" name="Date Placeholder 7"/>
          <p:cNvSpPr>
            <a:spLocks noGrp="1"/>
          </p:cNvSpPr>
          <p:nvPr>
            <p:ph type="dt" sz="half" idx="10"/>
          </p:nvPr>
        </p:nvSpPr>
        <p:spPr/>
        <p:txBody>
          <a:bodyPr/>
          <a:lstStyle/>
          <a:p>
            <a:fld id="{47AF3C50-3665-4488-B0C4-14E09045A8F7}" type="datetime1">
              <a:rPr lang="en-US" smtClean="0"/>
              <a:pPr/>
              <a:t>12/22/2017</a:t>
            </a:fld>
            <a:endParaRPr lang="en-US" dirty="0"/>
          </a:p>
        </p:txBody>
      </p:sp>
      <p:sp>
        <p:nvSpPr>
          <p:cNvPr id="9" name="Slide Number Placeholder 8"/>
          <p:cNvSpPr>
            <a:spLocks noGrp="1"/>
          </p:cNvSpPr>
          <p:nvPr>
            <p:ph type="sldNum" sz="quarter" idx="11"/>
          </p:nvPr>
        </p:nvSpPr>
        <p:spPr/>
        <p:txBody>
          <a:bodyPr/>
          <a:lstStyle/>
          <a:p>
            <a:fld id="{325DE8B3-4212-4B4D-9638-38BD5F653C0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229600" cy="914400"/>
          </a:xfrm>
        </p:spPr>
        <p:txBody>
          <a:bodyPr/>
          <a:lstStyle/>
          <a:p>
            <a:r>
              <a:rPr lang="en-US" dirty="0"/>
              <a:t>Click to edit Master title style</a:t>
            </a:r>
          </a:p>
        </p:txBody>
      </p:sp>
      <p:sp>
        <p:nvSpPr>
          <p:cNvPr id="3" name="Content Placeholder 2"/>
          <p:cNvSpPr>
            <a:spLocks noGrp="1"/>
          </p:cNvSpPr>
          <p:nvPr>
            <p:ph sz="half" idx="1"/>
          </p:nvPr>
        </p:nvSpPr>
        <p:spPr>
          <a:xfrm>
            <a:off x="914400" y="1143000"/>
            <a:ext cx="4117975" cy="576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4775" y="1143000"/>
            <a:ext cx="4119563" cy="576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FFF71F5-ACD2-4603-91ED-349EAE497346}" type="datetime1">
              <a:rPr lang="en-US" smtClean="0"/>
              <a:pPr>
                <a:defRPr/>
              </a:pPr>
              <a:t>12/22/2017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B28D22A-74B2-43D7-AD9A-3BB0F94A8DE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090389"/>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bwMode="auto">
          <a:xfrm>
            <a:off x="914400" y="304800"/>
            <a:ext cx="8389938" cy="838200"/>
          </a:xfrm>
          <a:prstGeom prst="rect">
            <a:avLst/>
          </a:prstGeom>
          <a:noFill/>
          <a:ln w="9525">
            <a:noFill/>
            <a:miter lim="800000"/>
            <a:headEnd/>
            <a:tailEnd/>
          </a:ln>
        </p:spPr>
        <p:txBody>
          <a:bodyPr vert="horz" wrap="square" lIns="101882" tIns="50941" rIns="101882" bIns="50941" numCol="1" anchor="b" anchorCtr="0" compatLnSpc="1">
            <a:prstTxWarp prst="textNoShape">
              <a:avLst/>
            </a:prstTxWarp>
          </a:bodyPr>
          <a:lstStyle/>
          <a:p>
            <a:pPr lvl="0"/>
            <a:r>
              <a:rPr lang="en-US" dirty="0"/>
              <a:t>Click to edit master title style</a:t>
            </a:r>
          </a:p>
        </p:txBody>
      </p:sp>
      <p:sp>
        <p:nvSpPr>
          <p:cNvPr id="145411" name="Rectangle 3"/>
          <p:cNvSpPr>
            <a:spLocks noGrp="1" noChangeArrowheads="1"/>
          </p:cNvSpPr>
          <p:nvPr>
            <p:ph type="body" idx="1"/>
          </p:nvPr>
        </p:nvSpPr>
        <p:spPr bwMode="auto">
          <a:xfrm>
            <a:off x="914400" y="1143000"/>
            <a:ext cx="8389938" cy="57658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2"/>
          </p:nvPr>
        </p:nvSpPr>
        <p:spPr>
          <a:xfrm>
            <a:off x="0" y="7358062"/>
            <a:ext cx="1684301" cy="414338"/>
          </a:xfrm>
          <a:prstGeom prst="rect">
            <a:avLst/>
          </a:prstGeom>
        </p:spPr>
        <p:txBody>
          <a:bodyPr vert="horz" lIns="91440" tIns="45720" rIns="91440" bIns="45720" rtlCol="0" anchor="ctr"/>
          <a:lstStyle>
            <a:lvl1pPr algn="l">
              <a:defRPr sz="1600">
                <a:solidFill>
                  <a:srgbClr val="CDC800"/>
                </a:solidFill>
                <a:latin typeface="Gill Sans MT" pitchFamily="34" charset="0"/>
              </a:defRPr>
            </a:lvl1pPr>
          </a:lstStyle>
          <a:p>
            <a:fld id="{C25E68D2-5623-432E-8115-754FFEE3EC70}" type="datetime1">
              <a:rPr lang="en-US" smtClean="0"/>
              <a:pPr/>
              <a:t>12/22/2017</a:t>
            </a:fld>
            <a:endParaRPr lang="en-US" dirty="0"/>
          </a:p>
        </p:txBody>
      </p:sp>
      <p:sp>
        <p:nvSpPr>
          <p:cNvPr id="8" name="Footer Placeholder 7"/>
          <p:cNvSpPr>
            <a:spLocks noGrp="1"/>
          </p:cNvSpPr>
          <p:nvPr>
            <p:ph type="ftr" sz="quarter" idx="3"/>
          </p:nvPr>
        </p:nvSpPr>
        <p:spPr>
          <a:xfrm>
            <a:off x="8534400" y="7358062"/>
            <a:ext cx="1524000" cy="414338"/>
          </a:xfrm>
          <a:prstGeom prst="rect">
            <a:avLst/>
          </a:prstGeom>
        </p:spPr>
        <p:txBody>
          <a:bodyPr vert="horz" lIns="91440" tIns="45720" rIns="91440" bIns="45720" rtlCol="0" anchor="ctr"/>
          <a:lstStyle>
            <a:lvl1pPr algn="r">
              <a:defRPr sz="1600">
                <a:solidFill>
                  <a:srgbClr val="CDC800"/>
                </a:solidFill>
                <a:latin typeface="Gill Sans MT" pitchFamily="34" charset="0"/>
              </a:defRPr>
            </a:lvl1pPr>
          </a:lstStyle>
          <a:p>
            <a:endParaRPr lang="en-US" dirty="0"/>
          </a:p>
        </p:txBody>
      </p:sp>
      <p:sp>
        <p:nvSpPr>
          <p:cNvPr id="9" name="Slide Number Placeholder 8"/>
          <p:cNvSpPr>
            <a:spLocks noGrp="1"/>
          </p:cNvSpPr>
          <p:nvPr>
            <p:ph type="sldNum" sz="quarter" idx="4"/>
          </p:nvPr>
        </p:nvSpPr>
        <p:spPr>
          <a:xfrm>
            <a:off x="4495800" y="7358062"/>
            <a:ext cx="465101" cy="414338"/>
          </a:xfrm>
          <a:prstGeom prst="rect">
            <a:avLst/>
          </a:prstGeom>
        </p:spPr>
        <p:txBody>
          <a:bodyPr vert="horz" lIns="91440" tIns="45720" rIns="91440" bIns="45720" rtlCol="0" anchor="ctr"/>
          <a:lstStyle>
            <a:lvl1pPr algn="r">
              <a:defRPr sz="1600">
                <a:solidFill>
                  <a:srgbClr val="CDC800"/>
                </a:solidFill>
                <a:latin typeface="Gill Sans MT" pitchFamily="34" charset="0"/>
              </a:defRPr>
            </a:lvl1pPr>
          </a:lstStyle>
          <a:p>
            <a:fld id="{325DE8B3-4212-4B4D-9638-38BD5F653C0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61" r:id="rId3"/>
    <p:sldLayoutId id="2147483662" r:id="rId4"/>
    <p:sldLayoutId id="2147483667" r:id="rId5"/>
    <p:sldLayoutId id="2147483669" r:id="rId6"/>
  </p:sldLayoutIdLst>
  <p:hf hdr="0"/>
  <p:txStyles>
    <p:titleStyle>
      <a:lvl1pPr algn="l" defTabSz="1019175" rtl="0" eaLnBrk="0" fontAlgn="base" hangingPunct="0">
        <a:spcBef>
          <a:spcPct val="0"/>
        </a:spcBef>
        <a:spcAft>
          <a:spcPct val="0"/>
        </a:spcAft>
        <a:defRPr kumimoji="1" sz="4400" i="0">
          <a:solidFill>
            <a:srgbClr val="FFD505"/>
          </a:solidFill>
          <a:latin typeface="+mj-lt"/>
          <a:ea typeface="+mj-ea"/>
          <a:cs typeface="+mj-cs"/>
        </a:defRPr>
      </a:lvl1pPr>
      <a:lvl2pPr algn="l" defTabSz="1019175" rtl="0" eaLnBrk="0" fontAlgn="base" hangingPunct="0">
        <a:spcBef>
          <a:spcPct val="0"/>
        </a:spcBef>
        <a:spcAft>
          <a:spcPct val="0"/>
        </a:spcAft>
        <a:defRPr kumimoji="1" sz="4400">
          <a:solidFill>
            <a:srgbClr val="FFFF00"/>
          </a:solidFill>
          <a:latin typeface="Times New Roman" pitchFamily="18" charset="0"/>
        </a:defRPr>
      </a:lvl2pPr>
      <a:lvl3pPr algn="l" defTabSz="1019175" rtl="0" eaLnBrk="0" fontAlgn="base" hangingPunct="0">
        <a:spcBef>
          <a:spcPct val="0"/>
        </a:spcBef>
        <a:spcAft>
          <a:spcPct val="0"/>
        </a:spcAft>
        <a:defRPr kumimoji="1" sz="4400">
          <a:solidFill>
            <a:srgbClr val="FFFF00"/>
          </a:solidFill>
          <a:latin typeface="Times New Roman" pitchFamily="18" charset="0"/>
        </a:defRPr>
      </a:lvl3pPr>
      <a:lvl4pPr algn="l" defTabSz="1019175" rtl="0" eaLnBrk="0" fontAlgn="base" hangingPunct="0">
        <a:spcBef>
          <a:spcPct val="0"/>
        </a:spcBef>
        <a:spcAft>
          <a:spcPct val="0"/>
        </a:spcAft>
        <a:defRPr kumimoji="1" sz="4400">
          <a:solidFill>
            <a:srgbClr val="FFFF00"/>
          </a:solidFill>
          <a:latin typeface="Times New Roman" pitchFamily="18" charset="0"/>
        </a:defRPr>
      </a:lvl4pPr>
      <a:lvl5pPr algn="l" defTabSz="1019175" rtl="0" eaLnBrk="0" fontAlgn="base" hangingPunct="0">
        <a:spcBef>
          <a:spcPct val="0"/>
        </a:spcBef>
        <a:spcAft>
          <a:spcPct val="0"/>
        </a:spcAft>
        <a:defRPr kumimoji="1" sz="4400">
          <a:solidFill>
            <a:srgbClr val="FFFF00"/>
          </a:solidFill>
          <a:latin typeface="Times New Roman" pitchFamily="18" charset="0"/>
        </a:defRPr>
      </a:lvl5pPr>
      <a:lvl6pPr marL="457200" algn="l" defTabSz="1019175" rtl="0" eaLnBrk="0" fontAlgn="base" hangingPunct="0">
        <a:spcBef>
          <a:spcPct val="0"/>
        </a:spcBef>
        <a:spcAft>
          <a:spcPct val="0"/>
        </a:spcAft>
        <a:defRPr kumimoji="1" sz="4400">
          <a:solidFill>
            <a:srgbClr val="FFFF00"/>
          </a:solidFill>
          <a:latin typeface="Times New Roman" pitchFamily="18" charset="0"/>
        </a:defRPr>
      </a:lvl6pPr>
      <a:lvl7pPr marL="914400" algn="l" defTabSz="1019175" rtl="0" eaLnBrk="0" fontAlgn="base" hangingPunct="0">
        <a:spcBef>
          <a:spcPct val="0"/>
        </a:spcBef>
        <a:spcAft>
          <a:spcPct val="0"/>
        </a:spcAft>
        <a:defRPr kumimoji="1" sz="4400">
          <a:solidFill>
            <a:srgbClr val="FFFF00"/>
          </a:solidFill>
          <a:latin typeface="Times New Roman" pitchFamily="18" charset="0"/>
        </a:defRPr>
      </a:lvl7pPr>
      <a:lvl8pPr marL="1371600" algn="l" defTabSz="1019175" rtl="0" eaLnBrk="0" fontAlgn="base" hangingPunct="0">
        <a:spcBef>
          <a:spcPct val="0"/>
        </a:spcBef>
        <a:spcAft>
          <a:spcPct val="0"/>
        </a:spcAft>
        <a:defRPr kumimoji="1" sz="4400">
          <a:solidFill>
            <a:srgbClr val="FFFF00"/>
          </a:solidFill>
          <a:latin typeface="Times New Roman" pitchFamily="18" charset="0"/>
        </a:defRPr>
      </a:lvl8pPr>
      <a:lvl9pPr marL="1828800" algn="l" defTabSz="1019175" rtl="0" eaLnBrk="0" fontAlgn="base" hangingPunct="0">
        <a:spcBef>
          <a:spcPct val="0"/>
        </a:spcBef>
        <a:spcAft>
          <a:spcPct val="0"/>
        </a:spcAft>
        <a:defRPr kumimoji="1" sz="4400">
          <a:solidFill>
            <a:srgbClr val="FFFF00"/>
          </a:solidFill>
          <a:latin typeface="Times New Roman" pitchFamily="18" charset="0"/>
        </a:defRPr>
      </a:lvl9pPr>
    </p:titleStyle>
    <p:bodyStyle>
      <a:lvl1pPr marL="285750" indent="-285750" algn="l" defTabSz="1019175" rtl="0" eaLnBrk="0" fontAlgn="base" hangingPunct="0">
        <a:spcBef>
          <a:spcPct val="20000"/>
        </a:spcBef>
        <a:spcAft>
          <a:spcPct val="0"/>
        </a:spcAft>
        <a:buClr>
          <a:srgbClr val="FFFFFF"/>
        </a:buClr>
        <a:buFont typeface="Arial" pitchFamily="34" charset="0"/>
        <a:buChar char="•"/>
        <a:defRPr kumimoji="1" sz="3200" b="0">
          <a:solidFill>
            <a:srgbClr val="FFFFFF"/>
          </a:solidFill>
          <a:latin typeface="+mn-lt"/>
          <a:ea typeface="+mn-ea"/>
          <a:cs typeface="+mn-cs"/>
        </a:defRPr>
      </a:lvl1pPr>
      <a:lvl2pPr marL="800100" indent="-290513" algn="l" defTabSz="1019175" rtl="0" eaLnBrk="0" fontAlgn="base" hangingPunct="0">
        <a:spcBef>
          <a:spcPct val="20000"/>
        </a:spcBef>
        <a:spcAft>
          <a:spcPct val="0"/>
        </a:spcAft>
        <a:buClr>
          <a:srgbClr val="FFFFFF"/>
        </a:buClr>
        <a:buSzPct val="75000"/>
        <a:buFont typeface="Wingdings" pitchFamily="2" charset="2"/>
        <a:buChar char="§"/>
        <a:defRPr kumimoji="1" sz="2800" b="0">
          <a:solidFill>
            <a:srgbClr val="FFFFFF"/>
          </a:solidFill>
          <a:latin typeface="+mn-lt"/>
        </a:defRPr>
      </a:lvl2pPr>
      <a:lvl3pPr marL="1273175" indent="-254000" algn="l" defTabSz="1019175" rtl="0" eaLnBrk="0" fontAlgn="base" hangingPunct="0">
        <a:spcBef>
          <a:spcPct val="20000"/>
        </a:spcBef>
        <a:spcAft>
          <a:spcPct val="0"/>
        </a:spcAft>
        <a:buClr>
          <a:srgbClr val="FFFFFF"/>
        </a:buClr>
        <a:buSzPct val="75000"/>
        <a:buFont typeface="Wingdings" pitchFamily="2" charset="2"/>
        <a:buChar char="v"/>
        <a:defRPr kumimoji="1" sz="2600" b="0">
          <a:solidFill>
            <a:srgbClr val="FFFFFF"/>
          </a:solidFill>
          <a:latin typeface="+mn-lt"/>
        </a:defRPr>
      </a:lvl3pPr>
      <a:lvl4pPr marL="1782763" indent="-254000" algn="l" defTabSz="1019175" rtl="0" eaLnBrk="0" fontAlgn="base" hangingPunct="0">
        <a:spcBef>
          <a:spcPct val="20000"/>
        </a:spcBef>
        <a:spcAft>
          <a:spcPct val="0"/>
        </a:spcAft>
        <a:buClr>
          <a:srgbClr val="FFFFFF"/>
        </a:buClr>
        <a:buFont typeface="Wingdings" pitchFamily="2" charset="2"/>
        <a:buChar char="Ø"/>
        <a:defRPr kumimoji="1" sz="2400" b="0">
          <a:solidFill>
            <a:srgbClr val="FFFFFF"/>
          </a:solidFill>
          <a:latin typeface="+mn-lt"/>
        </a:defRPr>
      </a:lvl4pPr>
      <a:lvl5pPr marL="2292350" indent="-254000" algn="l" defTabSz="1019175" rtl="0" eaLnBrk="0" fontAlgn="base" hangingPunct="0">
        <a:spcBef>
          <a:spcPct val="20000"/>
        </a:spcBef>
        <a:spcAft>
          <a:spcPct val="0"/>
        </a:spcAft>
        <a:buClr>
          <a:srgbClr val="FFFFFF"/>
        </a:buClr>
        <a:buFont typeface="Wingdings" pitchFamily="2" charset="2"/>
        <a:buChar char="ü"/>
        <a:defRPr kumimoji="1" sz="2200" b="0">
          <a:solidFill>
            <a:srgbClr val="FFFFFF"/>
          </a:solidFill>
          <a:latin typeface="+mn-lt"/>
        </a:defRPr>
      </a:lvl5pPr>
      <a:lvl6pPr marL="2749550" indent="-254000" algn="l" defTabSz="1019175" rtl="0" eaLnBrk="0" fontAlgn="base" hangingPunct="0">
        <a:spcBef>
          <a:spcPct val="20000"/>
        </a:spcBef>
        <a:spcAft>
          <a:spcPct val="0"/>
        </a:spcAft>
        <a:buClr>
          <a:srgbClr val="FFFFFF"/>
        </a:buClr>
        <a:buFont typeface="Wingdings" pitchFamily="2" charset="2"/>
        <a:buChar char="ü"/>
        <a:defRPr kumimoji="1" sz="2200" b="1">
          <a:solidFill>
            <a:srgbClr val="FFFFFF"/>
          </a:solidFill>
          <a:latin typeface="+mn-lt"/>
        </a:defRPr>
      </a:lvl6pPr>
      <a:lvl7pPr marL="3206750" indent="-254000" algn="l" defTabSz="1019175" rtl="0" eaLnBrk="0" fontAlgn="base" hangingPunct="0">
        <a:spcBef>
          <a:spcPct val="20000"/>
        </a:spcBef>
        <a:spcAft>
          <a:spcPct val="0"/>
        </a:spcAft>
        <a:buClr>
          <a:srgbClr val="FFFFFF"/>
        </a:buClr>
        <a:buFont typeface="Wingdings" pitchFamily="2" charset="2"/>
        <a:buChar char="ü"/>
        <a:defRPr kumimoji="1" sz="2200" b="1">
          <a:solidFill>
            <a:srgbClr val="FFFFFF"/>
          </a:solidFill>
          <a:latin typeface="+mn-lt"/>
        </a:defRPr>
      </a:lvl7pPr>
      <a:lvl8pPr marL="3663950" indent="-254000" algn="l" defTabSz="1019175" rtl="0" eaLnBrk="0" fontAlgn="base" hangingPunct="0">
        <a:spcBef>
          <a:spcPct val="20000"/>
        </a:spcBef>
        <a:spcAft>
          <a:spcPct val="0"/>
        </a:spcAft>
        <a:buClr>
          <a:srgbClr val="FFFFFF"/>
        </a:buClr>
        <a:buFont typeface="Wingdings" pitchFamily="2" charset="2"/>
        <a:buChar char="ü"/>
        <a:defRPr kumimoji="1" sz="2200" b="1">
          <a:solidFill>
            <a:srgbClr val="FFFFFF"/>
          </a:solidFill>
          <a:latin typeface="+mn-lt"/>
        </a:defRPr>
      </a:lvl8pPr>
      <a:lvl9pPr marL="4121150" indent="-254000" algn="l" defTabSz="1019175" rtl="0" eaLnBrk="0" fontAlgn="base" hangingPunct="0">
        <a:spcBef>
          <a:spcPct val="20000"/>
        </a:spcBef>
        <a:spcAft>
          <a:spcPct val="0"/>
        </a:spcAft>
        <a:buClr>
          <a:srgbClr val="FFFFFF"/>
        </a:buClr>
        <a:buFont typeface="Wingdings" pitchFamily="2" charset="2"/>
        <a:buChar char="ü"/>
        <a:defRPr kumimoji="1" sz="2200" b="1">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terry4\OLLI\baseballSlides\Sliders.AVI" TargetMode="External"/><Relationship Id="rId1" Type="http://schemas.microsoft.com/office/2007/relationships/media" Target="file:///C:\terry4\OLLI\baseballSlides\Sliders.AVI" TargetMode="External"/><Relationship Id="rId5" Type="http://schemas.openxmlformats.org/officeDocument/2006/relationships/image" Target="../media/image21.jpeg"/><Relationship Id="rId4"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2.png"/><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0"/>
            <a:ext cx="5943600" cy="1600200"/>
          </a:xfrm>
          <a:noFill/>
          <a:ln/>
        </p:spPr>
        <p:txBody>
          <a:bodyPr lIns="100822" tIns="49526" rIns="100822" bIns="49526" anchor="ctr"/>
          <a:lstStyle/>
          <a:p>
            <a:pPr algn="r">
              <a:spcBef>
                <a:spcPts val="600"/>
              </a:spcBef>
            </a:pPr>
            <a:r>
              <a:rPr lang="en-US" dirty="0">
                <a:latin typeface="Verdana" pitchFamily="34" charset="0"/>
                <a:cs typeface="Times New Roman" pitchFamily="18" charset="0"/>
              </a:rPr>
              <a:t>Nickel and </a:t>
            </a:r>
            <a:br>
              <a:rPr lang="en-US" dirty="0">
                <a:latin typeface="Verdana" pitchFamily="34" charset="0"/>
                <a:cs typeface="Times New Roman" pitchFamily="18" charset="0"/>
              </a:rPr>
            </a:br>
            <a:r>
              <a:rPr lang="en-US" dirty="0">
                <a:latin typeface="Verdana" pitchFamily="34" charset="0"/>
                <a:cs typeface="Times New Roman" pitchFamily="18" charset="0"/>
              </a:rPr>
              <a:t>Dime Pitches</a:t>
            </a:r>
          </a:p>
        </p:txBody>
      </p:sp>
      <p:sp>
        <p:nvSpPr>
          <p:cNvPr id="4099" name="Rectangle 3"/>
          <p:cNvSpPr>
            <a:spLocks noGrp="1" noChangeArrowheads="1"/>
          </p:cNvSpPr>
          <p:nvPr>
            <p:ph type="subTitle" idx="1"/>
          </p:nvPr>
        </p:nvSpPr>
        <p:spPr>
          <a:xfrm>
            <a:off x="1219201" y="1524000"/>
            <a:ext cx="5562600" cy="2362200"/>
          </a:xfrm>
          <a:noFill/>
          <a:ln/>
        </p:spPr>
        <p:txBody>
          <a:bodyPr lIns="100822" tIns="49526" rIns="100822" bIns="49526"/>
          <a:lstStyle/>
          <a:p>
            <a:pPr marL="382588" indent="-382588" algn="r">
              <a:spcBef>
                <a:spcPct val="0"/>
              </a:spcBef>
            </a:pPr>
            <a:r>
              <a:rPr kumimoji="0" lang="en-US" sz="2800" dirty="0">
                <a:cs typeface="Times New Roman" pitchFamily="18" charset="0"/>
              </a:rPr>
              <a:t>Dave Baldwin</a:t>
            </a:r>
          </a:p>
          <a:p>
            <a:pPr marL="382588" indent="-382588" algn="r">
              <a:spcBef>
                <a:spcPct val="0"/>
              </a:spcBef>
            </a:pPr>
            <a:r>
              <a:rPr kumimoji="0" lang="en-US" sz="2800" dirty="0"/>
              <a:t>Chicago White Sox Baseball Organization, et al.</a:t>
            </a:r>
          </a:p>
          <a:p>
            <a:pPr marL="382588" indent="-382588" algn="r">
              <a:spcBef>
                <a:spcPct val="0"/>
              </a:spcBef>
            </a:pPr>
            <a:r>
              <a:rPr kumimoji="0" lang="en-US" sz="2800" dirty="0"/>
              <a:t>SnakeJazz_37@brainpip.com</a:t>
            </a:r>
          </a:p>
          <a:p>
            <a:pPr marL="382588" indent="-382588">
              <a:spcBef>
                <a:spcPct val="0"/>
              </a:spcBef>
            </a:pPr>
            <a:endParaRPr kumimoji="0" lang="en-US" sz="2800" dirty="0">
              <a:cs typeface="Arial" charset="0"/>
            </a:endParaRPr>
          </a:p>
        </p:txBody>
      </p:sp>
      <p:pic>
        <p:nvPicPr>
          <p:cNvPr id="29697" name="Picture 1" descr="C:\terryImages\BaseballSuff\DaveBaldwin\senators3.jpg"/>
          <p:cNvPicPr>
            <a:picLocks noChangeAspect="1" noChangeArrowheads="1"/>
          </p:cNvPicPr>
          <p:nvPr/>
        </p:nvPicPr>
        <p:blipFill>
          <a:blip r:embed="rId3" cstate="print"/>
          <a:srcRect/>
          <a:stretch>
            <a:fillRect/>
          </a:stretch>
        </p:blipFill>
        <p:spPr bwMode="auto">
          <a:xfrm>
            <a:off x="6825297" y="0"/>
            <a:ext cx="3233103" cy="3886200"/>
          </a:xfrm>
          <a:prstGeom prst="rect">
            <a:avLst/>
          </a:prstGeom>
          <a:noFill/>
        </p:spPr>
      </p:pic>
      <p:sp>
        <p:nvSpPr>
          <p:cNvPr id="5" name="TextBox 4"/>
          <p:cNvSpPr txBox="1"/>
          <p:nvPr/>
        </p:nvSpPr>
        <p:spPr>
          <a:xfrm>
            <a:off x="1447800" y="3886200"/>
            <a:ext cx="8610600" cy="2677656"/>
          </a:xfrm>
          <a:prstGeom prst="rect">
            <a:avLst/>
          </a:prstGeom>
          <a:noFill/>
        </p:spPr>
        <p:txBody>
          <a:bodyPr wrap="square" rtlCol="0">
            <a:spAutoFit/>
          </a:bodyPr>
          <a:lstStyle/>
          <a:p>
            <a:pPr marL="382588" indent="-382588"/>
            <a:r>
              <a:rPr lang="en-US" sz="2800" dirty="0">
                <a:solidFill>
                  <a:srgbClr val="FFFFFF"/>
                </a:solidFill>
                <a:latin typeface="Verdana" pitchFamily="34" charset="0"/>
                <a:ea typeface="Verdana" pitchFamily="34" charset="0"/>
                <a:cs typeface="Verdana" pitchFamily="34" charset="0"/>
              </a:rPr>
              <a:t>Terry Bahill</a:t>
            </a:r>
          </a:p>
          <a:p>
            <a:pPr marL="382588" indent="-382588"/>
            <a:r>
              <a:rPr lang="en-US" sz="2800" dirty="0">
                <a:solidFill>
                  <a:srgbClr val="FFFFFF"/>
                </a:solidFill>
                <a:latin typeface="Verdana" pitchFamily="34" charset="0"/>
                <a:ea typeface="Verdana" pitchFamily="34" charset="0"/>
                <a:cs typeface="Verdana" pitchFamily="34" charset="0"/>
              </a:rPr>
              <a:t>Emeritus Professor of Systems Engineering</a:t>
            </a:r>
          </a:p>
          <a:p>
            <a:pPr marL="382588" indent="-382588"/>
            <a:r>
              <a:rPr lang="en-US" sz="2800" dirty="0">
                <a:solidFill>
                  <a:srgbClr val="FFFFFF"/>
                </a:solidFill>
                <a:latin typeface="Verdana" pitchFamily="34" charset="0"/>
                <a:ea typeface="Verdana" pitchFamily="34" charset="0"/>
                <a:cs typeface="Verdana" pitchFamily="34" charset="0"/>
              </a:rPr>
              <a:t>University of Arizona</a:t>
            </a:r>
          </a:p>
          <a:p>
            <a:pPr marL="382588" indent="-382588"/>
            <a:r>
              <a:rPr lang="en-US" sz="2800" dirty="0">
                <a:solidFill>
                  <a:srgbClr val="FFFFFF"/>
                </a:solidFill>
                <a:latin typeface="Verdana" pitchFamily="34" charset="0"/>
                <a:ea typeface="Verdana" pitchFamily="34" charset="0"/>
                <a:cs typeface="Verdana" pitchFamily="34" charset="0"/>
              </a:rPr>
              <a:t>terry@sie.arizona.edu</a:t>
            </a:r>
          </a:p>
          <a:p>
            <a:pPr marL="382588" indent="-382588"/>
            <a:endParaRPr lang="en-US" sz="2800" dirty="0">
              <a:solidFill>
                <a:srgbClr val="FFFFFF"/>
              </a:solidFill>
              <a:latin typeface="Verdana" pitchFamily="34" charset="0"/>
              <a:ea typeface="Verdana" pitchFamily="34" charset="0"/>
              <a:cs typeface="Verdana" pitchFamily="34" charset="0"/>
            </a:endParaRPr>
          </a:p>
          <a:p>
            <a:pPr marL="382588" indent="-382588"/>
            <a:r>
              <a:rPr lang="en-US" sz="2800" dirty="0">
                <a:solidFill>
                  <a:srgbClr val="FFFFFF"/>
                </a:solidFill>
                <a:latin typeface="Verdana" pitchFamily="34" charset="0"/>
                <a:ea typeface="Verdana" pitchFamily="34" charset="0"/>
                <a:cs typeface="Verdana" pitchFamily="34" charset="0"/>
              </a:rPr>
              <a:t>Copyright © 2009-2017, Bahill and Baldwin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533400" y="228600"/>
            <a:ext cx="9144000" cy="914400"/>
          </a:xfrm>
        </p:spPr>
        <p:txBody>
          <a:bodyPr/>
          <a:lstStyle/>
          <a:p>
            <a:pPr algn="ctr"/>
            <a:r>
              <a:rPr lang="en-US" dirty="0"/>
              <a:t>4-seam and 2-seam fastball models</a:t>
            </a:r>
          </a:p>
        </p:txBody>
      </p:sp>
      <p:pic>
        <p:nvPicPr>
          <p:cNvPr id="71685" name="Picture 5" descr="drillSetupSmall"/>
          <p:cNvPicPr>
            <a:picLocks noGrp="1" noChangeAspect="1" noChangeArrowheads="1"/>
          </p:cNvPicPr>
          <p:nvPr>
            <p:ph idx="1"/>
          </p:nvPr>
        </p:nvPicPr>
        <p:blipFill>
          <a:blip r:embed="rId3" cstate="print"/>
          <a:srcRect/>
          <a:stretch>
            <a:fillRect/>
          </a:stretch>
        </p:blipFill>
        <p:spPr>
          <a:xfrm>
            <a:off x="0" y="1143000"/>
            <a:ext cx="10058400" cy="4802188"/>
          </a:xfrm>
          <a:noFill/>
        </p:spPr>
      </p:pic>
      <p:sp>
        <p:nvSpPr>
          <p:cNvPr id="4" name="Date Placeholder 3"/>
          <p:cNvSpPr>
            <a:spLocks noGrp="1"/>
          </p:cNvSpPr>
          <p:nvPr>
            <p:ph type="dt" sz="half" idx="10"/>
          </p:nvPr>
        </p:nvSpPr>
        <p:spPr/>
        <p:txBody>
          <a:bodyPr/>
          <a:lstStyle/>
          <a:p>
            <a:pPr defTabSz="1019175">
              <a:defRPr/>
            </a:pPr>
            <a:fld id="{CB41FAC4-9F9F-40F0-858E-876F783D8ADC}" type="datetime1">
              <a:rPr lang="en-US" smtClean="0">
                <a:latin typeface="+mn-lt"/>
              </a:rPr>
              <a:pPr defTabSz="1019175">
                <a:defRPr/>
              </a:pPr>
              <a:t>12/22/2017</a:t>
            </a:fld>
            <a:endParaRPr lang="en-US" dirty="0">
              <a:latin typeface="+mn-lt"/>
            </a:endParaRPr>
          </a:p>
        </p:txBody>
      </p:sp>
      <p:sp>
        <p:nvSpPr>
          <p:cNvPr id="6" name="Slide Number Placeholder 5"/>
          <p:cNvSpPr>
            <a:spLocks noGrp="1"/>
          </p:cNvSpPr>
          <p:nvPr>
            <p:ph type="sldNum" sz="quarter" idx="11"/>
          </p:nvPr>
        </p:nvSpPr>
        <p:spPr/>
        <p:txBody>
          <a:bodyPr/>
          <a:lstStyle/>
          <a:p>
            <a:pPr defTabSz="1019175">
              <a:defRPr/>
            </a:pPr>
            <a:fld id="{C6BDA76F-0157-4419-BA78-8AFADFD13368}" type="slidenum">
              <a:rPr lang="en-US">
                <a:latin typeface="+mn-lt"/>
              </a:rPr>
              <a:pPr defTabSz="1019175">
                <a:defRPr/>
              </a:pPr>
              <a:t>10</a:t>
            </a:fld>
            <a:endParaRPr lang="en-US"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0" name="Rectangle 4"/>
          <p:cNvSpPr>
            <a:spLocks noGrp="1" noChangeArrowheads="1"/>
          </p:cNvSpPr>
          <p:nvPr>
            <p:ph type="title"/>
          </p:nvPr>
        </p:nvSpPr>
        <p:spPr/>
        <p:txBody>
          <a:bodyPr/>
          <a:lstStyle/>
          <a:p>
            <a:r>
              <a:rPr lang="en-US" dirty="0"/>
              <a:t>Red dot of the dime slider</a:t>
            </a:r>
          </a:p>
        </p:txBody>
      </p:sp>
      <p:sp>
        <p:nvSpPr>
          <p:cNvPr id="5" name="Date Placeholder 2"/>
          <p:cNvSpPr>
            <a:spLocks noGrp="1"/>
          </p:cNvSpPr>
          <p:nvPr>
            <p:ph type="dt" sz="half" idx="10"/>
          </p:nvPr>
        </p:nvSpPr>
        <p:spPr>
          <a:prstGeom prst="rect">
            <a:avLst/>
          </a:prstGeom>
        </p:spPr>
        <p:txBody>
          <a:bodyPr/>
          <a:lstStyle/>
          <a:p>
            <a:fld id="{9C78497D-B342-4E1C-8575-DD6E7E8C74A9}" type="datetime1">
              <a:rPr lang="en-US" smtClean="0"/>
              <a:pPr/>
              <a:t>12/22/2017</a:t>
            </a:fld>
            <a:endParaRPr lang="en-US" dirty="0"/>
          </a:p>
        </p:txBody>
      </p:sp>
      <p:sp>
        <p:nvSpPr>
          <p:cNvPr id="7" name="Slide Number Placeholder 4"/>
          <p:cNvSpPr>
            <a:spLocks noGrp="1"/>
          </p:cNvSpPr>
          <p:nvPr>
            <p:ph type="sldNum" sz="quarter" idx="11"/>
          </p:nvPr>
        </p:nvSpPr>
        <p:spPr>
          <a:prstGeom prst="rect">
            <a:avLst/>
          </a:prstGeom>
        </p:spPr>
        <p:txBody>
          <a:bodyPr/>
          <a:lstStyle/>
          <a:p>
            <a:fld id="{08A55022-065C-482E-91B2-DA92B3653683}" type="slidenum">
              <a:rPr lang="en-US"/>
              <a:pPr/>
              <a:t>11</a:t>
            </a:fld>
            <a:endParaRPr lang="en-US" dirty="0"/>
          </a:p>
        </p:txBody>
      </p:sp>
      <p:pic>
        <p:nvPicPr>
          <p:cNvPr id="470021" name="Picture 5" descr="Fig1Dime554left"/>
          <p:cNvPicPr>
            <a:picLocks noChangeAspect="1" noChangeArrowheads="1"/>
          </p:cNvPicPr>
          <p:nvPr/>
        </p:nvPicPr>
        <p:blipFill>
          <a:blip r:embed="rId3" cstate="print"/>
          <a:srcRect/>
          <a:stretch>
            <a:fillRect/>
          </a:stretch>
        </p:blipFill>
        <p:spPr bwMode="auto">
          <a:xfrm>
            <a:off x="914400" y="1143000"/>
            <a:ext cx="6329363" cy="6291263"/>
          </a:xfrm>
          <a:prstGeom prst="rect">
            <a:avLst/>
          </a:prstGeom>
          <a:noFill/>
        </p:spPr>
      </p:pic>
      <p:sp>
        <p:nvSpPr>
          <p:cNvPr id="470022" name="Text Box 6"/>
          <p:cNvSpPr txBox="1">
            <a:spLocks noChangeArrowheads="1"/>
          </p:cNvSpPr>
          <p:nvPr/>
        </p:nvSpPr>
        <p:spPr bwMode="auto">
          <a:xfrm>
            <a:off x="7543800" y="6113463"/>
            <a:ext cx="1692275" cy="946150"/>
          </a:xfrm>
          <a:prstGeom prst="rect">
            <a:avLst/>
          </a:prstGeom>
          <a:noFill/>
          <a:ln w="12700">
            <a:noFill/>
            <a:miter lim="800000"/>
            <a:headEnd/>
            <a:tailEnd/>
          </a:ln>
          <a:effectLst/>
        </p:spPr>
        <p:txBody>
          <a:bodyPr wrap="none">
            <a:spAutoFit/>
          </a:bodyPr>
          <a:lstStyle/>
          <a:p>
            <a:r>
              <a:rPr lang="en-US" sz="2800" dirty="0">
                <a:solidFill>
                  <a:srgbClr val="FFFFFF"/>
                </a:solidFill>
                <a:latin typeface="Verdana" pitchFamily="34" charset="0"/>
              </a:rPr>
              <a:t>Batter’s </a:t>
            </a:r>
          </a:p>
          <a:p>
            <a:r>
              <a:rPr lang="en-US" sz="2800" dirty="0">
                <a:solidFill>
                  <a:srgbClr val="FFFFFF"/>
                </a:solidFill>
                <a:latin typeface="Verdana" pitchFamily="34" charset="0"/>
              </a:rPr>
              <a:t>view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8" name="Rectangle 4"/>
          <p:cNvSpPr>
            <a:spLocks noGrp="1" noChangeArrowheads="1"/>
          </p:cNvSpPr>
          <p:nvPr>
            <p:ph type="title"/>
          </p:nvPr>
        </p:nvSpPr>
        <p:spPr/>
        <p:txBody>
          <a:bodyPr/>
          <a:lstStyle/>
          <a:p>
            <a:r>
              <a:rPr lang="en-US" dirty="0"/>
              <a:t>Circle pattern of the nickel slider</a:t>
            </a:r>
          </a:p>
        </p:txBody>
      </p:sp>
      <p:sp>
        <p:nvSpPr>
          <p:cNvPr id="5" name="Date Placeholder 2"/>
          <p:cNvSpPr>
            <a:spLocks noGrp="1"/>
          </p:cNvSpPr>
          <p:nvPr>
            <p:ph type="dt" sz="half" idx="10"/>
          </p:nvPr>
        </p:nvSpPr>
        <p:spPr/>
        <p:txBody>
          <a:bodyPr/>
          <a:lstStyle/>
          <a:p>
            <a:fld id="{AE7028A7-7BC3-4A72-8E0A-6739C552DD99}" type="datetime1">
              <a:rPr lang="en-US" smtClean="0"/>
              <a:pPr/>
              <a:t>12/22/2017</a:t>
            </a:fld>
            <a:endParaRPr lang="en-US" dirty="0"/>
          </a:p>
        </p:txBody>
      </p:sp>
      <p:sp>
        <p:nvSpPr>
          <p:cNvPr id="7" name="Slide Number Placeholder 4"/>
          <p:cNvSpPr>
            <a:spLocks noGrp="1"/>
          </p:cNvSpPr>
          <p:nvPr>
            <p:ph type="sldNum" sz="quarter" idx="11"/>
          </p:nvPr>
        </p:nvSpPr>
        <p:spPr/>
        <p:txBody>
          <a:bodyPr/>
          <a:lstStyle/>
          <a:p>
            <a:fld id="{FEC7FF10-5983-4544-8E8C-11F8DEBE7547}" type="slidenum">
              <a:rPr lang="en-US" smtClean="0"/>
              <a:pPr/>
              <a:t>12</a:t>
            </a:fld>
            <a:endParaRPr lang="en-US" dirty="0"/>
          </a:p>
        </p:txBody>
      </p:sp>
      <p:pic>
        <p:nvPicPr>
          <p:cNvPr id="472069" name="Picture 5" descr="Fig2Nickel551left"/>
          <p:cNvPicPr>
            <a:picLocks noChangeAspect="1" noChangeArrowheads="1"/>
          </p:cNvPicPr>
          <p:nvPr/>
        </p:nvPicPr>
        <p:blipFill>
          <a:blip r:embed="rId3" cstate="print"/>
          <a:srcRect/>
          <a:stretch>
            <a:fillRect/>
          </a:stretch>
        </p:blipFill>
        <p:spPr bwMode="auto">
          <a:xfrm>
            <a:off x="914400" y="1143000"/>
            <a:ext cx="6189663" cy="6248400"/>
          </a:xfrm>
          <a:prstGeom prst="rect">
            <a:avLst/>
          </a:prstGeom>
          <a:noFill/>
        </p:spPr>
      </p:pic>
      <p:sp>
        <p:nvSpPr>
          <p:cNvPr id="472070" name="Text Box 6"/>
          <p:cNvSpPr txBox="1">
            <a:spLocks noChangeArrowheads="1"/>
          </p:cNvSpPr>
          <p:nvPr/>
        </p:nvSpPr>
        <p:spPr bwMode="auto">
          <a:xfrm>
            <a:off x="7315200" y="6188075"/>
            <a:ext cx="1692275" cy="946150"/>
          </a:xfrm>
          <a:prstGeom prst="rect">
            <a:avLst/>
          </a:prstGeom>
          <a:noFill/>
          <a:ln w="12700">
            <a:noFill/>
            <a:miter lim="800000"/>
            <a:headEnd/>
            <a:tailEnd/>
          </a:ln>
          <a:effectLst/>
        </p:spPr>
        <p:txBody>
          <a:bodyPr wrap="none">
            <a:spAutoFit/>
          </a:bodyPr>
          <a:lstStyle/>
          <a:p>
            <a:r>
              <a:rPr lang="en-US" sz="2800" dirty="0">
                <a:solidFill>
                  <a:srgbClr val="FFFFFF"/>
                </a:solidFill>
                <a:latin typeface="Verdana" pitchFamily="34" charset="0"/>
              </a:rPr>
              <a:t>Batter’s </a:t>
            </a:r>
          </a:p>
          <a:p>
            <a:r>
              <a:rPr lang="en-US" sz="2800" dirty="0">
                <a:solidFill>
                  <a:srgbClr val="FFFFFF"/>
                </a:solidFill>
                <a:latin typeface="Verdana" pitchFamily="34" charset="0"/>
              </a:rPr>
              <a:t>view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dirty="0"/>
              <a:t>Equatorial bands</a:t>
            </a:r>
          </a:p>
        </p:txBody>
      </p:sp>
      <p:pic>
        <p:nvPicPr>
          <p:cNvPr id="442371" name="Picture 3" descr="Bands"/>
          <p:cNvPicPr>
            <a:picLocks noGrp="1" noChangeAspect="1" noChangeArrowheads="1"/>
          </p:cNvPicPr>
          <p:nvPr>
            <p:ph idx="1"/>
          </p:nvPr>
        </p:nvPicPr>
        <p:blipFill>
          <a:blip r:embed="rId3" cstate="print"/>
          <a:stretch>
            <a:fillRect/>
          </a:stretch>
        </p:blipFill>
        <p:spPr>
          <a:xfrm>
            <a:off x="990600" y="1295400"/>
            <a:ext cx="5262880" cy="5547360"/>
          </a:xfrm>
          <a:noFill/>
          <a:ln/>
        </p:spPr>
      </p:pic>
      <p:sp>
        <p:nvSpPr>
          <p:cNvPr id="5" name="Date Placeholder 3"/>
          <p:cNvSpPr>
            <a:spLocks noGrp="1"/>
          </p:cNvSpPr>
          <p:nvPr>
            <p:ph type="dt" sz="half" idx="10"/>
          </p:nvPr>
        </p:nvSpPr>
        <p:spPr>
          <a:prstGeom prst="rect">
            <a:avLst/>
          </a:prstGeom>
        </p:spPr>
        <p:txBody>
          <a:bodyPr/>
          <a:lstStyle/>
          <a:p>
            <a:fld id="{20071B8B-F927-4658-AAA8-236965D8A559}" type="datetime1">
              <a:rPr lang="en-US" smtClean="0"/>
              <a:pPr/>
              <a:t>12/22/2017</a:t>
            </a:fld>
            <a:endParaRPr lang="en-US" dirty="0"/>
          </a:p>
        </p:txBody>
      </p:sp>
      <p:sp>
        <p:nvSpPr>
          <p:cNvPr id="7" name="Slide Number Placeholder 5"/>
          <p:cNvSpPr>
            <a:spLocks noGrp="1"/>
          </p:cNvSpPr>
          <p:nvPr>
            <p:ph type="sldNum" sz="quarter" idx="11"/>
          </p:nvPr>
        </p:nvSpPr>
        <p:spPr>
          <a:prstGeom prst="rect">
            <a:avLst/>
          </a:prstGeom>
        </p:spPr>
        <p:txBody>
          <a:bodyPr/>
          <a:lstStyle/>
          <a:p>
            <a:fld id="{D5A413B7-D867-4A10-906B-ECE8E07EDF84}" type="slidenum">
              <a:rPr lang="en-US" smtClean="0"/>
              <a:pPr/>
              <a:t>13</a:t>
            </a:fld>
            <a:endParaRPr lang="en-US" dirty="0"/>
          </a:p>
        </p:txBody>
      </p:sp>
      <p:sp>
        <p:nvSpPr>
          <p:cNvPr id="442372" name="Text Box 4"/>
          <p:cNvSpPr txBox="1">
            <a:spLocks noChangeArrowheads="1"/>
          </p:cNvSpPr>
          <p:nvPr/>
        </p:nvSpPr>
        <p:spPr bwMode="auto">
          <a:xfrm>
            <a:off x="6553200" y="5959475"/>
            <a:ext cx="1692275" cy="946150"/>
          </a:xfrm>
          <a:prstGeom prst="rect">
            <a:avLst/>
          </a:prstGeom>
          <a:noFill/>
          <a:ln w="12700">
            <a:noFill/>
            <a:miter lim="800000"/>
            <a:headEnd/>
            <a:tailEnd/>
          </a:ln>
          <a:effectLst/>
        </p:spPr>
        <p:txBody>
          <a:bodyPr wrap="none">
            <a:spAutoFit/>
          </a:bodyPr>
          <a:lstStyle/>
          <a:p>
            <a:r>
              <a:rPr lang="en-US" sz="2800" dirty="0">
                <a:solidFill>
                  <a:srgbClr val="FFFFFF"/>
                </a:solidFill>
                <a:latin typeface="Verdana" pitchFamily="34" charset="0"/>
              </a:rPr>
              <a:t>Batter’s </a:t>
            </a:r>
          </a:p>
          <a:p>
            <a:r>
              <a:rPr lang="en-US" sz="2800" dirty="0">
                <a:solidFill>
                  <a:srgbClr val="FFFFFF"/>
                </a:solidFill>
                <a:latin typeface="Verdana" pitchFamily="34" charset="0"/>
              </a:rPr>
              <a:t>view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US" dirty="0"/>
              <a:t>Spin simulations</a:t>
            </a:r>
          </a:p>
        </p:txBody>
      </p:sp>
      <p:sp>
        <p:nvSpPr>
          <p:cNvPr id="444419" name="Rectangle 3"/>
          <p:cNvSpPr>
            <a:spLocks noGrp="1" noChangeArrowheads="1"/>
          </p:cNvSpPr>
          <p:nvPr>
            <p:ph type="body" sz="half" idx="1"/>
          </p:nvPr>
        </p:nvSpPr>
        <p:spPr/>
        <p:txBody>
          <a:bodyPr/>
          <a:lstStyle/>
          <a:p>
            <a:pPr marL="0" indent="0" algn="r">
              <a:buFont typeface="Wingdings" pitchFamily="2" charset="2"/>
              <a:buNone/>
            </a:pPr>
            <a:r>
              <a:rPr lang="en-US" sz="2700" dirty="0"/>
              <a:t>We drilled a hole in a regulation baseball and inserted a four inch bolt. The bolt was chucked in a drill and spun at rates up to 25 rps. The bolt is the spin axis, which defines the pole. The shutter speed was 0.5 seconds and the f-stop was 5.6.</a:t>
            </a:r>
            <a:endParaRPr lang="en-US" sz="2800" dirty="0"/>
          </a:p>
        </p:txBody>
      </p:sp>
      <p:pic>
        <p:nvPicPr>
          <p:cNvPr id="444420" name="Picture 4" descr="Static ball"/>
          <p:cNvPicPr>
            <a:picLocks noGrp="1" noChangeAspect="1" noChangeArrowheads="1"/>
          </p:cNvPicPr>
          <p:nvPr>
            <p:ph type="clipArt" sz="half" idx="2"/>
          </p:nvPr>
        </p:nvPicPr>
        <p:blipFill>
          <a:blip r:embed="rId3" cstate="print"/>
          <a:stretch>
            <a:fillRect/>
          </a:stretch>
        </p:blipFill>
        <p:spPr>
          <a:xfrm>
            <a:off x="5181600" y="1371600"/>
            <a:ext cx="4119563" cy="4495142"/>
          </a:xfrm>
          <a:noFill/>
          <a:ln/>
        </p:spPr>
      </p:pic>
      <p:sp>
        <p:nvSpPr>
          <p:cNvPr id="5" name="Date Placeholder 4"/>
          <p:cNvSpPr>
            <a:spLocks noGrp="1"/>
          </p:cNvSpPr>
          <p:nvPr>
            <p:ph type="dt" sz="half" idx="10"/>
          </p:nvPr>
        </p:nvSpPr>
        <p:spPr>
          <a:prstGeom prst="rect">
            <a:avLst/>
          </a:prstGeom>
        </p:spPr>
        <p:txBody>
          <a:bodyPr/>
          <a:lstStyle/>
          <a:p>
            <a:fld id="{452BE40D-D6C9-404F-A97F-1789AA194940}" type="datetime1">
              <a:rPr lang="en-US" smtClean="0"/>
              <a:pPr/>
              <a:t>12/22/2017</a:t>
            </a:fld>
            <a:endParaRPr lang="en-US" dirty="0"/>
          </a:p>
        </p:txBody>
      </p:sp>
      <p:sp>
        <p:nvSpPr>
          <p:cNvPr id="7" name="Slide Number Placeholder 6"/>
          <p:cNvSpPr>
            <a:spLocks noGrp="1"/>
          </p:cNvSpPr>
          <p:nvPr>
            <p:ph type="sldNum" sz="quarter" idx="11"/>
          </p:nvPr>
        </p:nvSpPr>
        <p:spPr>
          <a:prstGeom prst="rect">
            <a:avLst/>
          </a:prstGeom>
        </p:spPr>
        <p:txBody>
          <a:bodyPr/>
          <a:lstStyle/>
          <a:p>
            <a:fld id="{BB59D2EA-848D-4D69-9A54-2F7E90FE7DEA}"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38272274-B4CB-4D0F-B76C-4B246D51B87E}" type="datetime1">
              <a:rPr lang="en-US" smtClean="0"/>
              <a:pPr/>
              <a:t>12/22/2017</a:t>
            </a:fld>
            <a:endParaRPr lang="en-US" dirty="0"/>
          </a:p>
        </p:txBody>
      </p:sp>
      <p:sp>
        <p:nvSpPr>
          <p:cNvPr id="6" name="Slide Number Placeholder 3"/>
          <p:cNvSpPr>
            <a:spLocks noGrp="1"/>
          </p:cNvSpPr>
          <p:nvPr>
            <p:ph type="sldNum" sz="quarter" idx="11"/>
          </p:nvPr>
        </p:nvSpPr>
        <p:spPr/>
        <p:txBody>
          <a:bodyPr/>
          <a:lstStyle/>
          <a:p>
            <a:fld id="{CA4B61FF-1D0E-4CCA-9A4B-D1BCEA76B6A8}" type="slidenum">
              <a:rPr lang="en-US" smtClean="0"/>
              <a:pPr/>
              <a:t>15</a:t>
            </a:fld>
            <a:endParaRPr lang="en-US" dirty="0"/>
          </a:p>
        </p:txBody>
      </p:sp>
      <p:pic>
        <p:nvPicPr>
          <p:cNvPr id="505860" name="Picture 4" descr="Labeled Ball color"/>
          <p:cNvPicPr>
            <a:picLocks noChangeAspect="1" noChangeArrowheads="1"/>
          </p:cNvPicPr>
          <p:nvPr/>
        </p:nvPicPr>
        <p:blipFill>
          <a:blip r:embed="rId3" cstate="print"/>
          <a:srcRect/>
          <a:stretch>
            <a:fillRect/>
          </a:stretch>
        </p:blipFill>
        <p:spPr bwMode="auto">
          <a:xfrm>
            <a:off x="3257550" y="0"/>
            <a:ext cx="6800850" cy="6924675"/>
          </a:xfrm>
          <a:prstGeom prst="rect">
            <a:avLst/>
          </a:prstGeom>
          <a:noFill/>
        </p:spPr>
      </p:pic>
      <p:sp>
        <p:nvSpPr>
          <p:cNvPr id="505861" name="Rectangle 5"/>
          <p:cNvSpPr>
            <a:spLocks noChangeArrowheads="1"/>
          </p:cNvSpPr>
          <p:nvPr/>
        </p:nvSpPr>
        <p:spPr bwMode="auto">
          <a:xfrm>
            <a:off x="914400" y="457200"/>
            <a:ext cx="2286000" cy="5765800"/>
          </a:xfrm>
          <a:prstGeom prst="rect">
            <a:avLst/>
          </a:prstGeom>
          <a:noFill/>
          <a:ln w="9525">
            <a:noFill/>
            <a:miter lim="800000"/>
            <a:headEnd/>
            <a:tailEnd/>
          </a:ln>
        </p:spPr>
        <p:txBody>
          <a:bodyPr lIns="101882" tIns="50941" rIns="101882" bIns="50941"/>
          <a:lstStyle/>
          <a:p>
            <a:pPr marL="285750" indent="-285750" algn="r" defTabSz="1019175">
              <a:spcBef>
                <a:spcPct val="20000"/>
              </a:spcBef>
              <a:buClr>
                <a:srgbClr val="FFFFFF"/>
              </a:buClr>
              <a:buFont typeface="Wingdings" pitchFamily="2" charset="2"/>
              <a:buNone/>
            </a:pPr>
            <a:r>
              <a:rPr kumimoji="1" lang="en-US" sz="3600" dirty="0">
                <a:solidFill>
                  <a:srgbClr val="FFFF00"/>
                </a:solidFill>
              </a:rPr>
              <a:t>Features of the ball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8"/>
          <p:cNvSpPr>
            <a:spLocks noGrp="1" noChangeArrowheads="1"/>
          </p:cNvSpPr>
          <p:nvPr>
            <p:ph type="title"/>
          </p:nvPr>
        </p:nvSpPr>
        <p:spPr>
          <a:xfrm>
            <a:off x="762000" y="228600"/>
            <a:ext cx="8534400" cy="914400"/>
          </a:xfrm>
        </p:spPr>
        <p:txBody>
          <a:bodyPr/>
          <a:lstStyle/>
          <a:p>
            <a:pPr algn="ctr"/>
            <a:r>
              <a:rPr lang="en-US" sz="4000" dirty="0"/>
              <a:t>Typical values for major league pitches</a:t>
            </a:r>
          </a:p>
        </p:txBody>
      </p:sp>
      <p:sp>
        <p:nvSpPr>
          <p:cNvPr id="4" name="Date Placeholder 2"/>
          <p:cNvSpPr>
            <a:spLocks noGrp="1"/>
          </p:cNvSpPr>
          <p:nvPr>
            <p:ph type="dt" sz="half" idx="10"/>
          </p:nvPr>
        </p:nvSpPr>
        <p:spPr/>
        <p:txBody>
          <a:bodyPr/>
          <a:lstStyle/>
          <a:p>
            <a:pPr defTabSz="1019175">
              <a:defRPr/>
            </a:pPr>
            <a:fld id="{73AF7E3B-8703-4053-AC2B-76440994F212}" type="datetime1">
              <a:rPr lang="en-US" smtClean="0">
                <a:latin typeface="+mn-lt"/>
              </a:rPr>
              <a:pPr defTabSz="1019175">
                <a:defRPr/>
              </a:pPr>
              <a:t>12/22/2017</a:t>
            </a:fld>
            <a:endParaRPr lang="en-US" dirty="0">
              <a:latin typeface="+mn-lt"/>
            </a:endParaRPr>
          </a:p>
        </p:txBody>
      </p:sp>
      <p:sp>
        <p:nvSpPr>
          <p:cNvPr id="6" name="Slide Number Placeholder 4"/>
          <p:cNvSpPr>
            <a:spLocks noGrp="1"/>
          </p:cNvSpPr>
          <p:nvPr>
            <p:ph type="sldNum" sz="quarter" idx="11"/>
          </p:nvPr>
        </p:nvSpPr>
        <p:spPr/>
        <p:txBody>
          <a:bodyPr/>
          <a:lstStyle/>
          <a:p>
            <a:pPr defTabSz="1019175">
              <a:defRPr/>
            </a:pPr>
            <a:fld id="{F2CFE180-04B1-426F-98FD-66831B000610}" type="slidenum">
              <a:rPr lang="en-US">
                <a:latin typeface="+mn-lt"/>
              </a:rPr>
              <a:pPr defTabSz="1019175">
                <a:defRPr/>
              </a:pPr>
              <a:t>16</a:t>
            </a:fld>
            <a:endParaRPr lang="en-US" dirty="0">
              <a:latin typeface="+mn-lt"/>
            </a:endParaRPr>
          </a:p>
        </p:txBody>
      </p:sp>
      <p:graphicFrame>
        <p:nvGraphicFramePr>
          <p:cNvPr id="8194" name="Object 5"/>
          <p:cNvGraphicFramePr>
            <a:graphicFrameLocks noGrp="1" noChangeAspect="1"/>
          </p:cNvGraphicFramePr>
          <p:nvPr>
            <p:ph idx="4294967295"/>
          </p:nvPr>
        </p:nvGraphicFramePr>
        <p:xfrm>
          <a:off x="762000" y="1066800"/>
          <a:ext cx="8680450" cy="5419725"/>
        </p:xfrm>
        <a:graphic>
          <a:graphicData uri="http://schemas.openxmlformats.org/presentationml/2006/ole">
            <mc:AlternateContent xmlns:mc="http://schemas.openxmlformats.org/markup-compatibility/2006">
              <mc:Choice xmlns:v="urn:schemas-microsoft-com:vml" Requires="v">
                <p:oleObj spid="_x0000_s1031" name="Document" r:id="rId4" imgW="3760372" imgH="2348493" progId="Word.Document.8">
                  <p:embed/>
                </p:oleObj>
              </mc:Choice>
              <mc:Fallback>
                <p:oleObj name="Document" r:id="rId4" imgW="3760372" imgH="2348493"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066800"/>
                        <a:ext cx="8680450"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60" name="Rectangle 4"/>
          <p:cNvSpPr>
            <a:spLocks noGrp="1" noChangeArrowheads="1"/>
          </p:cNvSpPr>
          <p:nvPr>
            <p:ph type="title"/>
          </p:nvPr>
        </p:nvSpPr>
        <p:spPr/>
        <p:txBody>
          <a:bodyPr/>
          <a:lstStyle/>
          <a:p>
            <a:r>
              <a:rPr lang="en-US"/>
              <a:t>Creation of the red dot</a:t>
            </a:r>
            <a:endParaRPr lang="en-US" dirty="0"/>
          </a:p>
        </p:txBody>
      </p:sp>
      <p:sp>
        <p:nvSpPr>
          <p:cNvPr id="5" name="Date Placeholder 2"/>
          <p:cNvSpPr>
            <a:spLocks noGrp="1"/>
          </p:cNvSpPr>
          <p:nvPr>
            <p:ph type="dt" sz="half" idx="10"/>
          </p:nvPr>
        </p:nvSpPr>
        <p:spPr/>
        <p:txBody>
          <a:bodyPr/>
          <a:lstStyle/>
          <a:p>
            <a:fld id="{FA9EE5BA-0825-4D27-AF67-D80312E367B9}" type="datetime1">
              <a:rPr lang="en-US" smtClean="0"/>
              <a:pPr/>
              <a:t>12/22/2017</a:t>
            </a:fld>
            <a:endParaRPr lang="en-US" dirty="0"/>
          </a:p>
        </p:txBody>
      </p:sp>
      <p:sp>
        <p:nvSpPr>
          <p:cNvPr id="7" name="Slide Number Placeholder 4"/>
          <p:cNvSpPr>
            <a:spLocks noGrp="1"/>
          </p:cNvSpPr>
          <p:nvPr>
            <p:ph type="sldNum" sz="quarter" idx="11"/>
          </p:nvPr>
        </p:nvSpPr>
        <p:spPr/>
        <p:txBody>
          <a:bodyPr/>
          <a:lstStyle/>
          <a:p>
            <a:fld id="{6981E400-E8D6-46CC-A9ED-61072C0F4B94}" type="slidenum">
              <a:rPr lang="en-US" smtClean="0"/>
              <a:pPr/>
              <a:t>17</a:t>
            </a:fld>
            <a:endParaRPr lang="en-US" dirty="0"/>
          </a:p>
        </p:txBody>
      </p:sp>
      <p:pic>
        <p:nvPicPr>
          <p:cNvPr id="480261" name="Picture 5" descr="Fig4aCurveGrip"/>
          <p:cNvPicPr>
            <a:picLocks noChangeAspect="1" noChangeArrowheads="1"/>
          </p:cNvPicPr>
          <p:nvPr/>
        </p:nvPicPr>
        <p:blipFill>
          <a:blip r:embed="rId3" cstate="print"/>
          <a:srcRect/>
          <a:stretch>
            <a:fillRect/>
          </a:stretch>
        </p:blipFill>
        <p:spPr bwMode="auto">
          <a:xfrm>
            <a:off x="914400" y="1143000"/>
            <a:ext cx="6705600" cy="6086475"/>
          </a:xfrm>
          <a:prstGeom prst="rect">
            <a:avLst/>
          </a:prstGeom>
          <a:noFill/>
        </p:spPr>
      </p:pic>
      <p:sp>
        <p:nvSpPr>
          <p:cNvPr id="480262" name="Text Box 6"/>
          <p:cNvSpPr txBox="1">
            <a:spLocks noChangeArrowheads="1"/>
          </p:cNvSpPr>
          <p:nvPr/>
        </p:nvSpPr>
        <p:spPr bwMode="auto">
          <a:xfrm>
            <a:off x="7620000" y="4572000"/>
            <a:ext cx="2438400" cy="1384995"/>
          </a:xfrm>
          <a:prstGeom prst="rect">
            <a:avLst/>
          </a:prstGeom>
          <a:noFill/>
          <a:ln w="12700">
            <a:noFill/>
            <a:miter lim="800000"/>
            <a:headEnd/>
            <a:tailEnd/>
          </a:ln>
          <a:effectLst/>
        </p:spPr>
        <p:txBody>
          <a:bodyPr wrap="square">
            <a:spAutoFit/>
          </a:bodyPr>
          <a:lstStyle/>
          <a:p>
            <a:r>
              <a:rPr lang="en-US" sz="2800" dirty="0">
                <a:solidFill>
                  <a:srgbClr val="FFFFFF"/>
                </a:solidFill>
                <a:latin typeface="Verdana" pitchFamily="34" charset="0"/>
              </a:rPr>
              <a:t>First-base </a:t>
            </a:r>
          </a:p>
          <a:p>
            <a:r>
              <a:rPr lang="en-US" sz="2800" dirty="0">
                <a:solidFill>
                  <a:srgbClr val="FFFFFF"/>
                </a:solidFill>
                <a:latin typeface="Verdana" pitchFamily="34" charset="0"/>
              </a:rPr>
              <a:t>coach’s view</a:t>
            </a:r>
          </a:p>
          <a:p>
            <a:r>
              <a:rPr lang="en-US" sz="2800" dirty="0">
                <a:solidFill>
                  <a:srgbClr val="FFFFFF"/>
                </a:solidFill>
                <a:latin typeface="Verdana" pitchFamily="34" charset="0"/>
              </a:rPr>
              <a:t>of the grip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en-US" dirty="0"/>
              <a:t>Creation of the circle</a:t>
            </a:r>
          </a:p>
        </p:txBody>
      </p:sp>
      <p:pic>
        <p:nvPicPr>
          <p:cNvPr id="448515" name="Picture 3" descr="Fig 4b Curve3"/>
          <p:cNvPicPr>
            <a:picLocks noGrp="1" noChangeAspect="1" noChangeArrowheads="1"/>
          </p:cNvPicPr>
          <p:nvPr>
            <p:ph idx="1"/>
          </p:nvPr>
        </p:nvPicPr>
        <p:blipFill>
          <a:blip r:embed="rId3" cstate="print"/>
          <a:stretch>
            <a:fillRect/>
          </a:stretch>
        </p:blipFill>
        <p:spPr>
          <a:xfrm>
            <a:off x="990600" y="1143000"/>
            <a:ext cx="5170516" cy="5764876"/>
          </a:xfrm>
          <a:noFill/>
          <a:ln/>
        </p:spPr>
      </p:pic>
      <p:sp>
        <p:nvSpPr>
          <p:cNvPr id="6" name="Date Placeholder 3"/>
          <p:cNvSpPr>
            <a:spLocks noGrp="1"/>
          </p:cNvSpPr>
          <p:nvPr>
            <p:ph type="dt" sz="half" idx="10"/>
          </p:nvPr>
        </p:nvSpPr>
        <p:spPr>
          <a:prstGeom prst="rect">
            <a:avLst/>
          </a:prstGeom>
        </p:spPr>
        <p:txBody>
          <a:bodyPr/>
          <a:lstStyle/>
          <a:p>
            <a:fld id="{8C2F2CBB-681C-4C02-AFFB-AE6F8BA06DC3}" type="datetime1">
              <a:rPr lang="en-US" smtClean="0"/>
              <a:pPr/>
              <a:t>12/22/2017</a:t>
            </a:fld>
            <a:endParaRPr lang="en-US" dirty="0"/>
          </a:p>
        </p:txBody>
      </p:sp>
      <p:sp>
        <p:nvSpPr>
          <p:cNvPr id="8" name="Slide Number Placeholder 5"/>
          <p:cNvSpPr>
            <a:spLocks noGrp="1"/>
          </p:cNvSpPr>
          <p:nvPr>
            <p:ph type="sldNum" sz="quarter" idx="11"/>
          </p:nvPr>
        </p:nvSpPr>
        <p:spPr>
          <a:prstGeom prst="rect">
            <a:avLst/>
          </a:prstGeom>
        </p:spPr>
        <p:txBody>
          <a:bodyPr/>
          <a:lstStyle/>
          <a:p>
            <a:fld id="{02A0E353-1FF7-4721-9406-DB44B3319205}" type="slidenum">
              <a:rPr lang="en-US" smtClean="0"/>
              <a:pPr/>
              <a:t>18</a:t>
            </a:fld>
            <a:endParaRPr lang="en-US" dirty="0"/>
          </a:p>
        </p:txBody>
      </p:sp>
      <p:sp>
        <p:nvSpPr>
          <p:cNvPr id="448517" name="Text Box 5"/>
          <p:cNvSpPr txBox="1">
            <a:spLocks noChangeArrowheads="1"/>
          </p:cNvSpPr>
          <p:nvPr/>
        </p:nvSpPr>
        <p:spPr bwMode="auto">
          <a:xfrm>
            <a:off x="6248400" y="5334000"/>
            <a:ext cx="2437462" cy="1384995"/>
          </a:xfrm>
          <a:prstGeom prst="rect">
            <a:avLst/>
          </a:prstGeom>
          <a:noFill/>
          <a:ln w="12700">
            <a:noFill/>
            <a:miter lim="800000"/>
            <a:headEnd/>
            <a:tailEnd/>
          </a:ln>
          <a:effectLst/>
        </p:spPr>
        <p:txBody>
          <a:bodyPr wrap="none">
            <a:spAutoFit/>
          </a:bodyPr>
          <a:lstStyle/>
          <a:p>
            <a:r>
              <a:rPr lang="en-US" sz="2800" dirty="0">
                <a:solidFill>
                  <a:srgbClr val="FFFFFF"/>
                </a:solidFill>
                <a:latin typeface="Verdana" pitchFamily="34" charset="0"/>
              </a:rPr>
              <a:t>First-base </a:t>
            </a:r>
          </a:p>
          <a:p>
            <a:r>
              <a:rPr lang="en-US" sz="2800" dirty="0">
                <a:solidFill>
                  <a:srgbClr val="FFFFFF"/>
                </a:solidFill>
                <a:latin typeface="Verdana" pitchFamily="34" charset="0"/>
              </a:rPr>
              <a:t>coach’s view</a:t>
            </a:r>
          </a:p>
          <a:p>
            <a:r>
              <a:rPr lang="en-US" sz="2800" dirty="0">
                <a:solidFill>
                  <a:srgbClr val="FFFFFF"/>
                </a:solidFill>
                <a:latin typeface="Verdana" pitchFamily="34" charset="0"/>
              </a:rPr>
              <a:t>of the grip</a:t>
            </a:r>
          </a:p>
        </p:txBody>
      </p:sp>
      <p:sp>
        <p:nvSpPr>
          <p:cNvPr id="448518" name="Text Box 6"/>
          <p:cNvSpPr txBox="1">
            <a:spLocks noChangeArrowheads="1"/>
          </p:cNvSpPr>
          <p:nvPr/>
        </p:nvSpPr>
        <p:spPr bwMode="auto">
          <a:xfrm>
            <a:off x="6308725" y="1962150"/>
            <a:ext cx="2570163" cy="1373188"/>
          </a:xfrm>
          <a:prstGeom prst="rect">
            <a:avLst/>
          </a:prstGeom>
          <a:noFill/>
          <a:ln w="12700">
            <a:noFill/>
            <a:miter lim="800000"/>
            <a:headEnd/>
            <a:tailEnd/>
          </a:ln>
          <a:effectLst/>
        </p:spPr>
        <p:txBody>
          <a:bodyPr wrap="none">
            <a:spAutoFit/>
          </a:bodyPr>
          <a:lstStyle/>
          <a:p>
            <a:r>
              <a:rPr lang="en-US" sz="2800" dirty="0">
                <a:solidFill>
                  <a:srgbClr val="FFFFFF"/>
                </a:solidFill>
                <a:latin typeface="Verdana" pitchFamily="34" charset="0"/>
              </a:rPr>
              <a:t>The fingers </a:t>
            </a:r>
          </a:p>
          <a:p>
            <a:r>
              <a:rPr lang="en-US" sz="2800" dirty="0">
                <a:solidFill>
                  <a:srgbClr val="FFFFFF"/>
                </a:solidFill>
                <a:latin typeface="Verdana" pitchFamily="34" charset="0"/>
              </a:rPr>
              <a:t>point toward </a:t>
            </a:r>
          </a:p>
          <a:p>
            <a:r>
              <a:rPr lang="en-US" sz="2800" dirty="0">
                <a:solidFill>
                  <a:srgbClr val="FFFFFF"/>
                </a:solidFill>
                <a:latin typeface="Verdana" pitchFamily="34" charset="0"/>
              </a:rPr>
              <a:t>the isthmus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pPr algn="ctr"/>
            <a:r>
              <a:rPr lang="en-US" dirty="0"/>
              <a:t>Creation of the Fuzzy Bands</a:t>
            </a:r>
          </a:p>
        </p:txBody>
      </p:sp>
      <p:pic>
        <p:nvPicPr>
          <p:cNvPr id="29704" name="Picture 8" descr="Bandy grip1"/>
          <p:cNvPicPr>
            <a:picLocks noGrp="1" noChangeAspect="1" noChangeArrowheads="1"/>
          </p:cNvPicPr>
          <p:nvPr>
            <p:ph idx="1"/>
          </p:nvPr>
        </p:nvPicPr>
        <p:blipFill>
          <a:blip r:embed="rId3" cstate="print"/>
          <a:srcRect/>
          <a:stretch>
            <a:fillRect/>
          </a:stretch>
        </p:blipFill>
        <p:spPr>
          <a:xfrm>
            <a:off x="2729390" y="1295400"/>
            <a:ext cx="4597876" cy="5129425"/>
          </a:xfrm>
          <a:noFill/>
          <a:ln/>
        </p:spPr>
      </p:pic>
      <p:sp>
        <p:nvSpPr>
          <p:cNvPr id="5" name="Slide Number Placeholder 5"/>
          <p:cNvSpPr>
            <a:spLocks noGrp="1"/>
          </p:cNvSpPr>
          <p:nvPr>
            <p:ph type="sldNum" sz="quarter" idx="11"/>
          </p:nvPr>
        </p:nvSpPr>
        <p:spPr/>
        <p:txBody>
          <a:bodyPr/>
          <a:lstStyle/>
          <a:p>
            <a:fld id="{2211BAA8-1A05-4B5F-83A2-9190D7AD6DA1}" type="slidenum">
              <a:rPr lang="en-US"/>
              <a:pPr/>
              <a:t>19</a:t>
            </a:fld>
            <a:endParaRPr lang="en-US" dirty="0"/>
          </a:p>
        </p:txBody>
      </p:sp>
      <p:sp>
        <p:nvSpPr>
          <p:cNvPr id="6" name="Date Placeholder 5"/>
          <p:cNvSpPr>
            <a:spLocks noGrp="1"/>
          </p:cNvSpPr>
          <p:nvPr>
            <p:ph type="dt" sz="half" idx="10"/>
          </p:nvPr>
        </p:nvSpPr>
        <p:spPr/>
        <p:txBody>
          <a:bodyPr/>
          <a:lstStyle/>
          <a:p>
            <a:fld id="{1756F061-5B4F-42BC-B539-BB34D26D7DDC}" type="datetime1">
              <a:rPr lang="en-US" smtClean="0"/>
              <a:pPr/>
              <a:t>12/22/2017</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389938" cy="2286000"/>
          </a:xfrm>
        </p:spPr>
        <p:txBody>
          <a:bodyPr/>
          <a:lstStyle/>
          <a:p>
            <a:r>
              <a:rPr lang="en-US" dirty="0"/>
              <a:t>The paper and slides of the this presentation were written Dave Baldwin, not me </a:t>
            </a:r>
          </a:p>
        </p:txBody>
      </p:sp>
      <p:sp>
        <p:nvSpPr>
          <p:cNvPr id="3" name="Content Placeholder 2"/>
          <p:cNvSpPr>
            <a:spLocks noGrp="1"/>
          </p:cNvSpPr>
          <p:nvPr>
            <p:ph idx="1"/>
          </p:nvPr>
        </p:nvSpPr>
        <p:spPr>
          <a:xfrm>
            <a:off x="914400" y="2667000"/>
            <a:ext cx="8389938" cy="4241800"/>
          </a:xfrm>
        </p:spPr>
        <p:txBody>
          <a:bodyPr/>
          <a:lstStyle/>
          <a:p>
            <a:pPr>
              <a:buNone/>
            </a:pPr>
            <a:r>
              <a:rPr lang="en-US" dirty="0"/>
              <a:t>Please note the difference in language, attitude, and approach to the problem between this presentation and my others.</a:t>
            </a:r>
          </a:p>
          <a:p>
            <a:endParaRPr lang="en-US" dirty="0"/>
          </a:p>
        </p:txBody>
      </p:sp>
      <p:sp>
        <p:nvSpPr>
          <p:cNvPr id="4" name="Date Placeholder 3"/>
          <p:cNvSpPr>
            <a:spLocks noGrp="1"/>
          </p:cNvSpPr>
          <p:nvPr>
            <p:ph type="dt" sz="half" idx="10"/>
          </p:nvPr>
        </p:nvSpPr>
        <p:spPr/>
        <p:txBody>
          <a:bodyPr/>
          <a:lstStyle/>
          <a:p>
            <a:fld id="{75BB0E50-6A20-48B2-A4D0-1BB54F312A1A}" type="datetime1">
              <a:rPr lang="en-US" smtClean="0"/>
              <a:pPr/>
              <a:t>12/22/2017</a:t>
            </a:fld>
            <a:endParaRPr lang="en-US" dirty="0"/>
          </a:p>
        </p:txBody>
      </p:sp>
      <p:sp>
        <p:nvSpPr>
          <p:cNvPr id="5" name="Slide Number Placeholder 4"/>
          <p:cNvSpPr>
            <a:spLocks noGrp="1"/>
          </p:cNvSpPr>
          <p:nvPr>
            <p:ph type="sldNum" sz="quarter" idx="11"/>
          </p:nvPr>
        </p:nvSpPr>
        <p:spPr/>
        <p:txBody>
          <a:bodyPr/>
          <a:lstStyle/>
          <a:p>
            <a:fld id="{325DE8B3-4212-4B4D-9638-38BD5F653C04}"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2" name="Rectangle 4"/>
          <p:cNvSpPr>
            <a:spLocks noGrp="1" noChangeArrowheads="1"/>
          </p:cNvSpPr>
          <p:nvPr>
            <p:ph type="title"/>
          </p:nvPr>
        </p:nvSpPr>
        <p:spPr>
          <a:xfrm>
            <a:off x="2209800" y="304800"/>
            <a:ext cx="7018338" cy="838200"/>
          </a:xfrm>
        </p:spPr>
        <p:txBody>
          <a:bodyPr/>
          <a:lstStyle/>
          <a:p>
            <a:r>
              <a:rPr lang="en-US" dirty="0"/>
              <a:t>Precession</a:t>
            </a:r>
          </a:p>
        </p:txBody>
      </p:sp>
      <p:sp>
        <p:nvSpPr>
          <p:cNvPr id="8" name="Content Placeholder 7"/>
          <p:cNvSpPr>
            <a:spLocks noGrp="1"/>
          </p:cNvSpPr>
          <p:nvPr>
            <p:ph idx="1"/>
          </p:nvPr>
        </p:nvSpPr>
        <p:spPr>
          <a:xfrm>
            <a:off x="990600" y="1143000"/>
            <a:ext cx="3733800" cy="5765800"/>
          </a:xfrm>
        </p:spPr>
        <p:txBody>
          <a:bodyPr/>
          <a:lstStyle/>
          <a:p>
            <a:pPr algn="r">
              <a:buNone/>
            </a:pPr>
            <a:r>
              <a:rPr lang="en-US" dirty="0"/>
              <a:t>At first we thought that the circles and dots were due to precession.</a:t>
            </a:r>
          </a:p>
        </p:txBody>
      </p:sp>
      <p:sp>
        <p:nvSpPr>
          <p:cNvPr id="4" name="Date Placeholder 2"/>
          <p:cNvSpPr>
            <a:spLocks noGrp="1"/>
          </p:cNvSpPr>
          <p:nvPr>
            <p:ph type="dt" sz="half" idx="10"/>
          </p:nvPr>
        </p:nvSpPr>
        <p:spPr/>
        <p:txBody>
          <a:bodyPr/>
          <a:lstStyle/>
          <a:p>
            <a:fld id="{9A716847-C2EE-427E-A906-0661F0DF3B92}" type="datetime1">
              <a:rPr lang="en-US" smtClean="0"/>
              <a:pPr/>
              <a:t>12/22/2017</a:t>
            </a:fld>
            <a:endParaRPr lang="en-US" dirty="0"/>
          </a:p>
        </p:txBody>
      </p:sp>
      <p:sp>
        <p:nvSpPr>
          <p:cNvPr id="6" name="Slide Number Placeholder 4"/>
          <p:cNvSpPr>
            <a:spLocks noGrp="1"/>
          </p:cNvSpPr>
          <p:nvPr>
            <p:ph type="sldNum" sz="quarter" idx="11"/>
          </p:nvPr>
        </p:nvSpPr>
        <p:spPr/>
        <p:txBody>
          <a:bodyPr/>
          <a:lstStyle/>
          <a:p>
            <a:fld id="{D3D63FC1-953F-41E4-B188-78AC5D7ADCDF}" type="slidenum">
              <a:rPr lang="en-US" smtClean="0"/>
              <a:pPr/>
              <a:t>20</a:t>
            </a:fld>
            <a:endParaRPr lang="en-US" dirty="0"/>
          </a:p>
        </p:txBody>
      </p:sp>
      <p:pic>
        <p:nvPicPr>
          <p:cNvPr id="478213" name="Picture 5" descr="Fig3PrecessionDrawing"/>
          <p:cNvPicPr>
            <a:picLocks noChangeAspect="1" noChangeArrowheads="1"/>
          </p:cNvPicPr>
          <p:nvPr/>
        </p:nvPicPr>
        <p:blipFill>
          <a:blip r:embed="rId3" cstate="print"/>
          <a:srcRect/>
          <a:stretch>
            <a:fillRect/>
          </a:stretch>
        </p:blipFill>
        <p:spPr bwMode="auto">
          <a:xfrm>
            <a:off x="4724400" y="1143000"/>
            <a:ext cx="4953000" cy="57626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6" name="Rectangle 4"/>
          <p:cNvSpPr>
            <a:spLocks noGrp="1" noChangeArrowheads="1"/>
          </p:cNvSpPr>
          <p:nvPr>
            <p:ph type="title"/>
          </p:nvPr>
        </p:nvSpPr>
        <p:spPr/>
        <p:txBody>
          <a:bodyPr/>
          <a:lstStyle/>
          <a:p>
            <a:r>
              <a:rPr lang="en-US" dirty="0"/>
              <a:t>Thumb roll</a:t>
            </a:r>
          </a:p>
        </p:txBody>
      </p:sp>
      <p:sp>
        <p:nvSpPr>
          <p:cNvPr id="5" name="Date Placeholder 2"/>
          <p:cNvSpPr>
            <a:spLocks noGrp="1"/>
          </p:cNvSpPr>
          <p:nvPr>
            <p:ph type="dt" sz="half" idx="10"/>
          </p:nvPr>
        </p:nvSpPr>
        <p:spPr/>
        <p:txBody>
          <a:bodyPr/>
          <a:lstStyle/>
          <a:p>
            <a:fld id="{6096F0FE-BAF6-4CE4-B3C6-19842A4E6E65}" type="datetime1">
              <a:rPr lang="en-US" smtClean="0"/>
              <a:pPr/>
              <a:t>12/22/2017</a:t>
            </a:fld>
            <a:endParaRPr lang="en-US" dirty="0"/>
          </a:p>
        </p:txBody>
      </p:sp>
      <p:sp>
        <p:nvSpPr>
          <p:cNvPr id="7" name="Slide Number Placeholder 4"/>
          <p:cNvSpPr>
            <a:spLocks noGrp="1"/>
          </p:cNvSpPr>
          <p:nvPr>
            <p:ph type="sldNum" sz="quarter" idx="11"/>
          </p:nvPr>
        </p:nvSpPr>
        <p:spPr/>
        <p:txBody>
          <a:bodyPr/>
          <a:lstStyle/>
          <a:p>
            <a:fld id="{117B0D5F-645F-4AC3-8B9F-AF1CDEBE7B00}" type="slidenum">
              <a:rPr lang="en-US" smtClean="0"/>
              <a:pPr/>
              <a:t>21</a:t>
            </a:fld>
            <a:endParaRPr lang="en-US" dirty="0"/>
          </a:p>
        </p:txBody>
      </p:sp>
      <p:pic>
        <p:nvPicPr>
          <p:cNvPr id="484357" name="Picture 5" descr="Fig5CurveThumbRoll"/>
          <p:cNvPicPr>
            <a:picLocks noChangeAspect="1" noChangeArrowheads="1"/>
          </p:cNvPicPr>
          <p:nvPr/>
        </p:nvPicPr>
        <p:blipFill>
          <a:blip r:embed="rId3" cstate="print"/>
          <a:srcRect/>
          <a:stretch>
            <a:fillRect/>
          </a:stretch>
        </p:blipFill>
        <p:spPr bwMode="auto">
          <a:xfrm>
            <a:off x="914400" y="1143000"/>
            <a:ext cx="6097588" cy="6172200"/>
          </a:xfrm>
          <a:prstGeom prst="rect">
            <a:avLst/>
          </a:prstGeom>
          <a:noFill/>
        </p:spPr>
      </p:pic>
      <p:sp>
        <p:nvSpPr>
          <p:cNvPr id="484359" name="Text Box 7"/>
          <p:cNvSpPr txBox="1">
            <a:spLocks noChangeArrowheads="1"/>
          </p:cNvSpPr>
          <p:nvPr/>
        </p:nvSpPr>
        <p:spPr bwMode="auto">
          <a:xfrm>
            <a:off x="7239000" y="5197475"/>
            <a:ext cx="2437462" cy="1384995"/>
          </a:xfrm>
          <a:prstGeom prst="rect">
            <a:avLst/>
          </a:prstGeom>
          <a:noFill/>
          <a:ln w="12700">
            <a:noFill/>
            <a:miter lim="800000"/>
            <a:headEnd/>
            <a:tailEnd/>
          </a:ln>
          <a:effectLst/>
        </p:spPr>
        <p:txBody>
          <a:bodyPr wrap="none">
            <a:spAutoFit/>
          </a:bodyPr>
          <a:lstStyle/>
          <a:p>
            <a:r>
              <a:rPr lang="en-US" sz="2800" dirty="0">
                <a:solidFill>
                  <a:srgbClr val="FFFFFF"/>
                </a:solidFill>
                <a:latin typeface="Verdana" pitchFamily="34" charset="0"/>
              </a:rPr>
              <a:t>First-base </a:t>
            </a:r>
          </a:p>
          <a:p>
            <a:r>
              <a:rPr lang="en-US" sz="2800" dirty="0">
                <a:solidFill>
                  <a:srgbClr val="FFFFFF"/>
                </a:solidFill>
                <a:latin typeface="Verdana" pitchFamily="34" charset="0"/>
              </a:rPr>
              <a:t>coach’s view</a:t>
            </a:r>
          </a:p>
          <a:p>
            <a:r>
              <a:rPr lang="en-US" sz="2800" dirty="0">
                <a:solidFill>
                  <a:srgbClr val="FFFFFF"/>
                </a:solidFill>
                <a:latin typeface="Verdana" pitchFamily="34" charset="0"/>
              </a:rPr>
              <a:t>of the grip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dirty="0"/>
              <a:t>Thumb roll</a:t>
            </a:r>
          </a:p>
        </p:txBody>
      </p:sp>
      <p:sp>
        <p:nvSpPr>
          <p:cNvPr id="458755" name="Rectangle 3"/>
          <p:cNvSpPr>
            <a:spLocks noGrp="1" noChangeArrowheads="1"/>
          </p:cNvSpPr>
          <p:nvPr>
            <p:ph idx="1"/>
          </p:nvPr>
        </p:nvSpPr>
        <p:spPr/>
        <p:txBody>
          <a:bodyPr/>
          <a:lstStyle/>
          <a:p>
            <a:pPr>
              <a:buNone/>
            </a:pPr>
            <a:r>
              <a:rPr lang="en-US" sz="2800" dirty="0"/>
              <a:t>Sid Hudson said that many pitchers roll their thumbs over the ball.</a:t>
            </a:r>
          </a:p>
          <a:p>
            <a:pPr>
              <a:buNone/>
            </a:pPr>
            <a:r>
              <a:rPr lang="en-US" sz="2800" dirty="0"/>
              <a:t>This could relocate the pole into the isthmus or this could cause precession.</a:t>
            </a:r>
          </a:p>
          <a:p>
            <a:pPr>
              <a:buNone/>
            </a:pPr>
            <a:r>
              <a:rPr lang="en-US" sz="2800" dirty="0"/>
              <a:t>This would produce a poor quality, or </a:t>
            </a:r>
            <a:r>
              <a:rPr lang="en-US" sz="2800"/>
              <a:t>nickel slider. </a:t>
            </a:r>
            <a:r>
              <a:rPr lang="en-US" sz="2800" dirty="0"/>
              <a:t>Of course the batter could not see this nickel sized red circle; only someone perpendicular to the ball’s flight (like the first-base coach) could.</a:t>
            </a:r>
          </a:p>
        </p:txBody>
      </p:sp>
      <p:sp>
        <p:nvSpPr>
          <p:cNvPr id="4" name="Date Placeholder 4"/>
          <p:cNvSpPr>
            <a:spLocks noGrp="1"/>
          </p:cNvSpPr>
          <p:nvPr>
            <p:ph type="dt" sz="half" idx="10"/>
          </p:nvPr>
        </p:nvSpPr>
        <p:spPr>
          <a:prstGeom prst="rect">
            <a:avLst/>
          </a:prstGeom>
        </p:spPr>
        <p:txBody>
          <a:bodyPr/>
          <a:lstStyle/>
          <a:p>
            <a:fld id="{F460D68F-6A19-4FDD-B01E-9AAED7F2E5EA}" type="datetime1">
              <a:rPr lang="en-US" smtClean="0"/>
              <a:pPr/>
              <a:t>12/22/2017</a:t>
            </a:fld>
            <a:endParaRPr lang="en-US" dirty="0"/>
          </a:p>
        </p:txBody>
      </p:sp>
      <p:sp>
        <p:nvSpPr>
          <p:cNvPr id="6" name="Slide Number Placeholder 6"/>
          <p:cNvSpPr>
            <a:spLocks noGrp="1"/>
          </p:cNvSpPr>
          <p:nvPr>
            <p:ph type="sldNum" sz="quarter" idx="11"/>
          </p:nvPr>
        </p:nvSpPr>
        <p:spPr>
          <a:prstGeom prst="rect">
            <a:avLst/>
          </a:prstGeom>
        </p:spPr>
        <p:txBody>
          <a:bodyPr/>
          <a:lstStyle/>
          <a:p>
            <a:fld id="{D21031F4-6163-4865-B5A4-919CDE0B2614}"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4" name="Rectangle 4"/>
          <p:cNvSpPr>
            <a:spLocks noGrp="1" noChangeArrowheads="1"/>
          </p:cNvSpPr>
          <p:nvPr>
            <p:ph type="title"/>
          </p:nvPr>
        </p:nvSpPr>
        <p:spPr/>
        <p:txBody>
          <a:bodyPr/>
          <a:lstStyle/>
          <a:p>
            <a:r>
              <a:rPr lang="en-US" dirty="0"/>
              <a:t>Hudson harness</a:t>
            </a:r>
          </a:p>
        </p:txBody>
      </p:sp>
      <p:sp>
        <p:nvSpPr>
          <p:cNvPr id="4" name="Date Placeholder 2"/>
          <p:cNvSpPr>
            <a:spLocks noGrp="1"/>
          </p:cNvSpPr>
          <p:nvPr>
            <p:ph type="dt" sz="half" idx="10"/>
          </p:nvPr>
        </p:nvSpPr>
        <p:spPr>
          <a:prstGeom prst="rect">
            <a:avLst/>
          </a:prstGeom>
        </p:spPr>
        <p:txBody>
          <a:bodyPr/>
          <a:lstStyle/>
          <a:p>
            <a:fld id="{91FAF6F7-F23B-4088-88B1-4137355A25B5}" type="datetime1">
              <a:rPr lang="en-US" smtClean="0"/>
              <a:pPr/>
              <a:t>12/22/2017</a:t>
            </a:fld>
            <a:endParaRPr lang="en-US" dirty="0"/>
          </a:p>
        </p:txBody>
      </p:sp>
      <p:sp>
        <p:nvSpPr>
          <p:cNvPr id="6" name="Slide Number Placeholder 4"/>
          <p:cNvSpPr>
            <a:spLocks noGrp="1"/>
          </p:cNvSpPr>
          <p:nvPr>
            <p:ph type="sldNum" sz="quarter" idx="11"/>
          </p:nvPr>
        </p:nvSpPr>
        <p:spPr>
          <a:prstGeom prst="rect">
            <a:avLst/>
          </a:prstGeom>
        </p:spPr>
        <p:txBody>
          <a:bodyPr/>
          <a:lstStyle/>
          <a:p>
            <a:fld id="{1FC5E930-804D-4DA2-93BC-7B0411ADC4CA}" type="slidenum">
              <a:rPr lang="en-US"/>
              <a:pPr/>
              <a:t>23</a:t>
            </a:fld>
            <a:endParaRPr lang="en-US" dirty="0"/>
          </a:p>
        </p:txBody>
      </p:sp>
      <p:pic>
        <p:nvPicPr>
          <p:cNvPr id="486405" name="Picture 5" descr="Fig6Strap"/>
          <p:cNvPicPr>
            <a:picLocks noChangeAspect="1" noChangeArrowheads="1"/>
          </p:cNvPicPr>
          <p:nvPr/>
        </p:nvPicPr>
        <p:blipFill>
          <a:blip r:embed="rId3" cstate="print"/>
          <a:srcRect/>
          <a:stretch>
            <a:fillRect/>
          </a:stretch>
        </p:blipFill>
        <p:spPr bwMode="auto">
          <a:xfrm>
            <a:off x="914400" y="1143000"/>
            <a:ext cx="8801100" cy="56038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dirty="0"/>
              <a:t>Hudson harness</a:t>
            </a:r>
          </a:p>
        </p:txBody>
      </p:sp>
      <p:sp>
        <p:nvSpPr>
          <p:cNvPr id="460803" name="Rectangle 3"/>
          <p:cNvSpPr>
            <a:spLocks noGrp="1" noChangeArrowheads="1"/>
          </p:cNvSpPr>
          <p:nvPr>
            <p:ph idx="1"/>
          </p:nvPr>
        </p:nvSpPr>
        <p:spPr>
          <a:xfrm>
            <a:off x="914400" y="1143000"/>
            <a:ext cx="7924800" cy="5765800"/>
          </a:xfrm>
        </p:spPr>
        <p:txBody>
          <a:bodyPr/>
          <a:lstStyle/>
          <a:p>
            <a:pPr>
              <a:buNone/>
            </a:pPr>
            <a:r>
              <a:rPr lang="en-US" sz="2800" dirty="0"/>
              <a:t>Invented by Sid Hudson to train pitchers.</a:t>
            </a:r>
          </a:p>
          <a:p>
            <a:pPr>
              <a:buNone/>
            </a:pPr>
            <a:r>
              <a:rPr lang="en-US" sz="2800" dirty="0"/>
              <a:t>Prevents the thumb from rolling over the top of ball.</a:t>
            </a:r>
          </a:p>
          <a:p>
            <a:pPr>
              <a:buNone/>
            </a:pPr>
            <a:r>
              <a:rPr lang="en-US" sz="2800" dirty="0"/>
              <a:t>Only used during training for a curveball.</a:t>
            </a:r>
          </a:p>
        </p:txBody>
      </p:sp>
      <p:sp>
        <p:nvSpPr>
          <p:cNvPr id="4" name="Date Placeholder 4"/>
          <p:cNvSpPr>
            <a:spLocks noGrp="1"/>
          </p:cNvSpPr>
          <p:nvPr>
            <p:ph type="dt" sz="half" idx="10"/>
          </p:nvPr>
        </p:nvSpPr>
        <p:spPr>
          <a:prstGeom prst="rect">
            <a:avLst/>
          </a:prstGeom>
        </p:spPr>
        <p:txBody>
          <a:bodyPr/>
          <a:lstStyle/>
          <a:p>
            <a:fld id="{FBA87B7E-CA73-4E12-A6D5-70C9D451A528}" type="datetime1">
              <a:rPr lang="en-US" smtClean="0"/>
              <a:pPr/>
              <a:t>12/22/2017</a:t>
            </a:fld>
            <a:endParaRPr lang="en-US" dirty="0"/>
          </a:p>
        </p:txBody>
      </p:sp>
      <p:sp>
        <p:nvSpPr>
          <p:cNvPr id="6" name="Slide Number Placeholder 6"/>
          <p:cNvSpPr>
            <a:spLocks noGrp="1"/>
          </p:cNvSpPr>
          <p:nvPr>
            <p:ph type="sldNum" sz="quarter" idx="11"/>
          </p:nvPr>
        </p:nvSpPr>
        <p:spPr>
          <a:prstGeom prst="rect">
            <a:avLst/>
          </a:prstGeom>
        </p:spPr>
        <p:txBody>
          <a:bodyPr/>
          <a:lstStyle/>
          <a:p>
            <a:fld id="{6E41E35E-4E73-4A72-BC60-E5BA411E6BBD}"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2" name="Rectangle 4"/>
          <p:cNvSpPr>
            <a:spLocks noGrp="1" noChangeArrowheads="1"/>
          </p:cNvSpPr>
          <p:nvPr>
            <p:ph type="title"/>
          </p:nvPr>
        </p:nvSpPr>
        <p:spPr/>
        <p:txBody>
          <a:bodyPr/>
          <a:lstStyle/>
          <a:p>
            <a:r>
              <a:rPr lang="en-US" dirty="0"/>
              <a:t>Four seam fastball/slider grip</a:t>
            </a:r>
          </a:p>
        </p:txBody>
      </p:sp>
      <p:sp>
        <p:nvSpPr>
          <p:cNvPr id="5" name="Date Placeholder 2"/>
          <p:cNvSpPr>
            <a:spLocks noGrp="1"/>
          </p:cNvSpPr>
          <p:nvPr>
            <p:ph type="dt" sz="half" idx="10"/>
          </p:nvPr>
        </p:nvSpPr>
        <p:spPr>
          <a:prstGeom prst="rect">
            <a:avLst/>
          </a:prstGeom>
        </p:spPr>
        <p:txBody>
          <a:bodyPr/>
          <a:lstStyle/>
          <a:p>
            <a:fld id="{71585FCD-3853-493C-BE61-B67D7E6F6551}" type="datetime1">
              <a:rPr lang="en-US" smtClean="0"/>
              <a:pPr/>
              <a:t>12/22/2017</a:t>
            </a:fld>
            <a:endParaRPr lang="en-US" dirty="0"/>
          </a:p>
        </p:txBody>
      </p:sp>
      <p:sp>
        <p:nvSpPr>
          <p:cNvPr id="7" name="Slide Number Placeholder 4"/>
          <p:cNvSpPr>
            <a:spLocks noGrp="1"/>
          </p:cNvSpPr>
          <p:nvPr>
            <p:ph type="sldNum" sz="quarter" idx="11"/>
          </p:nvPr>
        </p:nvSpPr>
        <p:spPr>
          <a:prstGeom prst="rect">
            <a:avLst/>
          </a:prstGeom>
        </p:spPr>
        <p:txBody>
          <a:bodyPr/>
          <a:lstStyle/>
          <a:p>
            <a:fld id="{EECF50E6-4F20-4DD5-AAB9-256F6B9DBF94}" type="slidenum">
              <a:rPr lang="en-US"/>
              <a:pPr/>
              <a:t>25</a:t>
            </a:fld>
            <a:endParaRPr lang="en-US" dirty="0"/>
          </a:p>
        </p:txBody>
      </p:sp>
      <p:pic>
        <p:nvPicPr>
          <p:cNvPr id="488453" name="Picture 5" descr="Fig7FastballGrip"/>
          <p:cNvPicPr>
            <a:picLocks noChangeAspect="1" noChangeArrowheads="1"/>
          </p:cNvPicPr>
          <p:nvPr/>
        </p:nvPicPr>
        <p:blipFill>
          <a:blip r:embed="rId3" cstate="print"/>
          <a:srcRect/>
          <a:stretch>
            <a:fillRect/>
          </a:stretch>
        </p:blipFill>
        <p:spPr bwMode="auto">
          <a:xfrm>
            <a:off x="914400" y="1143000"/>
            <a:ext cx="4749800" cy="5410200"/>
          </a:xfrm>
          <a:prstGeom prst="rect">
            <a:avLst/>
          </a:prstGeom>
          <a:noFill/>
        </p:spPr>
      </p:pic>
      <p:sp>
        <p:nvSpPr>
          <p:cNvPr id="488454" name="Text Box 6"/>
          <p:cNvSpPr txBox="1">
            <a:spLocks noChangeArrowheads="1"/>
          </p:cNvSpPr>
          <p:nvPr/>
        </p:nvSpPr>
        <p:spPr bwMode="auto">
          <a:xfrm>
            <a:off x="5791200" y="5961063"/>
            <a:ext cx="2501900" cy="519112"/>
          </a:xfrm>
          <a:prstGeom prst="rect">
            <a:avLst/>
          </a:prstGeom>
          <a:noFill/>
          <a:ln w="12700">
            <a:noFill/>
            <a:miter lim="800000"/>
            <a:headEnd/>
            <a:tailEnd/>
          </a:ln>
          <a:effectLst/>
        </p:spPr>
        <p:txBody>
          <a:bodyPr wrap="none">
            <a:spAutoFit/>
          </a:bodyPr>
          <a:lstStyle/>
          <a:p>
            <a:r>
              <a:rPr lang="en-US" sz="2800" dirty="0">
                <a:solidFill>
                  <a:srgbClr val="FFFFFF"/>
                </a:solidFill>
                <a:latin typeface="Verdana" pitchFamily="34" charset="0"/>
              </a:rPr>
              <a:t>Batter’s view</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500" name="Rectangle 4"/>
          <p:cNvSpPr>
            <a:spLocks noGrp="1" noChangeArrowheads="1"/>
          </p:cNvSpPr>
          <p:nvPr>
            <p:ph type="title"/>
          </p:nvPr>
        </p:nvSpPr>
        <p:spPr/>
        <p:txBody>
          <a:bodyPr/>
          <a:lstStyle/>
          <a:p>
            <a:r>
              <a:rPr lang="en-US" dirty="0"/>
              <a:t>Slider release</a:t>
            </a:r>
          </a:p>
        </p:txBody>
      </p:sp>
      <p:sp>
        <p:nvSpPr>
          <p:cNvPr id="5" name="Date Placeholder 2"/>
          <p:cNvSpPr>
            <a:spLocks noGrp="1"/>
          </p:cNvSpPr>
          <p:nvPr>
            <p:ph type="dt" sz="half" idx="10"/>
          </p:nvPr>
        </p:nvSpPr>
        <p:spPr>
          <a:prstGeom prst="rect">
            <a:avLst/>
          </a:prstGeom>
        </p:spPr>
        <p:txBody>
          <a:bodyPr/>
          <a:lstStyle/>
          <a:p>
            <a:fld id="{B3E33461-A9D1-4DBE-9AD4-0F9C2366B214}" type="datetime1">
              <a:rPr lang="en-US" smtClean="0"/>
              <a:pPr/>
              <a:t>12/22/2017</a:t>
            </a:fld>
            <a:endParaRPr lang="en-US" dirty="0"/>
          </a:p>
        </p:txBody>
      </p:sp>
      <p:sp>
        <p:nvSpPr>
          <p:cNvPr id="7" name="Slide Number Placeholder 4"/>
          <p:cNvSpPr>
            <a:spLocks noGrp="1"/>
          </p:cNvSpPr>
          <p:nvPr>
            <p:ph type="sldNum" sz="quarter" idx="11"/>
          </p:nvPr>
        </p:nvSpPr>
        <p:spPr>
          <a:prstGeom prst="rect">
            <a:avLst/>
          </a:prstGeom>
        </p:spPr>
        <p:txBody>
          <a:bodyPr/>
          <a:lstStyle/>
          <a:p>
            <a:fld id="{B6830E41-8287-4D66-B2DD-1BBD3DD1D862}" type="slidenum">
              <a:rPr lang="en-US"/>
              <a:pPr/>
              <a:t>26</a:t>
            </a:fld>
            <a:endParaRPr lang="en-US" dirty="0"/>
          </a:p>
        </p:txBody>
      </p:sp>
      <p:pic>
        <p:nvPicPr>
          <p:cNvPr id="490501" name="Picture 5" descr="Fig8DimeSlider"/>
          <p:cNvPicPr>
            <a:picLocks noChangeAspect="1" noChangeArrowheads="1"/>
          </p:cNvPicPr>
          <p:nvPr/>
        </p:nvPicPr>
        <p:blipFill>
          <a:blip r:embed="rId3" cstate="print"/>
          <a:srcRect/>
          <a:stretch>
            <a:fillRect/>
          </a:stretch>
        </p:blipFill>
        <p:spPr bwMode="auto">
          <a:xfrm>
            <a:off x="914400" y="1143000"/>
            <a:ext cx="7162800" cy="6189663"/>
          </a:xfrm>
          <a:prstGeom prst="rect">
            <a:avLst/>
          </a:prstGeom>
          <a:noFill/>
        </p:spPr>
      </p:pic>
      <p:sp>
        <p:nvSpPr>
          <p:cNvPr id="490502" name="Text Box 6"/>
          <p:cNvSpPr txBox="1">
            <a:spLocks noChangeArrowheads="1"/>
          </p:cNvSpPr>
          <p:nvPr/>
        </p:nvSpPr>
        <p:spPr bwMode="auto">
          <a:xfrm>
            <a:off x="8153400" y="6418263"/>
            <a:ext cx="1776413" cy="519112"/>
          </a:xfrm>
          <a:prstGeom prst="rect">
            <a:avLst/>
          </a:prstGeom>
          <a:noFill/>
          <a:ln w="12700">
            <a:noFill/>
            <a:miter lim="800000"/>
            <a:headEnd/>
            <a:tailEnd/>
          </a:ln>
          <a:effectLst/>
        </p:spPr>
        <p:txBody>
          <a:bodyPr wrap="none">
            <a:spAutoFit/>
          </a:bodyPr>
          <a:lstStyle/>
          <a:p>
            <a:r>
              <a:rPr lang="en-US" sz="2800" dirty="0">
                <a:solidFill>
                  <a:srgbClr val="FFFFFF"/>
                </a:solidFill>
                <a:latin typeface="Verdana" pitchFamily="34" charset="0"/>
              </a:rPr>
              <a:t>Top view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914400" y="304800"/>
            <a:ext cx="8389938" cy="1219200"/>
          </a:xfrm>
        </p:spPr>
        <p:txBody>
          <a:bodyPr/>
          <a:lstStyle/>
          <a:p>
            <a:r>
              <a:rPr lang="en-US" sz="4000" dirty="0"/>
              <a:t>Are the two meanings of </a:t>
            </a:r>
            <a:br>
              <a:rPr lang="en-US" sz="4000" dirty="0"/>
            </a:br>
            <a:r>
              <a:rPr lang="en-US" sz="4000" dirty="0"/>
              <a:t>the term “nickel” related?</a:t>
            </a:r>
          </a:p>
        </p:txBody>
      </p:sp>
      <p:sp>
        <p:nvSpPr>
          <p:cNvPr id="454659" name="Rectangle 3"/>
          <p:cNvSpPr>
            <a:spLocks noGrp="1" noChangeArrowheads="1"/>
          </p:cNvSpPr>
          <p:nvPr>
            <p:ph idx="1"/>
          </p:nvPr>
        </p:nvSpPr>
        <p:spPr>
          <a:xfrm>
            <a:off x="914400" y="1524000"/>
            <a:ext cx="8389938" cy="6070600"/>
          </a:xfrm>
        </p:spPr>
        <p:txBody>
          <a:bodyPr/>
          <a:lstStyle/>
          <a:p>
            <a:pPr>
              <a:buNone/>
            </a:pPr>
            <a:r>
              <a:rPr lang="en-US" dirty="0"/>
              <a:t>Spin          Deflection           Quality</a:t>
            </a:r>
          </a:p>
          <a:p>
            <a:pPr>
              <a:buNone/>
            </a:pPr>
            <a:r>
              <a:rPr lang="en-US" dirty="0"/>
              <a:t>Pattern depends on axis pole location relative to seam</a:t>
            </a:r>
          </a:p>
          <a:p>
            <a:pPr>
              <a:buNone/>
            </a:pPr>
            <a:r>
              <a:rPr lang="en-US" dirty="0"/>
              <a:t>Spin rate and deflection is independent of the orientation of seam (from wind tunnel experiments in Watts &amp; Bahill)</a:t>
            </a:r>
          </a:p>
          <a:p>
            <a:pPr>
              <a:buNone/>
            </a:pPr>
            <a:r>
              <a:rPr lang="en-US" dirty="0"/>
              <a:t>Dots and circles can be produced with the same spin rate (e.g., in our simulations)</a:t>
            </a:r>
          </a:p>
        </p:txBody>
      </p:sp>
      <p:sp>
        <p:nvSpPr>
          <p:cNvPr id="6" name="Date Placeholder 3"/>
          <p:cNvSpPr>
            <a:spLocks noGrp="1"/>
          </p:cNvSpPr>
          <p:nvPr>
            <p:ph type="dt" sz="half" idx="10"/>
          </p:nvPr>
        </p:nvSpPr>
        <p:spPr>
          <a:prstGeom prst="rect">
            <a:avLst/>
          </a:prstGeom>
        </p:spPr>
        <p:txBody>
          <a:bodyPr/>
          <a:lstStyle/>
          <a:p>
            <a:fld id="{78F4EE05-3374-4A84-B989-9B2A5B4BFA75}" type="datetime1">
              <a:rPr lang="en-US" smtClean="0"/>
              <a:pPr/>
              <a:t>12/22/2017</a:t>
            </a:fld>
            <a:endParaRPr lang="en-US" dirty="0"/>
          </a:p>
        </p:txBody>
      </p:sp>
      <p:sp>
        <p:nvSpPr>
          <p:cNvPr id="8" name="Slide Number Placeholder 5"/>
          <p:cNvSpPr>
            <a:spLocks noGrp="1"/>
          </p:cNvSpPr>
          <p:nvPr>
            <p:ph type="sldNum" sz="quarter" idx="11"/>
          </p:nvPr>
        </p:nvSpPr>
        <p:spPr>
          <a:prstGeom prst="rect">
            <a:avLst/>
          </a:prstGeom>
        </p:spPr>
        <p:txBody>
          <a:bodyPr/>
          <a:lstStyle/>
          <a:p>
            <a:fld id="{1968DC0A-6D86-413F-942E-AD33C6E87AE5}" type="slidenum">
              <a:rPr lang="en-US" smtClean="0"/>
              <a:pPr/>
              <a:t>27</a:t>
            </a:fld>
            <a:endParaRPr lang="en-US" dirty="0"/>
          </a:p>
        </p:txBody>
      </p:sp>
      <p:sp>
        <p:nvSpPr>
          <p:cNvPr id="454660" name="Line 4"/>
          <p:cNvSpPr>
            <a:spLocks noChangeShapeType="1"/>
          </p:cNvSpPr>
          <p:nvPr/>
        </p:nvSpPr>
        <p:spPr bwMode="auto">
          <a:xfrm>
            <a:off x="2209800" y="1905000"/>
            <a:ext cx="754063" cy="0"/>
          </a:xfrm>
          <a:prstGeom prst="line">
            <a:avLst/>
          </a:prstGeom>
          <a:noFill/>
          <a:ln w="57150">
            <a:solidFill>
              <a:schemeClr val="tx1"/>
            </a:solidFill>
            <a:round/>
            <a:headEnd/>
            <a:tailEnd type="triangle" w="med" len="med"/>
          </a:ln>
          <a:effectLst/>
        </p:spPr>
        <p:txBody>
          <a:bodyPr/>
          <a:lstStyle/>
          <a:p>
            <a:endParaRPr lang="en-US" dirty="0"/>
          </a:p>
        </p:txBody>
      </p:sp>
      <p:sp>
        <p:nvSpPr>
          <p:cNvPr id="454661" name="Line 5"/>
          <p:cNvSpPr>
            <a:spLocks noChangeShapeType="1"/>
          </p:cNvSpPr>
          <p:nvPr/>
        </p:nvSpPr>
        <p:spPr bwMode="auto">
          <a:xfrm>
            <a:off x="5791200" y="1828800"/>
            <a:ext cx="754063" cy="0"/>
          </a:xfrm>
          <a:prstGeom prst="line">
            <a:avLst/>
          </a:prstGeom>
          <a:noFill/>
          <a:ln w="57150">
            <a:solidFill>
              <a:schemeClr val="tx1"/>
            </a:solidFill>
            <a:round/>
            <a:headEnd/>
            <a:tailEnd type="triangle" w="med" len="med"/>
          </a:ln>
          <a:effectLst/>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dirty="0"/>
              <a:t>Two poles</a:t>
            </a:r>
          </a:p>
        </p:txBody>
      </p:sp>
      <p:sp>
        <p:nvSpPr>
          <p:cNvPr id="504835" name="Rectangle 3"/>
          <p:cNvSpPr>
            <a:spLocks noGrp="1" noChangeArrowheads="1"/>
          </p:cNvSpPr>
          <p:nvPr>
            <p:ph idx="1"/>
          </p:nvPr>
        </p:nvSpPr>
        <p:spPr/>
        <p:txBody>
          <a:bodyPr/>
          <a:lstStyle/>
          <a:p>
            <a:pPr>
              <a:buNone/>
            </a:pPr>
            <a:r>
              <a:rPr lang="en-US" dirty="0"/>
              <a:t>The spin axis has two poles.</a:t>
            </a:r>
          </a:p>
          <a:p>
            <a:pPr>
              <a:buNone/>
            </a:pPr>
            <a:r>
              <a:rPr lang="en-US" dirty="0"/>
              <a:t>Although the two poles must have the same spin rate,</a:t>
            </a:r>
          </a:p>
          <a:p>
            <a:pPr>
              <a:buNone/>
            </a:pPr>
            <a:r>
              <a:rPr lang="en-US" dirty="0"/>
              <a:t>one pole could display a dot pattern, while the opposite pole displays a circle pattern.</a:t>
            </a:r>
            <a:br>
              <a:rPr lang="en-US" dirty="0"/>
            </a:br>
            <a:endParaRPr lang="en-US" dirty="0"/>
          </a:p>
        </p:txBody>
      </p:sp>
      <p:sp>
        <p:nvSpPr>
          <p:cNvPr id="4" name="Date Placeholder 3"/>
          <p:cNvSpPr>
            <a:spLocks noGrp="1"/>
          </p:cNvSpPr>
          <p:nvPr>
            <p:ph type="dt" sz="half" idx="10"/>
          </p:nvPr>
        </p:nvSpPr>
        <p:spPr/>
        <p:txBody>
          <a:bodyPr/>
          <a:lstStyle/>
          <a:p>
            <a:fld id="{38E0EF04-1095-4F87-BC88-66EFFE17B3CD}" type="datetime1">
              <a:rPr lang="en-US" smtClean="0"/>
              <a:pPr/>
              <a:t>12/22/2017</a:t>
            </a:fld>
            <a:endParaRPr lang="en-US" dirty="0"/>
          </a:p>
        </p:txBody>
      </p:sp>
      <p:sp>
        <p:nvSpPr>
          <p:cNvPr id="6" name="Slide Number Placeholder 5"/>
          <p:cNvSpPr>
            <a:spLocks noGrp="1"/>
          </p:cNvSpPr>
          <p:nvPr>
            <p:ph type="sldNum" sz="quarter" idx="11"/>
          </p:nvPr>
        </p:nvSpPr>
        <p:spPr/>
        <p:txBody>
          <a:bodyPr/>
          <a:lstStyle/>
          <a:p>
            <a:fld id="{63F5618A-A35A-42F7-B725-EBDF9BFB0B17}"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r>
              <a:rPr lang="en-US" dirty="0"/>
              <a:t>Grip and release of the ball</a:t>
            </a:r>
          </a:p>
        </p:txBody>
      </p:sp>
      <p:sp>
        <p:nvSpPr>
          <p:cNvPr id="456707" name="Rectangle 3"/>
          <p:cNvSpPr>
            <a:spLocks noGrp="1" noChangeArrowheads="1"/>
          </p:cNvSpPr>
          <p:nvPr>
            <p:ph idx="1"/>
          </p:nvPr>
        </p:nvSpPr>
        <p:spPr/>
        <p:txBody>
          <a:bodyPr/>
          <a:lstStyle/>
          <a:p>
            <a:pPr>
              <a:buNone/>
            </a:pPr>
            <a:r>
              <a:rPr lang="en-US" dirty="0"/>
              <a:t>There is apparently no direct cause-and-effect link between quality and pattern.</a:t>
            </a:r>
          </a:p>
          <a:p>
            <a:pPr>
              <a:buNone/>
            </a:pPr>
            <a:r>
              <a:rPr lang="en-US" dirty="0"/>
              <a:t>Grip and release can affect quality and create a specific pattern.</a:t>
            </a:r>
          </a:p>
          <a:p>
            <a:pPr>
              <a:buNone/>
            </a:pPr>
            <a:r>
              <a:rPr lang="en-US" dirty="0"/>
              <a:t>Whatever creates a bad curve or slider might create a nickel pattern.</a:t>
            </a:r>
          </a:p>
        </p:txBody>
      </p:sp>
      <p:sp>
        <p:nvSpPr>
          <p:cNvPr id="4" name="Date Placeholder 3"/>
          <p:cNvSpPr>
            <a:spLocks noGrp="1"/>
          </p:cNvSpPr>
          <p:nvPr>
            <p:ph type="dt" sz="half" idx="10"/>
          </p:nvPr>
        </p:nvSpPr>
        <p:spPr/>
        <p:txBody>
          <a:bodyPr/>
          <a:lstStyle/>
          <a:p>
            <a:fld id="{A7E526EB-D38F-49E9-8641-4391BB47B186}" type="datetime1">
              <a:rPr lang="en-US" smtClean="0"/>
              <a:pPr/>
              <a:t>12/22/2017</a:t>
            </a:fld>
            <a:endParaRPr lang="en-US" dirty="0"/>
          </a:p>
        </p:txBody>
      </p:sp>
      <p:sp>
        <p:nvSpPr>
          <p:cNvPr id="6" name="Slide Number Placeholder 5"/>
          <p:cNvSpPr>
            <a:spLocks noGrp="1"/>
          </p:cNvSpPr>
          <p:nvPr>
            <p:ph type="sldNum" sz="quarter" idx="11"/>
          </p:nvPr>
        </p:nvSpPr>
        <p:spPr/>
        <p:txBody>
          <a:bodyPr/>
          <a:lstStyle/>
          <a:p>
            <a:fld id="{E7BD277F-5A99-40C5-A28D-28E4508D9123}"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dirty="0"/>
              <a:t>References</a:t>
            </a:r>
          </a:p>
        </p:txBody>
      </p:sp>
      <p:sp>
        <p:nvSpPr>
          <p:cNvPr id="419843" name="Rectangle 3"/>
          <p:cNvSpPr>
            <a:spLocks noGrp="1" noChangeArrowheads="1"/>
          </p:cNvSpPr>
          <p:nvPr>
            <p:ph idx="1"/>
          </p:nvPr>
        </p:nvSpPr>
        <p:spPr/>
        <p:txBody>
          <a:bodyPr/>
          <a:lstStyle/>
          <a:p>
            <a:pPr>
              <a:buNone/>
            </a:pPr>
            <a:r>
              <a:rPr lang="en-US" dirty="0"/>
              <a:t>Dave Baldwin, Terry Bahill and Al Nathan, “Nickel and Dime Pitches,” </a:t>
            </a:r>
            <a:r>
              <a:rPr lang="en-US" i="1" dirty="0"/>
              <a:t>Baseball Research Journal</a:t>
            </a:r>
            <a:r>
              <a:rPr lang="en-US" dirty="0"/>
              <a:t>, </a:t>
            </a:r>
            <a:r>
              <a:rPr lang="en-US" b="1" dirty="0"/>
              <a:t>35</a:t>
            </a:r>
            <a:r>
              <a:rPr lang="en-US" dirty="0"/>
              <a:t>, pp. 28-32, 2007.</a:t>
            </a:r>
          </a:p>
          <a:p>
            <a:pPr>
              <a:buNone/>
            </a:pPr>
            <a:r>
              <a:rPr lang="en-US" dirty="0"/>
              <a:t>Videos of our spinning baseballs are at</a:t>
            </a:r>
          </a:p>
          <a:p>
            <a:pPr>
              <a:buNone/>
            </a:pPr>
            <a:r>
              <a:rPr lang="en-US" dirty="0"/>
              <a:t>http://www.sie.arizona.edu/sysengr/baseball/index.html</a:t>
            </a:r>
          </a:p>
          <a:p>
            <a:pPr>
              <a:buNone/>
            </a:pPr>
            <a:endParaRPr lang="en-US" dirty="0"/>
          </a:p>
        </p:txBody>
      </p:sp>
      <p:sp>
        <p:nvSpPr>
          <p:cNvPr id="4" name="Date Placeholder 3"/>
          <p:cNvSpPr>
            <a:spLocks noGrp="1"/>
          </p:cNvSpPr>
          <p:nvPr>
            <p:ph type="dt" sz="half" idx="10"/>
          </p:nvPr>
        </p:nvSpPr>
        <p:spPr/>
        <p:txBody>
          <a:bodyPr/>
          <a:lstStyle/>
          <a:p>
            <a:fld id="{53134F9B-5710-4C91-8A8B-71CEB6DD84F3}" type="datetime1">
              <a:rPr lang="en-US" smtClean="0"/>
              <a:pPr/>
              <a:t>12/22/2017</a:t>
            </a:fld>
            <a:endParaRPr lang="en-US" dirty="0"/>
          </a:p>
        </p:txBody>
      </p:sp>
      <p:sp>
        <p:nvSpPr>
          <p:cNvPr id="6" name="Slide Number Placeholder 5"/>
          <p:cNvSpPr>
            <a:spLocks noGrp="1"/>
          </p:cNvSpPr>
          <p:nvPr>
            <p:ph type="sldNum" sz="quarter" idx="11"/>
          </p:nvPr>
        </p:nvSpPr>
        <p:spPr/>
        <p:txBody>
          <a:bodyPr/>
          <a:lstStyle/>
          <a:p>
            <a:fld id="{477A217C-5408-48F9-B85F-349F1DA8361E}"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en-US" dirty="0"/>
              <a:t>Bad sliders</a:t>
            </a:r>
          </a:p>
        </p:txBody>
      </p:sp>
      <p:sp>
        <p:nvSpPr>
          <p:cNvPr id="462851" name="Rectangle 3"/>
          <p:cNvSpPr>
            <a:spLocks noGrp="1" noChangeArrowheads="1"/>
          </p:cNvSpPr>
          <p:nvPr>
            <p:ph idx="1"/>
          </p:nvPr>
        </p:nvSpPr>
        <p:spPr/>
        <p:txBody>
          <a:bodyPr/>
          <a:lstStyle/>
          <a:p>
            <a:pPr>
              <a:buNone/>
            </a:pPr>
            <a:r>
              <a:rPr lang="en-US" dirty="0"/>
              <a:t>These pitchers told us what can go wrong with a slider: Dick Bosman, Jim Kaat, Ken Sanders, and Bob Humphreys.</a:t>
            </a:r>
          </a:p>
          <a:p>
            <a:pPr>
              <a:buNone/>
            </a:pPr>
            <a:r>
              <a:rPr lang="en-US" dirty="0"/>
              <a:t>Bad sliders result from a rolling of the wrist (like turning a door knob).</a:t>
            </a:r>
          </a:p>
          <a:p>
            <a:pPr>
              <a:buNone/>
            </a:pPr>
            <a:r>
              <a:rPr lang="en-US" dirty="0"/>
              <a:t>With some grips, wrist roll might shift the pole into the isthmus or plain.</a:t>
            </a:r>
          </a:p>
        </p:txBody>
      </p:sp>
      <p:sp>
        <p:nvSpPr>
          <p:cNvPr id="4" name="Date Placeholder 3"/>
          <p:cNvSpPr>
            <a:spLocks noGrp="1"/>
          </p:cNvSpPr>
          <p:nvPr>
            <p:ph type="dt" sz="half" idx="10"/>
          </p:nvPr>
        </p:nvSpPr>
        <p:spPr/>
        <p:txBody>
          <a:bodyPr/>
          <a:lstStyle/>
          <a:p>
            <a:fld id="{4D6637C6-AED0-4401-924B-DAC6A98CD130}" type="datetime1">
              <a:rPr lang="en-US" smtClean="0"/>
              <a:pPr/>
              <a:t>12/22/2017</a:t>
            </a:fld>
            <a:endParaRPr lang="en-US" dirty="0"/>
          </a:p>
        </p:txBody>
      </p:sp>
      <p:sp>
        <p:nvSpPr>
          <p:cNvPr id="6" name="Slide Number Placeholder 5"/>
          <p:cNvSpPr>
            <a:spLocks noGrp="1"/>
          </p:cNvSpPr>
          <p:nvPr>
            <p:ph type="sldNum" sz="quarter" idx="11"/>
          </p:nvPr>
        </p:nvSpPr>
        <p:spPr/>
        <p:txBody>
          <a:bodyPr/>
          <a:lstStyle/>
          <a:p>
            <a:fld id="{B32454EC-907D-4173-984B-CE8A7D0A7A1F}"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a:xfrm>
            <a:off x="914400" y="228600"/>
            <a:ext cx="8389938" cy="914400"/>
          </a:xfrm>
        </p:spPr>
        <p:txBody>
          <a:bodyPr/>
          <a:lstStyle/>
          <a:p>
            <a:r>
              <a:rPr lang="en-US" dirty="0"/>
              <a:t>The slider</a:t>
            </a:r>
          </a:p>
        </p:txBody>
      </p:sp>
      <p:sp>
        <p:nvSpPr>
          <p:cNvPr id="86021" name="Rectangle 3"/>
          <p:cNvSpPr>
            <a:spLocks noGrp="1" noChangeArrowheads="1"/>
          </p:cNvSpPr>
          <p:nvPr>
            <p:ph idx="1"/>
          </p:nvPr>
        </p:nvSpPr>
        <p:spPr>
          <a:xfrm>
            <a:off x="914400" y="1143000"/>
            <a:ext cx="4267200" cy="5765800"/>
          </a:xfrm>
        </p:spPr>
        <p:txBody>
          <a:bodyPr/>
          <a:lstStyle/>
          <a:p>
            <a:pPr marL="0" indent="0">
              <a:buFont typeface="Symbol" pitchFamily="18" charset="2"/>
              <a:buNone/>
            </a:pPr>
            <a:r>
              <a:rPr lang="en-US" dirty="0"/>
              <a:t>The finger-seam orientation in the pitcher’s grip might also effect the batter’s perception of the slider.</a:t>
            </a:r>
          </a:p>
        </p:txBody>
      </p:sp>
      <p:sp>
        <p:nvSpPr>
          <p:cNvPr id="4" name="Date Placeholder 3"/>
          <p:cNvSpPr>
            <a:spLocks noGrp="1"/>
          </p:cNvSpPr>
          <p:nvPr>
            <p:ph type="dt" sz="half" idx="10"/>
          </p:nvPr>
        </p:nvSpPr>
        <p:spPr/>
        <p:txBody>
          <a:bodyPr/>
          <a:lstStyle/>
          <a:p>
            <a:pPr defTabSz="1019175">
              <a:defRPr/>
            </a:pPr>
            <a:fld id="{906F0C23-306A-46BC-B86C-39914891AD9B}" type="datetime1">
              <a:rPr lang="en-US" smtClean="0">
                <a:latin typeface="+mn-lt"/>
              </a:rPr>
              <a:pPr defTabSz="1019175">
                <a:defRPr/>
              </a:pPr>
              <a:t>12/22/2017</a:t>
            </a:fld>
            <a:endParaRPr lang="en-US" dirty="0">
              <a:latin typeface="+mn-lt"/>
            </a:endParaRPr>
          </a:p>
        </p:txBody>
      </p:sp>
      <p:sp>
        <p:nvSpPr>
          <p:cNvPr id="6" name="Slide Number Placeholder 5"/>
          <p:cNvSpPr>
            <a:spLocks noGrp="1"/>
          </p:cNvSpPr>
          <p:nvPr>
            <p:ph type="sldNum" sz="quarter" idx="11"/>
          </p:nvPr>
        </p:nvSpPr>
        <p:spPr/>
        <p:txBody>
          <a:bodyPr/>
          <a:lstStyle/>
          <a:p>
            <a:pPr defTabSz="1019175">
              <a:defRPr/>
            </a:pPr>
            <a:fld id="{B47B8372-AC53-4715-8A44-6A37CCB9104A}" type="slidenum">
              <a:rPr lang="en-US">
                <a:latin typeface="+mn-lt"/>
              </a:rPr>
              <a:pPr defTabSz="1019175">
                <a:defRPr/>
              </a:pPr>
              <a:t>31</a:t>
            </a:fld>
            <a:endParaRPr lang="en-US" dirty="0">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ate Placeholder 3"/>
          <p:cNvSpPr>
            <a:spLocks noGrp="1"/>
          </p:cNvSpPr>
          <p:nvPr>
            <p:ph type="dt" sz="half" idx="10"/>
          </p:nvPr>
        </p:nvSpPr>
        <p:spPr>
          <a:noFill/>
        </p:spPr>
        <p:txBody>
          <a:bodyPr/>
          <a:lstStyle/>
          <a:p>
            <a:fld id="{F4E8540B-ED00-441A-8C21-37B2873EEC10}" type="datetime1">
              <a:rPr lang="en-US" smtClean="0"/>
              <a:pPr/>
              <a:t>12/22/2017</a:t>
            </a:fld>
            <a:endParaRPr lang="en-US" dirty="0"/>
          </a:p>
        </p:txBody>
      </p:sp>
      <p:sp>
        <p:nvSpPr>
          <p:cNvPr id="87044" name="Slide Number Placeholder 5"/>
          <p:cNvSpPr>
            <a:spLocks noGrp="1"/>
          </p:cNvSpPr>
          <p:nvPr>
            <p:ph type="sldNum" sz="quarter" idx="11"/>
          </p:nvPr>
        </p:nvSpPr>
        <p:spPr>
          <a:noFill/>
        </p:spPr>
        <p:txBody>
          <a:bodyPr/>
          <a:lstStyle/>
          <a:p>
            <a:fld id="{99D41F8B-03C4-499B-A914-A9BE4F56C049}" type="slidenum">
              <a:rPr lang="en-US" smtClean="0"/>
              <a:pPr/>
              <a:t>32</a:t>
            </a:fld>
            <a:endParaRPr lang="en-US" dirty="0"/>
          </a:p>
        </p:txBody>
      </p:sp>
      <p:pic>
        <p:nvPicPr>
          <p:cNvPr id="87045" name="Picture 2"/>
          <p:cNvPicPr>
            <a:picLocks noChangeAspect="1" noChangeArrowheads="1"/>
          </p:cNvPicPr>
          <p:nvPr/>
        </p:nvPicPr>
        <p:blipFill>
          <a:blip r:embed="rId3" cstate="print"/>
          <a:srcRect/>
          <a:stretch>
            <a:fillRect/>
          </a:stretch>
        </p:blipFill>
        <p:spPr bwMode="auto">
          <a:xfrm>
            <a:off x="533400" y="533400"/>
            <a:ext cx="8915400" cy="6367463"/>
          </a:xfrm>
          <a:prstGeom prst="rect">
            <a:avLst/>
          </a:prstGeom>
          <a:noFill/>
          <a:ln w="12700">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838200" y="228600"/>
            <a:ext cx="8534400" cy="1371600"/>
          </a:xfrm>
        </p:spPr>
        <p:txBody>
          <a:bodyPr/>
          <a:lstStyle/>
          <a:p>
            <a:pPr algn="ctr"/>
            <a:r>
              <a:rPr lang="en-US" dirty="0"/>
              <a:t>Photos of 4-seam and </a:t>
            </a:r>
            <a:br>
              <a:rPr lang="en-US" dirty="0"/>
            </a:br>
            <a:r>
              <a:rPr lang="en-US" dirty="0"/>
              <a:t>2-seam slider models</a:t>
            </a:r>
          </a:p>
        </p:txBody>
      </p:sp>
      <p:pic>
        <p:nvPicPr>
          <p:cNvPr id="88069" name="Picture 5" descr="4SeemSlider-8-63small"/>
          <p:cNvPicPr>
            <a:picLocks noGrp="1" noChangeAspect="1" noChangeArrowheads="1"/>
          </p:cNvPicPr>
          <p:nvPr>
            <p:ph sz="half" idx="1"/>
          </p:nvPr>
        </p:nvPicPr>
        <p:blipFill>
          <a:blip r:embed="rId3" cstate="print"/>
          <a:srcRect/>
          <a:stretch>
            <a:fillRect/>
          </a:stretch>
        </p:blipFill>
        <p:spPr>
          <a:xfrm>
            <a:off x="838200" y="1600200"/>
            <a:ext cx="4117975" cy="4572000"/>
          </a:xfrm>
          <a:noFill/>
        </p:spPr>
      </p:pic>
      <p:pic>
        <p:nvPicPr>
          <p:cNvPr id="88070" name="Picture 7" descr="2SeemSlider-8-71small"/>
          <p:cNvPicPr>
            <a:picLocks noGrp="1" noChangeAspect="1" noChangeArrowheads="1"/>
          </p:cNvPicPr>
          <p:nvPr>
            <p:ph sz="half" idx="2"/>
          </p:nvPr>
        </p:nvPicPr>
        <p:blipFill>
          <a:blip r:embed="rId4" cstate="print"/>
          <a:srcRect/>
          <a:stretch>
            <a:fillRect/>
          </a:stretch>
        </p:blipFill>
        <p:spPr>
          <a:xfrm>
            <a:off x="5410200" y="1600200"/>
            <a:ext cx="4119563" cy="4540250"/>
          </a:xfrm>
          <a:noFill/>
        </p:spPr>
      </p:pic>
      <p:sp>
        <p:nvSpPr>
          <p:cNvPr id="5" name="Date Placeholder 4"/>
          <p:cNvSpPr>
            <a:spLocks noGrp="1"/>
          </p:cNvSpPr>
          <p:nvPr>
            <p:ph type="dt" sz="half" idx="10"/>
          </p:nvPr>
        </p:nvSpPr>
        <p:spPr/>
        <p:txBody>
          <a:bodyPr/>
          <a:lstStyle/>
          <a:p>
            <a:pPr defTabSz="1019175">
              <a:defRPr/>
            </a:pPr>
            <a:fld id="{6F003C45-3AD6-4DD8-947A-CEAE62B3778D}" type="datetime1">
              <a:rPr lang="en-US" smtClean="0">
                <a:latin typeface="+mn-lt"/>
              </a:rPr>
              <a:pPr defTabSz="1019175">
                <a:defRPr/>
              </a:pPr>
              <a:t>12/22/2017</a:t>
            </a:fld>
            <a:endParaRPr lang="en-US" dirty="0">
              <a:latin typeface="+mn-lt"/>
            </a:endParaRPr>
          </a:p>
        </p:txBody>
      </p:sp>
      <p:sp>
        <p:nvSpPr>
          <p:cNvPr id="7" name="Slide Number Placeholder 6"/>
          <p:cNvSpPr>
            <a:spLocks noGrp="1"/>
          </p:cNvSpPr>
          <p:nvPr>
            <p:ph type="sldNum" sz="quarter" idx="12"/>
          </p:nvPr>
        </p:nvSpPr>
        <p:spPr/>
        <p:txBody>
          <a:bodyPr/>
          <a:lstStyle/>
          <a:p>
            <a:pPr defTabSz="1019175">
              <a:defRPr/>
            </a:pPr>
            <a:fld id="{C7195A10-98D2-4619-A571-06FFDD972B14}" type="slidenum">
              <a:rPr lang="en-US">
                <a:latin typeface="+mn-lt"/>
              </a:rPr>
              <a:pPr defTabSz="1019175">
                <a:defRPr/>
              </a:pPr>
              <a:t>33</a:t>
            </a:fld>
            <a:endParaRPr lang="en-US" dirty="0">
              <a:latin typeface="+mn-lt"/>
            </a:endParaRPr>
          </a:p>
        </p:txBody>
      </p:sp>
      <p:sp>
        <p:nvSpPr>
          <p:cNvPr id="9" name="Rectangle 8"/>
          <p:cNvSpPr/>
          <p:nvPr/>
        </p:nvSpPr>
        <p:spPr>
          <a:xfrm>
            <a:off x="8557668" y="7403068"/>
            <a:ext cx="1500732" cy="369332"/>
          </a:xfrm>
          <a:prstGeom prst="rect">
            <a:avLst/>
          </a:prstGeom>
        </p:spPr>
        <p:txBody>
          <a:bodyPr wrap="none">
            <a:spAutoFit/>
          </a:bodyPr>
          <a:lstStyle/>
          <a:p>
            <a:r>
              <a:rPr lang="en-US" sz="1800" dirty="0">
                <a:solidFill>
                  <a:srgbClr val="CDC800"/>
                </a:solidFill>
              </a:rPr>
              <a:t>© 2012 Bahill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3"/>
          <p:cNvSpPr>
            <a:spLocks noGrp="1" noChangeArrowheads="1"/>
          </p:cNvSpPr>
          <p:nvPr>
            <p:ph idx="1"/>
          </p:nvPr>
        </p:nvSpPr>
        <p:spPr>
          <a:xfrm>
            <a:off x="609600" y="4724400"/>
            <a:ext cx="8839200" cy="2819400"/>
          </a:xfrm>
        </p:spPr>
        <p:txBody>
          <a:bodyPr/>
          <a:lstStyle/>
          <a:p>
            <a:pPr marL="0" indent="0" algn="ctr">
              <a:buFont typeface="Symbol" pitchFamily="18" charset="2"/>
              <a:buNone/>
            </a:pPr>
            <a:r>
              <a:rPr lang="en-US" dirty="0"/>
              <a:t>But the difference in appearance of these four-seam and two-seam slider models is more dramatic in this video than in the previous still photographs. (These balls are being rotated at 20 rps.)</a:t>
            </a:r>
          </a:p>
        </p:txBody>
      </p:sp>
      <p:sp>
        <p:nvSpPr>
          <p:cNvPr id="4" name="Date Placeholder 3"/>
          <p:cNvSpPr>
            <a:spLocks noGrp="1"/>
          </p:cNvSpPr>
          <p:nvPr>
            <p:ph type="dt" sz="half" idx="10"/>
          </p:nvPr>
        </p:nvSpPr>
        <p:spPr/>
        <p:txBody>
          <a:bodyPr/>
          <a:lstStyle/>
          <a:p>
            <a:pPr defTabSz="1019175">
              <a:defRPr/>
            </a:pPr>
            <a:fld id="{F06BAB72-5541-41D6-8408-07989C1006EB}" type="datetime1">
              <a:rPr lang="en-US" smtClean="0">
                <a:latin typeface="+mn-lt"/>
              </a:rPr>
              <a:pPr defTabSz="1019175">
                <a:defRPr/>
              </a:pPr>
              <a:t>12/22/2017</a:t>
            </a:fld>
            <a:endParaRPr lang="en-US" dirty="0">
              <a:latin typeface="+mn-lt"/>
            </a:endParaRPr>
          </a:p>
        </p:txBody>
      </p:sp>
      <p:sp>
        <p:nvSpPr>
          <p:cNvPr id="6" name="Slide Number Placeholder 5"/>
          <p:cNvSpPr>
            <a:spLocks noGrp="1"/>
          </p:cNvSpPr>
          <p:nvPr>
            <p:ph type="sldNum" sz="quarter" idx="11"/>
          </p:nvPr>
        </p:nvSpPr>
        <p:spPr/>
        <p:txBody>
          <a:bodyPr/>
          <a:lstStyle/>
          <a:p>
            <a:pPr defTabSz="1019175">
              <a:defRPr/>
            </a:pPr>
            <a:fld id="{6C40D433-1D21-406A-A23B-4CE2B72DFBFC}" type="slidenum">
              <a:rPr lang="en-US">
                <a:latin typeface="+mn-lt"/>
              </a:rPr>
              <a:pPr defTabSz="1019175">
                <a:defRPr/>
              </a:pPr>
              <a:t>34</a:t>
            </a:fld>
            <a:endParaRPr lang="en-US" dirty="0">
              <a:latin typeface="+mn-lt"/>
            </a:endParaRPr>
          </a:p>
        </p:txBody>
      </p:sp>
      <p:pic>
        <p:nvPicPr>
          <p:cNvPr id="8" name="Sliders.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rcRect/>
          <a:stretch>
            <a:fillRect/>
          </a:stretch>
        </p:blipFill>
        <p:spPr bwMode="auto">
          <a:xfrm>
            <a:off x="1524000" y="-533400"/>
            <a:ext cx="7086600" cy="5314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0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p:cNvSpPr>
            <a:spLocks noGrp="1" noChangeArrowheads="1"/>
          </p:cNvSpPr>
          <p:nvPr>
            <p:ph type="title"/>
          </p:nvPr>
        </p:nvSpPr>
        <p:spPr>
          <a:xfrm>
            <a:off x="762000" y="228600"/>
            <a:ext cx="8389938" cy="914400"/>
          </a:xfrm>
        </p:spPr>
        <p:txBody>
          <a:bodyPr/>
          <a:lstStyle/>
          <a:p>
            <a:r>
              <a:rPr lang="en-US" dirty="0"/>
              <a:t>Baseball sounds</a:t>
            </a:r>
          </a:p>
        </p:txBody>
      </p:sp>
      <p:sp>
        <p:nvSpPr>
          <p:cNvPr id="90117" name="Rectangle 3"/>
          <p:cNvSpPr>
            <a:spLocks noGrp="1" noChangeArrowheads="1"/>
          </p:cNvSpPr>
          <p:nvPr>
            <p:ph idx="1"/>
          </p:nvPr>
        </p:nvSpPr>
        <p:spPr>
          <a:xfrm>
            <a:off x="914400" y="1143000"/>
            <a:ext cx="8229600" cy="5765800"/>
          </a:xfrm>
        </p:spPr>
        <p:txBody>
          <a:bodyPr/>
          <a:lstStyle/>
          <a:p>
            <a:pPr>
              <a:buFont typeface="Symbol" pitchFamily="18" charset="2"/>
              <a:buNone/>
            </a:pPr>
            <a:r>
              <a:rPr lang="en-US" dirty="0"/>
              <a:t>	You can hear a bat-ball collision</a:t>
            </a:r>
          </a:p>
          <a:p>
            <a:r>
              <a:rPr lang="en-US" dirty="0"/>
              <a:t>Can you </a:t>
            </a:r>
            <a:r>
              <a:rPr lang="en-US" i="1" dirty="0"/>
              <a:t>hear </a:t>
            </a:r>
            <a:r>
              <a:rPr lang="en-US" dirty="0"/>
              <a:t>the difference between a fastball and a curveball?</a:t>
            </a:r>
          </a:p>
          <a:p>
            <a:r>
              <a:rPr lang="en-US" dirty="0"/>
              <a:t>They have different speeds and spin rates so they sound different.</a:t>
            </a:r>
          </a:p>
          <a:p>
            <a:r>
              <a:rPr lang="en-US" dirty="0"/>
              <a:t>Perhaps batters and umpires could be trained to use this auditory clue.</a:t>
            </a:r>
          </a:p>
          <a:p>
            <a:endParaRPr lang="en-US" dirty="0"/>
          </a:p>
          <a:p>
            <a:endParaRPr lang="en-US" dirty="0"/>
          </a:p>
        </p:txBody>
      </p:sp>
      <p:sp>
        <p:nvSpPr>
          <p:cNvPr id="4" name="Date Placeholder 3"/>
          <p:cNvSpPr>
            <a:spLocks noGrp="1"/>
          </p:cNvSpPr>
          <p:nvPr>
            <p:ph type="dt" sz="half" idx="10"/>
          </p:nvPr>
        </p:nvSpPr>
        <p:spPr/>
        <p:txBody>
          <a:bodyPr/>
          <a:lstStyle/>
          <a:p>
            <a:pPr defTabSz="1019175">
              <a:defRPr/>
            </a:pPr>
            <a:fld id="{B915E236-1068-4143-BF44-FE55D9F45975}" type="datetime1">
              <a:rPr lang="en-US" smtClean="0">
                <a:latin typeface="+mn-lt"/>
              </a:rPr>
              <a:pPr defTabSz="1019175">
                <a:defRPr/>
              </a:pPr>
              <a:t>12/22/2017</a:t>
            </a:fld>
            <a:endParaRPr lang="en-US" dirty="0">
              <a:latin typeface="+mn-lt"/>
            </a:endParaRPr>
          </a:p>
        </p:txBody>
      </p:sp>
      <p:sp>
        <p:nvSpPr>
          <p:cNvPr id="6" name="Slide Number Placeholder 5"/>
          <p:cNvSpPr>
            <a:spLocks noGrp="1"/>
          </p:cNvSpPr>
          <p:nvPr>
            <p:ph type="sldNum" sz="quarter" idx="11"/>
          </p:nvPr>
        </p:nvSpPr>
        <p:spPr/>
        <p:txBody>
          <a:bodyPr/>
          <a:lstStyle/>
          <a:p>
            <a:pPr defTabSz="1019175">
              <a:defRPr/>
            </a:pPr>
            <a:fld id="{C300BBC0-2E4A-4558-A100-685CAEFBE8B0}" type="slidenum">
              <a:rPr lang="en-US">
                <a:latin typeface="+mn-lt"/>
              </a:rPr>
              <a:pPr defTabSz="1019175">
                <a:defRPr/>
              </a:pPr>
              <a:t>35</a:t>
            </a:fld>
            <a:endParaRPr lang="en-US" dirty="0">
              <a:latin typeface="+mn-lt"/>
            </a:endParaRPr>
          </a:p>
        </p:txBody>
      </p:sp>
      <p:pic>
        <p:nvPicPr>
          <p:cNvPr id="8" name="baseball_crac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990600" y="1371600"/>
            <a:ext cx="203200" cy="203200"/>
          </a:xfrm>
          <a:prstGeom prst="rect">
            <a:avLst/>
          </a:prstGeom>
          <a:noFill/>
          <a:ln w="9525">
            <a:noFill/>
            <a:miter lim="800000"/>
            <a:headEnd/>
            <a:tailEnd/>
          </a:ln>
        </p:spPr>
      </p:pic>
      <p:sp>
        <p:nvSpPr>
          <p:cNvPr id="9" name="Rectangle 8"/>
          <p:cNvSpPr/>
          <p:nvPr/>
        </p:nvSpPr>
        <p:spPr>
          <a:xfrm>
            <a:off x="8557668" y="7403068"/>
            <a:ext cx="1500732" cy="369332"/>
          </a:xfrm>
          <a:prstGeom prst="rect">
            <a:avLst/>
          </a:prstGeom>
        </p:spPr>
        <p:txBody>
          <a:bodyPr wrap="none">
            <a:spAutoFit/>
          </a:bodyPr>
          <a:lstStyle/>
          <a:p>
            <a:r>
              <a:rPr lang="en-US" sz="1800" dirty="0">
                <a:solidFill>
                  <a:srgbClr val="CDC800"/>
                </a:solidFill>
              </a:rPr>
              <a:t>© 2012 Bahill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000"/>
                                  </p:stCondLst>
                                  <p:childTnLst>
                                    <p:cmd type="call" cmd="playFrom(0.0)">
                                      <p:cBhvr>
                                        <p:cTn id="6" dur="9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dirty="0"/>
              <a:t>Summary</a:t>
            </a:r>
          </a:p>
        </p:txBody>
      </p:sp>
      <p:sp>
        <p:nvSpPr>
          <p:cNvPr id="464899" name="Rectangle 3"/>
          <p:cNvSpPr>
            <a:spLocks noGrp="1" noChangeArrowheads="1"/>
          </p:cNvSpPr>
          <p:nvPr>
            <p:ph idx="1"/>
          </p:nvPr>
        </p:nvSpPr>
        <p:spPr/>
        <p:txBody>
          <a:bodyPr/>
          <a:lstStyle/>
          <a:p>
            <a:pPr>
              <a:buNone/>
            </a:pPr>
            <a:r>
              <a:rPr lang="en-US" dirty="0"/>
              <a:t>Nickel pattern not necessarily indicative of poor pitch.</a:t>
            </a:r>
          </a:p>
          <a:p>
            <a:pPr>
              <a:buNone/>
            </a:pPr>
            <a:r>
              <a:rPr lang="en-US" dirty="0"/>
              <a:t>Pattern is associated with orientation of seam relative to axis pole.</a:t>
            </a:r>
          </a:p>
          <a:p>
            <a:pPr>
              <a:buNone/>
            </a:pPr>
            <a:r>
              <a:rPr lang="en-US" dirty="0"/>
              <a:t>Pitcher’s grip and release might produce a pitch of poor quality that has a nickel pattern.</a:t>
            </a:r>
          </a:p>
        </p:txBody>
      </p:sp>
      <p:sp>
        <p:nvSpPr>
          <p:cNvPr id="4" name="Date Placeholder 3"/>
          <p:cNvSpPr>
            <a:spLocks noGrp="1"/>
          </p:cNvSpPr>
          <p:nvPr>
            <p:ph type="dt" sz="half" idx="10"/>
          </p:nvPr>
        </p:nvSpPr>
        <p:spPr/>
        <p:txBody>
          <a:bodyPr/>
          <a:lstStyle/>
          <a:p>
            <a:fld id="{4E621E49-3417-47D0-9C8C-C6CED0DC3542}" type="datetime1">
              <a:rPr lang="en-US" smtClean="0"/>
              <a:pPr/>
              <a:t>12/22/2017</a:t>
            </a:fld>
            <a:endParaRPr lang="en-US" dirty="0"/>
          </a:p>
        </p:txBody>
      </p:sp>
      <p:sp>
        <p:nvSpPr>
          <p:cNvPr id="6" name="Slide Number Placeholder 5"/>
          <p:cNvSpPr>
            <a:spLocks noGrp="1"/>
          </p:cNvSpPr>
          <p:nvPr>
            <p:ph type="sldNum" sz="quarter" idx="11"/>
          </p:nvPr>
        </p:nvSpPr>
        <p:spPr/>
        <p:txBody>
          <a:bodyPr/>
          <a:lstStyle/>
          <a:p>
            <a:fld id="{487F8E7A-D4A9-44E2-8011-BFFDB9F8167D}"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a:xfrm>
            <a:off x="914400" y="304800"/>
            <a:ext cx="8389938" cy="2819400"/>
          </a:xfrm>
        </p:spPr>
        <p:txBody>
          <a:bodyPr/>
          <a:lstStyle/>
          <a:p>
            <a:r>
              <a:rPr lang="en-US" sz="5400" dirty="0"/>
              <a:t>Dog Pack Attacks Alligator</a:t>
            </a:r>
          </a:p>
        </p:txBody>
      </p:sp>
      <p:sp>
        <p:nvSpPr>
          <p:cNvPr id="4099" name="Date Placeholder 3"/>
          <p:cNvSpPr>
            <a:spLocks noGrp="1"/>
          </p:cNvSpPr>
          <p:nvPr>
            <p:ph type="dt" sz="half" idx="10"/>
          </p:nvPr>
        </p:nvSpPr>
        <p:spPr>
          <a:noFill/>
        </p:spPr>
        <p:txBody>
          <a:bodyPr/>
          <a:lstStyle/>
          <a:p>
            <a:fld id="{D6E4D5C9-9CB9-445A-A685-33C1A7CFE2DA}" type="datetime1">
              <a:rPr lang="en-US" smtClean="0"/>
              <a:pPr/>
              <a:t>12/22/2017</a:t>
            </a:fld>
            <a:endParaRPr lang="en-US" dirty="0"/>
          </a:p>
        </p:txBody>
      </p:sp>
      <p:sp>
        <p:nvSpPr>
          <p:cNvPr id="4101" name="Slide Number Placeholder 5"/>
          <p:cNvSpPr>
            <a:spLocks noGrp="1"/>
          </p:cNvSpPr>
          <p:nvPr>
            <p:ph type="sldNum" sz="quarter" idx="11"/>
          </p:nvPr>
        </p:nvSpPr>
        <p:spPr>
          <a:noFill/>
        </p:spPr>
        <p:txBody>
          <a:bodyPr/>
          <a:lstStyle/>
          <a:p>
            <a:fld id="{4A6CDC29-A96C-456A-A569-160B139FEED0}"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14400" y="152400"/>
            <a:ext cx="8389938" cy="838200"/>
          </a:xfrm>
        </p:spPr>
        <p:txBody>
          <a:bodyPr/>
          <a:lstStyle/>
          <a:p>
            <a:r>
              <a:rPr kumimoji="0" lang="en-US" dirty="0">
                <a:ea typeface="Calibri" pitchFamily="34" charset="0"/>
                <a:cs typeface="Calibri" pitchFamily="34" charset="0"/>
              </a:rPr>
              <a:t>At times nature can be</a:t>
            </a:r>
            <a:r>
              <a:rPr lang="en-US" dirty="0">
                <a:cs typeface="Arial" pitchFamily="34" charset="0"/>
              </a:rPr>
              <a:t> cruel</a:t>
            </a:r>
            <a:r>
              <a:rPr lang="en-US" dirty="0">
                <a:latin typeface="Arial" pitchFamily="34" charset="0"/>
                <a:cs typeface="Arial" pitchFamily="34" charset="0"/>
              </a:rPr>
              <a:t>, </a:t>
            </a:r>
            <a:endParaRPr lang="en-US" dirty="0"/>
          </a:p>
        </p:txBody>
      </p:sp>
      <p:sp>
        <p:nvSpPr>
          <p:cNvPr id="5123" name="Content Placeholder 2"/>
          <p:cNvSpPr>
            <a:spLocks noGrp="1"/>
          </p:cNvSpPr>
          <p:nvPr>
            <p:ph idx="1"/>
          </p:nvPr>
        </p:nvSpPr>
        <p:spPr>
          <a:xfrm>
            <a:off x="914400" y="914400"/>
            <a:ext cx="8389938" cy="5994400"/>
          </a:xfrm>
        </p:spPr>
        <p:txBody>
          <a:bodyPr/>
          <a:lstStyle/>
          <a:p>
            <a:pPr marL="0" indent="0">
              <a:spcBef>
                <a:spcPts val="0"/>
              </a:spcBef>
              <a:buFont typeface="Symbol" pitchFamily="18" charset="2"/>
              <a:buNone/>
            </a:pPr>
            <a:r>
              <a:rPr lang="en-US" dirty="0">
                <a:latin typeface="Arial" pitchFamily="34" charset="0"/>
                <a:cs typeface="Arial" pitchFamily="34" charset="0"/>
              </a:rPr>
              <a:t>but there is also a raw beauty, and even a certain justice manifested within that cruelty.  </a:t>
            </a:r>
            <a:br>
              <a:rPr lang="en-US" dirty="0">
                <a:latin typeface="Arial" pitchFamily="34" charset="0"/>
                <a:cs typeface="Arial" pitchFamily="34" charset="0"/>
              </a:rPr>
            </a:br>
            <a:br>
              <a:rPr lang="en-US" dirty="0">
                <a:latin typeface="Arial" pitchFamily="34" charset="0"/>
                <a:cs typeface="Arial" pitchFamily="34" charset="0"/>
              </a:rPr>
            </a:br>
            <a:r>
              <a:rPr lang="en-US" dirty="0">
                <a:latin typeface="Arial" pitchFamily="34" charset="0"/>
                <a:cs typeface="Arial" pitchFamily="34" charset="0"/>
              </a:rPr>
              <a:t>The alligator, one of the oldest and ultimate predators, normally considered the </a:t>
            </a:r>
            <a:r>
              <a:rPr lang="en-US" i="1" dirty="0">
                <a:latin typeface="Arial" pitchFamily="34" charset="0"/>
                <a:cs typeface="Arial" pitchFamily="34" charset="0"/>
              </a:rPr>
              <a:t>apex </a:t>
            </a:r>
            <a:br>
              <a:rPr lang="en-US" i="1" dirty="0">
                <a:latin typeface="Arial" pitchFamily="34" charset="0"/>
                <a:cs typeface="Arial" pitchFamily="34" charset="0"/>
              </a:rPr>
            </a:br>
            <a:r>
              <a:rPr lang="en-US" i="1" dirty="0">
                <a:latin typeface="Arial" pitchFamily="34" charset="0"/>
                <a:cs typeface="Arial" pitchFamily="34" charset="0"/>
              </a:rPr>
              <a:t>predator</a:t>
            </a:r>
            <a:r>
              <a:rPr lang="en-US" dirty="0">
                <a:latin typeface="Arial" pitchFamily="34" charset="0"/>
                <a:cs typeface="Arial" pitchFamily="34" charset="0"/>
              </a:rPr>
              <a:t>, can still fall victim to implemented </a:t>
            </a:r>
            <a:r>
              <a:rPr lang="en-US" i="1" dirty="0">
                <a:latin typeface="Arial" pitchFamily="34" charset="0"/>
                <a:cs typeface="Arial" pitchFamily="34" charset="0"/>
              </a:rPr>
              <a:t>team work</a:t>
            </a:r>
            <a:r>
              <a:rPr lang="en-US" dirty="0">
                <a:latin typeface="Arial" pitchFamily="34" charset="0"/>
                <a:cs typeface="Arial" pitchFamily="34" charset="0"/>
              </a:rPr>
              <a:t> strategy, made possible due to the tight knit social structure and </a:t>
            </a:r>
            <a:r>
              <a:rPr lang="en-US" i="1" dirty="0">
                <a:latin typeface="Arial" pitchFamily="34" charset="0"/>
                <a:cs typeface="Arial" pitchFamily="34" charset="0"/>
              </a:rPr>
              <a:t>survival of the pack mentality</a:t>
            </a:r>
            <a:r>
              <a:rPr lang="en-US" dirty="0">
                <a:latin typeface="Arial" pitchFamily="34" charset="0"/>
                <a:cs typeface="Arial" pitchFamily="34" charset="0"/>
              </a:rPr>
              <a:t> bred into the canines. </a:t>
            </a:r>
            <a:br>
              <a:rPr lang="en-US" dirty="0">
                <a:latin typeface="Arial" pitchFamily="34" charset="0"/>
                <a:cs typeface="Arial" pitchFamily="34" charset="0"/>
              </a:rPr>
            </a:br>
            <a:br>
              <a:rPr lang="en-US" dirty="0">
                <a:latin typeface="Arial" pitchFamily="34" charset="0"/>
                <a:cs typeface="Arial" pitchFamily="34" charset="0"/>
              </a:rPr>
            </a:br>
            <a:endParaRPr lang="en-US" dirty="0">
              <a:latin typeface="Arial" pitchFamily="34" charset="0"/>
              <a:cs typeface="Arial" pitchFamily="34" charset="0"/>
            </a:endParaRPr>
          </a:p>
        </p:txBody>
      </p:sp>
      <p:sp>
        <p:nvSpPr>
          <p:cNvPr id="5124" name="Date Placeholder 3"/>
          <p:cNvSpPr>
            <a:spLocks noGrp="1"/>
          </p:cNvSpPr>
          <p:nvPr>
            <p:ph type="dt" sz="half" idx="10"/>
          </p:nvPr>
        </p:nvSpPr>
        <p:spPr>
          <a:noFill/>
        </p:spPr>
        <p:txBody>
          <a:bodyPr/>
          <a:lstStyle/>
          <a:p>
            <a:fld id="{C391F464-F3D3-4F15-B527-6C29155E9251}" type="datetime1">
              <a:rPr lang="en-US" smtClean="0"/>
              <a:pPr/>
              <a:t>12/22/2017</a:t>
            </a:fld>
            <a:endParaRPr lang="en-US" dirty="0"/>
          </a:p>
        </p:txBody>
      </p:sp>
      <p:sp>
        <p:nvSpPr>
          <p:cNvPr id="5126" name="Slide Number Placeholder 5"/>
          <p:cNvSpPr>
            <a:spLocks noGrp="1"/>
          </p:cNvSpPr>
          <p:nvPr>
            <p:ph type="sldNum" sz="quarter" idx="11"/>
          </p:nvPr>
        </p:nvSpPr>
        <p:spPr>
          <a:noFill/>
        </p:spPr>
        <p:txBody>
          <a:bodyPr/>
          <a:lstStyle/>
          <a:p>
            <a:fld id="{9DC46F0D-5E47-4D7E-8A33-FAA8D15EC122}"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a:xfrm>
            <a:off x="914400" y="381000"/>
            <a:ext cx="8389938" cy="6527800"/>
          </a:xfrm>
        </p:spPr>
        <p:txBody>
          <a:bodyPr/>
          <a:lstStyle/>
          <a:p>
            <a:pPr marL="0" indent="0">
              <a:buFont typeface="Symbol" pitchFamily="18" charset="2"/>
              <a:buNone/>
            </a:pPr>
            <a:r>
              <a:rPr lang="en-US" dirty="0">
                <a:latin typeface="Arial" pitchFamily="34" charset="0"/>
                <a:cs typeface="Arial" pitchFamily="34" charset="0"/>
              </a:rPr>
              <a:t>As shown in the following remarkable photograph courtesy of Nature Magazine. </a:t>
            </a:r>
          </a:p>
          <a:p>
            <a:pPr marL="0" indent="0">
              <a:buFont typeface="Symbol" pitchFamily="18" charset="2"/>
              <a:buNone/>
            </a:pPr>
            <a:r>
              <a:rPr lang="en-US" dirty="0">
                <a:latin typeface="Arial" pitchFamily="34" charset="0"/>
                <a:cs typeface="Arial" pitchFamily="34" charset="0"/>
              </a:rPr>
              <a:t>Note that the Alpha dog has a muzzle hold on the gator preventing it from breathing, while another dog has a hold on the tail to keep it from thrashing. The third dog attacks the soft underbelly of the gator. </a:t>
            </a:r>
            <a:br>
              <a:rPr lang="en-US" dirty="0">
                <a:latin typeface="Arial" pitchFamily="34" charset="0"/>
                <a:cs typeface="Arial" pitchFamily="34" charset="0"/>
              </a:rPr>
            </a:br>
            <a:br>
              <a:rPr lang="en-US" dirty="0">
                <a:latin typeface="Arial" pitchFamily="34" charset="0"/>
                <a:cs typeface="Arial" pitchFamily="34" charset="0"/>
              </a:rPr>
            </a:br>
            <a:r>
              <a:rPr lang="en-US" sz="4400" dirty="0">
                <a:solidFill>
                  <a:srgbClr val="FFFF00"/>
                </a:solidFill>
                <a:latin typeface="Arial" pitchFamily="34" charset="0"/>
                <a:cs typeface="Arial" pitchFamily="34" charset="0"/>
              </a:rPr>
              <a:t>The following picture is not for the squeamish!</a:t>
            </a:r>
          </a:p>
        </p:txBody>
      </p:sp>
      <p:sp>
        <p:nvSpPr>
          <p:cNvPr id="4" name="Date Placeholder 3"/>
          <p:cNvSpPr>
            <a:spLocks noGrp="1"/>
          </p:cNvSpPr>
          <p:nvPr>
            <p:ph type="dt" sz="half" idx="10"/>
          </p:nvPr>
        </p:nvSpPr>
        <p:spPr/>
        <p:txBody>
          <a:bodyPr/>
          <a:lstStyle/>
          <a:p>
            <a:pPr defTabSz="1019175">
              <a:defRPr/>
            </a:pPr>
            <a:fld id="{C1E1AACC-21AB-4976-9FEE-31D5DE7798EF}" type="datetime1">
              <a:rPr lang="en-US" smtClean="0">
                <a:latin typeface="+mn-lt"/>
              </a:rPr>
              <a:pPr defTabSz="1019175">
                <a:defRPr/>
              </a:pPr>
              <a:t>12/22/2017</a:t>
            </a:fld>
            <a:endParaRPr lang="en-US" dirty="0">
              <a:latin typeface="+mn-lt"/>
            </a:endParaRPr>
          </a:p>
        </p:txBody>
      </p:sp>
      <p:sp>
        <p:nvSpPr>
          <p:cNvPr id="6" name="Slide Number Placeholder 5"/>
          <p:cNvSpPr>
            <a:spLocks noGrp="1"/>
          </p:cNvSpPr>
          <p:nvPr>
            <p:ph type="sldNum" sz="quarter" idx="11"/>
          </p:nvPr>
        </p:nvSpPr>
        <p:spPr/>
        <p:txBody>
          <a:bodyPr/>
          <a:lstStyle/>
          <a:p>
            <a:pPr defTabSz="1019175">
              <a:defRPr/>
            </a:pPr>
            <a:fld id="{14BC140C-634F-40BC-AB57-515D3195346B}" type="slidenum">
              <a:rPr lang="en-US">
                <a:latin typeface="+mn-lt"/>
              </a:rPr>
              <a:pPr defTabSz="1019175">
                <a:defRPr/>
              </a:pPr>
              <a:t>39</a:t>
            </a:fld>
            <a:endParaRPr lang="en-US"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a:t>
            </a:r>
          </a:p>
        </p:txBody>
      </p:sp>
      <p:sp>
        <p:nvSpPr>
          <p:cNvPr id="3" name="Content Placeholder 2"/>
          <p:cNvSpPr>
            <a:spLocks noGrp="1"/>
          </p:cNvSpPr>
          <p:nvPr>
            <p:ph idx="1"/>
          </p:nvPr>
        </p:nvSpPr>
        <p:spPr>
          <a:xfrm>
            <a:off x="914400" y="1143000"/>
            <a:ext cx="6096000" cy="5765800"/>
          </a:xfrm>
        </p:spPr>
        <p:txBody>
          <a:bodyPr/>
          <a:lstStyle/>
          <a:p>
            <a:pPr marL="0" indent="0">
              <a:buNone/>
            </a:pPr>
            <a:r>
              <a:rPr lang="en-US" dirty="0"/>
              <a:t>What visual clues does the pitcher give to the batter and how can he avoid giving them to the batter?</a:t>
            </a:r>
          </a:p>
          <a:p>
            <a:pPr>
              <a:buNone/>
            </a:pPr>
            <a:endParaRPr lang="en-US" dirty="0"/>
          </a:p>
        </p:txBody>
      </p:sp>
      <p:sp>
        <p:nvSpPr>
          <p:cNvPr id="4" name="Date Placeholder 3"/>
          <p:cNvSpPr>
            <a:spLocks noGrp="1"/>
          </p:cNvSpPr>
          <p:nvPr>
            <p:ph type="dt" sz="half" idx="10"/>
          </p:nvPr>
        </p:nvSpPr>
        <p:spPr/>
        <p:txBody>
          <a:bodyPr/>
          <a:lstStyle/>
          <a:p>
            <a:fld id="{BD8A9727-8EA9-49BC-875A-A5F7B0137A73}" type="datetime1">
              <a:rPr lang="en-US" smtClean="0"/>
              <a:pPr/>
              <a:t>12/22/2017</a:t>
            </a:fld>
            <a:endParaRPr lang="en-US" dirty="0"/>
          </a:p>
        </p:txBody>
      </p:sp>
      <p:sp>
        <p:nvSpPr>
          <p:cNvPr id="5" name="Slide Number Placeholder 4"/>
          <p:cNvSpPr>
            <a:spLocks noGrp="1"/>
          </p:cNvSpPr>
          <p:nvPr>
            <p:ph type="sldNum" sz="quarter" idx="11"/>
          </p:nvPr>
        </p:nvSpPr>
        <p:spPr/>
        <p:txBody>
          <a:bodyPr/>
          <a:lstStyle/>
          <a:p>
            <a:fld id="{325DE8B3-4212-4B4D-9638-38BD5F653C04}"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6"/>
          <p:cNvPicPr>
            <a:picLocks noGrp="1" noChangeAspect="1"/>
          </p:cNvPicPr>
          <p:nvPr>
            <p:ph idx="1"/>
          </p:nvPr>
        </p:nvPicPr>
        <p:blipFill>
          <a:blip r:embed="rId3" cstate="print"/>
          <a:stretch>
            <a:fillRect/>
          </a:stretch>
        </p:blipFill>
        <p:spPr>
          <a:xfrm>
            <a:off x="1265502" y="1143000"/>
            <a:ext cx="7687733" cy="5765800"/>
          </a:xfrm>
        </p:spPr>
      </p:pic>
      <p:sp>
        <p:nvSpPr>
          <p:cNvPr id="7171" name="Date Placeholder 3"/>
          <p:cNvSpPr>
            <a:spLocks noGrp="1"/>
          </p:cNvSpPr>
          <p:nvPr>
            <p:ph type="dt" sz="half" idx="10"/>
          </p:nvPr>
        </p:nvSpPr>
        <p:spPr>
          <a:noFill/>
        </p:spPr>
        <p:txBody>
          <a:bodyPr/>
          <a:lstStyle/>
          <a:p>
            <a:fld id="{CEB7672B-B5CE-4B59-B273-2DEBDFA1A258}" type="datetime1">
              <a:rPr lang="en-US" smtClean="0"/>
              <a:pPr/>
              <a:t>12/22/2017</a:t>
            </a:fld>
            <a:endParaRPr lang="en-US" dirty="0"/>
          </a:p>
        </p:txBody>
      </p:sp>
      <p:sp>
        <p:nvSpPr>
          <p:cNvPr id="7173" name="Slide Number Placeholder 5"/>
          <p:cNvSpPr>
            <a:spLocks noGrp="1"/>
          </p:cNvSpPr>
          <p:nvPr>
            <p:ph type="sldNum" sz="quarter" idx="11"/>
          </p:nvPr>
        </p:nvSpPr>
        <p:spPr>
          <a:noFill/>
        </p:spPr>
        <p:txBody>
          <a:bodyPr/>
          <a:lstStyle/>
          <a:p>
            <a:fld id="{6E6FE666-F25A-4A25-BC36-50F424B9A0D0}"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A287D2-8761-418D-92ED-CC45E09828FB}" type="datetime1">
              <a:rPr lang="en-US" smtClean="0"/>
              <a:pPr/>
              <a:t>12/22/2017</a:t>
            </a:fld>
            <a:endParaRPr lang="en-US" dirty="0"/>
          </a:p>
        </p:txBody>
      </p:sp>
      <p:sp>
        <p:nvSpPr>
          <p:cNvPr id="5" name="Slide Number Placeholder 4"/>
          <p:cNvSpPr>
            <a:spLocks noGrp="1"/>
          </p:cNvSpPr>
          <p:nvPr>
            <p:ph type="sldNum" sz="quarter" idx="11"/>
          </p:nvPr>
        </p:nvSpPr>
        <p:spPr/>
        <p:txBody>
          <a:bodyPr/>
          <a:lstStyle/>
          <a:p>
            <a:fld id="{325DE8B3-4212-4B4D-9638-38BD5F653C04}"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Karen’s puppy, Gus</a:t>
            </a:r>
          </a:p>
        </p:txBody>
      </p:sp>
      <p:pic>
        <p:nvPicPr>
          <p:cNvPr id="9219" name="Content Placeholder 6"/>
          <p:cNvPicPr>
            <a:picLocks noGrp="1" noChangeAspect="1"/>
          </p:cNvPicPr>
          <p:nvPr>
            <p:ph idx="1"/>
          </p:nvPr>
        </p:nvPicPr>
        <p:blipFill>
          <a:blip r:embed="rId3" cstate="print"/>
          <a:stretch>
            <a:fillRect/>
          </a:stretch>
        </p:blipFill>
        <p:spPr>
          <a:xfrm>
            <a:off x="914400" y="1228586"/>
            <a:ext cx="8389938" cy="5594628"/>
          </a:xfrm>
        </p:spPr>
      </p:pic>
      <p:sp>
        <p:nvSpPr>
          <p:cNvPr id="9220" name="Date Placeholder 3"/>
          <p:cNvSpPr>
            <a:spLocks noGrp="1"/>
          </p:cNvSpPr>
          <p:nvPr>
            <p:ph type="dt" sz="half" idx="10"/>
          </p:nvPr>
        </p:nvSpPr>
        <p:spPr>
          <a:noFill/>
        </p:spPr>
        <p:txBody>
          <a:bodyPr/>
          <a:lstStyle/>
          <a:p>
            <a:fld id="{69F41001-2AEF-4379-B4BC-4D8B90BA1E67}" type="datetime1">
              <a:rPr lang="en-US" smtClean="0"/>
              <a:pPr/>
              <a:t>12/22/2017</a:t>
            </a:fld>
            <a:endParaRPr lang="en-US" dirty="0"/>
          </a:p>
        </p:txBody>
      </p:sp>
      <p:sp>
        <p:nvSpPr>
          <p:cNvPr id="9222" name="Slide Number Placeholder 5"/>
          <p:cNvSpPr>
            <a:spLocks noGrp="1"/>
          </p:cNvSpPr>
          <p:nvPr>
            <p:ph type="sldNum" sz="quarter" idx="11"/>
          </p:nvPr>
        </p:nvSpPr>
        <p:spPr>
          <a:noFill/>
        </p:spPr>
        <p:txBody>
          <a:bodyPr/>
          <a:lstStyle/>
          <a:p>
            <a:fld id="{832BEC47-3DDB-4846-BD8C-6CFA5E78042E}"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81000" y="304800"/>
            <a:ext cx="9372600" cy="533400"/>
          </a:xfrm>
        </p:spPr>
        <p:txBody>
          <a:bodyPr/>
          <a:lstStyle/>
          <a:p>
            <a:r>
              <a:rPr lang="en-US" sz="3200" dirty="0"/>
              <a:t>Proof that not all puppies are alligator killers</a:t>
            </a:r>
          </a:p>
        </p:txBody>
      </p:sp>
      <p:sp>
        <p:nvSpPr>
          <p:cNvPr id="10243" name="Date Placeholder 3"/>
          <p:cNvSpPr>
            <a:spLocks noGrp="1"/>
          </p:cNvSpPr>
          <p:nvPr>
            <p:ph type="dt" sz="half" idx="10"/>
          </p:nvPr>
        </p:nvSpPr>
        <p:spPr>
          <a:noFill/>
        </p:spPr>
        <p:txBody>
          <a:bodyPr/>
          <a:lstStyle/>
          <a:p>
            <a:fld id="{C3FF94A6-74B3-4DB8-B4EC-9FB872CB945C}" type="datetime1">
              <a:rPr lang="en-US" smtClean="0"/>
              <a:pPr/>
              <a:t>12/22/2017</a:t>
            </a:fld>
            <a:endParaRPr lang="en-US" dirty="0"/>
          </a:p>
        </p:txBody>
      </p:sp>
      <p:sp>
        <p:nvSpPr>
          <p:cNvPr id="10245" name="Slide Number Placeholder 5"/>
          <p:cNvSpPr>
            <a:spLocks noGrp="1"/>
          </p:cNvSpPr>
          <p:nvPr>
            <p:ph type="sldNum" sz="quarter" idx="11"/>
          </p:nvPr>
        </p:nvSpPr>
        <p:spPr>
          <a:noFill/>
        </p:spPr>
        <p:txBody>
          <a:bodyPr/>
          <a:lstStyle/>
          <a:p>
            <a:fld id="{481F28B9-41A4-4090-8A02-B6AF2AC69BD7}" type="slidenum">
              <a:rPr lang="en-US" smtClean="0"/>
              <a:pPr/>
              <a:t>43</a:t>
            </a:fld>
            <a:endParaRPr lang="en-US" dirty="0"/>
          </a:p>
        </p:txBody>
      </p:sp>
      <p:pic>
        <p:nvPicPr>
          <p:cNvPr id="10246" name="Picture 2" descr="C:\Users\Terry\Pictures\2010_10_26\IMG_1185.JPG"/>
          <p:cNvPicPr>
            <a:picLocks noChangeAspect="1" noChangeArrowheads="1"/>
          </p:cNvPicPr>
          <p:nvPr/>
        </p:nvPicPr>
        <p:blipFill>
          <a:blip r:embed="rId3" cstate="print"/>
          <a:srcRect/>
          <a:stretch>
            <a:fillRect/>
          </a:stretch>
        </p:blipFill>
        <p:spPr bwMode="auto">
          <a:xfrm>
            <a:off x="381000" y="1143000"/>
            <a:ext cx="9372600" cy="6248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E6C7F-4702-46D4-A767-1A36F66092FC}" type="datetime1">
              <a:rPr lang="en-US" smtClean="0"/>
              <a:pPr/>
              <a:t>12/22/2017</a:t>
            </a:fld>
            <a:endParaRPr lang="en-US" dirty="0"/>
          </a:p>
        </p:txBody>
      </p:sp>
      <p:sp>
        <p:nvSpPr>
          <p:cNvPr id="4" name="Slide Number Placeholder 3"/>
          <p:cNvSpPr>
            <a:spLocks noGrp="1"/>
          </p:cNvSpPr>
          <p:nvPr>
            <p:ph type="sldNum" sz="quarter" idx="11"/>
          </p:nvPr>
        </p:nvSpPr>
        <p:spPr/>
        <p:txBody>
          <a:bodyPr/>
          <a:lstStyle/>
          <a:p>
            <a:fld id="{2F5784E8-4281-420C-BE4E-482062FF6952}"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914400" y="304800"/>
            <a:ext cx="8389938" cy="685800"/>
          </a:xfrm>
        </p:spPr>
        <p:txBody>
          <a:bodyPr/>
          <a:lstStyle/>
          <a:p>
            <a:r>
              <a:rPr lang="en-US" dirty="0"/>
              <a:t>Custom colors</a:t>
            </a:r>
          </a:p>
        </p:txBody>
      </p:sp>
      <p:sp>
        <p:nvSpPr>
          <p:cNvPr id="104451" name="Content Placeholder 2"/>
          <p:cNvSpPr>
            <a:spLocks noGrp="1"/>
          </p:cNvSpPr>
          <p:nvPr>
            <p:ph idx="1"/>
          </p:nvPr>
        </p:nvSpPr>
        <p:spPr>
          <a:xfrm>
            <a:off x="1006475" y="777875"/>
            <a:ext cx="8464550" cy="6648450"/>
          </a:xfrm>
        </p:spPr>
        <p:txBody>
          <a:bodyPr/>
          <a:lstStyle/>
          <a:p>
            <a:r>
              <a:rPr lang="en-US" dirty="0">
                <a:latin typeface="Arial" charset="0"/>
                <a:cs typeface="Arial" charset="0"/>
              </a:rPr>
              <a:t>background: H= 172 S=244 L=70, 0% transparency</a:t>
            </a:r>
          </a:p>
          <a:p>
            <a:r>
              <a:rPr lang="en-US" dirty="0">
                <a:solidFill>
                  <a:srgbClr val="67FF00"/>
                </a:solidFill>
                <a:latin typeface="Arial" charset="0"/>
                <a:cs typeface="Arial" charset="0"/>
              </a:rPr>
              <a:t>emphasis text: G=255</a:t>
            </a:r>
          </a:p>
          <a:p>
            <a:r>
              <a:rPr lang="en-US" dirty="0">
                <a:solidFill>
                  <a:srgbClr val="FFD505"/>
                </a:solidFill>
                <a:latin typeface="Arial" charset="0"/>
                <a:cs typeface="Arial" charset="0"/>
              </a:rPr>
              <a:t>title: H=35, S=255, L=130</a:t>
            </a:r>
          </a:p>
          <a:p>
            <a:r>
              <a:rPr lang="en-US" dirty="0">
                <a:solidFill>
                  <a:srgbClr val="FFFF00"/>
                </a:solidFill>
                <a:latin typeface="Arial" charset="0"/>
                <a:cs typeface="Arial" charset="0"/>
              </a:rPr>
              <a:t>standard yellow, R=255, G=255, B=0</a:t>
            </a:r>
          </a:p>
          <a:p>
            <a:r>
              <a:rPr lang="en-US" dirty="0">
                <a:solidFill>
                  <a:srgbClr val="CDC800"/>
                </a:solidFill>
                <a:latin typeface="Arial" charset="0"/>
                <a:cs typeface="Arial" charset="0"/>
              </a:rPr>
              <a:t>footer: H=42, S=255, L=100</a:t>
            </a:r>
          </a:p>
          <a:p>
            <a:r>
              <a:rPr lang="en-US" dirty="0">
                <a:solidFill>
                  <a:srgbClr val="99CCFF"/>
                </a:solidFill>
                <a:latin typeface="Arial" charset="0"/>
                <a:cs typeface="Arial" charset="0"/>
              </a:rPr>
              <a:t>Visio backgrounds R=153, G=204, B=255 </a:t>
            </a:r>
          </a:p>
          <a:p>
            <a:endParaRPr lang="en-US" dirty="0">
              <a:latin typeface="Arial" charset="0"/>
              <a:cs typeface="Arial" charset="0"/>
            </a:endParaRPr>
          </a:p>
        </p:txBody>
      </p:sp>
      <p:sp>
        <p:nvSpPr>
          <p:cNvPr id="104453" name="Date Placeholder 4"/>
          <p:cNvSpPr>
            <a:spLocks noGrp="1"/>
          </p:cNvSpPr>
          <p:nvPr>
            <p:ph type="dt" sz="half" idx="10"/>
          </p:nvPr>
        </p:nvSpPr>
        <p:spPr>
          <a:xfrm>
            <a:off x="0" y="7254875"/>
            <a:ext cx="1897062" cy="517525"/>
          </a:xfrm>
          <a:noFill/>
        </p:spPr>
        <p:txBody>
          <a:bodyPr/>
          <a:lstStyle/>
          <a:p>
            <a:pPr algn="ctr"/>
            <a:fld id="{262E021B-8292-489A-A2FD-7E016FBDF447}" type="datetime1">
              <a:rPr lang="en-US" smtClean="0">
                <a:latin typeface="Arial" charset="0"/>
                <a:cs typeface="Arial" charset="0"/>
              </a:rPr>
              <a:pPr algn="ctr"/>
              <a:t>12/22/2017</a:t>
            </a:fld>
            <a:endParaRPr lang="en-US" dirty="0">
              <a:latin typeface="Arial" charset="0"/>
              <a:cs typeface="Arial" charset="0"/>
            </a:endParaRPr>
          </a:p>
        </p:txBody>
      </p:sp>
      <p:sp>
        <p:nvSpPr>
          <p:cNvPr id="104452" name="Slide Number Placeholder 3"/>
          <p:cNvSpPr>
            <a:spLocks noGrp="1"/>
          </p:cNvSpPr>
          <p:nvPr>
            <p:ph type="sldNum" sz="quarter" idx="11"/>
          </p:nvPr>
        </p:nvSpPr>
        <p:spPr>
          <a:xfrm>
            <a:off x="4114800" y="7239000"/>
            <a:ext cx="1981200" cy="533400"/>
          </a:xfrm>
          <a:noFill/>
        </p:spPr>
        <p:txBody>
          <a:bodyPr/>
          <a:lstStyle/>
          <a:p>
            <a:pPr algn="l"/>
            <a:fld id="{DD87B361-AF29-4605-A8D7-BA61AA9F9EC4}" type="slidenum">
              <a:rPr lang="en-US" smtClean="0">
                <a:latin typeface="Arial" charset="0"/>
                <a:cs typeface="Arial" charset="0"/>
              </a:rPr>
              <a:pPr algn="l"/>
              <a:t>45</a:t>
            </a:fld>
            <a:endParaRPr lang="en-US" dirty="0">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dirty="0"/>
              <a:t>Spin on the pitch</a:t>
            </a:r>
          </a:p>
        </p:txBody>
      </p:sp>
      <p:sp>
        <p:nvSpPr>
          <p:cNvPr id="499715" name="Rectangle 3"/>
          <p:cNvSpPr>
            <a:spLocks noGrp="1" noChangeArrowheads="1"/>
          </p:cNvSpPr>
          <p:nvPr>
            <p:ph idx="1"/>
          </p:nvPr>
        </p:nvSpPr>
        <p:spPr/>
        <p:txBody>
          <a:bodyPr/>
          <a:lstStyle/>
          <a:p>
            <a:pPr>
              <a:buNone/>
            </a:pPr>
            <a:r>
              <a:rPr lang="en-US" dirty="0"/>
              <a:t>Most major league batters (that we know of) who had life-time batting averages above .300 have said or wrote that they did see the spin on the pitch.</a:t>
            </a:r>
          </a:p>
          <a:p>
            <a:pPr>
              <a:buNone/>
            </a:pPr>
            <a:r>
              <a:rPr lang="en-US" dirty="0"/>
              <a:t>Most major league batters (that we have spoken with) who had life-time batting averages below .250 have said or wrote that they did not see the spin on the pitch.</a:t>
            </a:r>
          </a:p>
          <a:p>
            <a:endParaRPr lang="en-US" dirty="0"/>
          </a:p>
          <a:p>
            <a:endParaRPr lang="en-US" dirty="0"/>
          </a:p>
        </p:txBody>
      </p:sp>
      <p:sp>
        <p:nvSpPr>
          <p:cNvPr id="4" name="Date Placeholder 3"/>
          <p:cNvSpPr>
            <a:spLocks noGrp="1"/>
          </p:cNvSpPr>
          <p:nvPr>
            <p:ph type="dt" sz="half" idx="10"/>
          </p:nvPr>
        </p:nvSpPr>
        <p:spPr/>
        <p:txBody>
          <a:bodyPr/>
          <a:lstStyle/>
          <a:p>
            <a:fld id="{EADCF613-6B07-4282-9C57-75ACCC73E595}" type="datetime1">
              <a:rPr lang="en-US" smtClean="0"/>
              <a:pPr/>
              <a:t>12/22/2017</a:t>
            </a:fld>
            <a:endParaRPr lang="en-US" dirty="0"/>
          </a:p>
        </p:txBody>
      </p:sp>
      <p:sp>
        <p:nvSpPr>
          <p:cNvPr id="6" name="Slide Number Placeholder 5"/>
          <p:cNvSpPr>
            <a:spLocks noGrp="1"/>
          </p:cNvSpPr>
          <p:nvPr>
            <p:ph type="sldNum" sz="quarter" idx="11"/>
          </p:nvPr>
        </p:nvSpPr>
        <p:spPr/>
        <p:txBody>
          <a:bodyPr/>
          <a:lstStyle/>
          <a:p>
            <a:fld id="{D984FFC9-6DB8-4FA2-95C2-5B4BAA9389A9}"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n-US" dirty="0"/>
              <a:t>“Nickel” can refer to</a:t>
            </a:r>
          </a:p>
        </p:txBody>
      </p:sp>
      <p:sp>
        <p:nvSpPr>
          <p:cNvPr id="467971" name="Rectangle 3"/>
          <p:cNvSpPr>
            <a:spLocks noGrp="1" noChangeArrowheads="1"/>
          </p:cNvSpPr>
          <p:nvPr>
            <p:ph idx="1"/>
          </p:nvPr>
        </p:nvSpPr>
        <p:spPr/>
        <p:txBody>
          <a:bodyPr/>
          <a:lstStyle/>
          <a:p>
            <a:pPr>
              <a:buNone/>
            </a:pPr>
            <a:r>
              <a:rPr lang="en-US" dirty="0"/>
              <a:t>Spin pattern</a:t>
            </a:r>
          </a:p>
          <a:p>
            <a:pPr>
              <a:buNone/>
            </a:pPr>
            <a:r>
              <a:rPr lang="en-US" dirty="0"/>
              <a:t>Inferior pitch</a:t>
            </a:r>
          </a:p>
        </p:txBody>
      </p:sp>
      <p:sp>
        <p:nvSpPr>
          <p:cNvPr id="4" name="Date Placeholder 3"/>
          <p:cNvSpPr>
            <a:spLocks noGrp="1"/>
          </p:cNvSpPr>
          <p:nvPr>
            <p:ph type="dt" sz="half" idx="10"/>
          </p:nvPr>
        </p:nvSpPr>
        <p:spPr/>
        <p:txBody>
          <a:bodyPr/>
          <a:lstStyle/>
          <a:p>
            <a:fld id="{6619343E-0BA9-4A97-B12C-BC20BD4F5101}" type="datetime1">
              <a:rPr lang="en-US" smtClean="0"/>
              <a:pPr/>
              <a:t>12/22/2017</a:t>
            </a:fld>
            <a:endParaRPr lang="en-US" dirty="0"/>
          </a:p>
        </p:txBody>
      </p:sp>
      <p:sp>
        <p:nvSpPr>
          <p:cNvPr id="6" name="Slide Number Placeholder 5"/>
          <p:cNvSpPr>
            <a:spLocks noGrp="1"/>
          </p:cNvSpPr>
          <p:nvPr>
            <p:ph type="sldNum" sz="quarter" idx="11"/>
          </p:nvPr>
        </p:nvSpPr>
        <p:spPr/>
        <p:txBody>
          <a:bodyPr/>
          <a:lstStyle/>
          <a:p>
            <a:fld id="{0370B2BA-2525-4BBE-BEC6-E0D168BAA160}"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t>Kinds of patterns</a:t>
            </a:r>
          </a:p>
        </p:txBody>
      </p:sp>
      <p:sp>
        <p:nvSpPr>
          <p:cNvPr id="468995" name="Rectangle 3"/>
          <p:cNvSpPr>
            <a:spLocks noGrp="1" noChangeArrowheads="1"/>
          </p:cNvSpPr>
          <p:nvPr>
            <p:ph idx="1"/>
          </p:nvPr>
        </p:nvSpPr>
        <p:spPr/>
        <p:txBody>
          <a:bodyPr/>
          <a:lstStyle/>
          <a:p>
            <a:pPr>
              <a:buNone/>
            </a:pPr>
            <a:r>
              <a:rPr lang="en-US" dirty="0"/>
              <a:t>Dot (dime)</a:t>
            </a:r>
          </a:p>
          <a:p>
            <a:pPr>
              <a:buNone/>
            </a:pPr>
            <a:r>
              <a:rPr lang="en-US" dirty="0"/>
              <a:t>Circle (nickel)</a:t>
            </a:r>
          </a:p>
          <a:p>
            <a:pPr>
              <a:buNone/>
            </a:pPr>
            <a:r>
              <a:rPr lang="en-US" dirty="0"/>
              <a:t>Fuzzy bands</a:t>
            </a:r>
          </a:p>
        </p:txBody>
      </p:sp>
      <p:sp>
        <p:nvSpPr>
          <p:cNvPr id="4" name="Date Placeholder 3"/>
          <p:cNvSpPr>
            <a:spLocks noGrp="1"/>
          </p:cNvSpPr>
          <p:nvPr>
            <p:ph type="dt" sz="half" idx="10"/>
          </p:nvPr>
        </p:nvSpPr>
        <p:spPr/>
        <p:txBody>
          <a:bodyPr/>
          <a:lstStyle/>
          <a:p>
            <a:fld id="{C2C9F015-49AD-4609-8D7A-0E9DA9D39393}" type="datetime1">
              <a:rPr lang="en-US" smtClean="0"/>
              <a:pPr/>
              <a:t>12/22/2017</a:t>
            </a:fld>
            <a:endParaRPr lang="en-US" dirty="0"/>
          </a:p>
        </p:txBody>
      </p:sp>
      <p:sp>
        <p:nvSpPr>
          <p:cNvPr id="6" name="Slide Number Placeholder 5"/>
          <p:cNvSpPr>
            <a:spLocks noGrp="1"/>
          </p:cNvSpPr>
          <p:nvPr>
            <p:ph type="sldNum" sz="quarter" idx="11"/>
          </p:nvPr>
        </p:nvSpPr>
        <p:spPr/>
        <p:txBody>
          <a:bodyPr/>
          <a:lstStyle/>
          <a:p>
            <a:fld id="{7BE9E12F-ED28-46BC-B41E-E0A830A13A3D}"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 baseball </a:t>
            </a:r>
            <a:r>
              <a:rPr lang="en-US"/>
              <a:t>is made</a:t>
            </a:r>
          </a:p>
        </p:txBody>
      </p:sp>
      <p:sp>
        <p:nvSpPr>
          <p:cNvPr id="3" name="Content Placeholder 2"/>
          <p:cNvSpPr>
            <a:spLocks noGrp="1"/>
          </p:cNvSpPr>
          <p:nvPr>
            <p:ph idx="1"/>
          </p:nvPr>
        </p:nvSpPr>
        <p:spPr/>
        <p:txBody>
          <a:bodyPr/>
          <a:lstStyle/>
          <a:p>
            <a:r>
              <a:rPr lang="en-US" dirty="0"/>
              <a:t>http://www.reliableplant.com/view/25724/how-baseballs-are-manufactured</a:t>
            </a:r>
          </a:p>
        </p:txBody>
      </p:sp>
      <p:sp>
        <p:nvSpPr>
          <p:cNvPr id="4" name="Date Placeholder 3"/>
          <p:cNvSpPr>
            <a:spLocks noGrp="1"/>
          </p:cNvSpPr>
          <p:nvPr>
            <p:ph type="dt" sz="half" idx="10"/>
          </p:nvPr>
        </p:nvSpPr>
        <p:spPr/>
        <p:txBody>
          <a:bodyPr/>
          <a:lstStyle/>
          <a:p>
            <a:fld id="{134BFC1A-8B82-485F-88E1-F9AA00E4F5E2}" type="datetime1">
              <a:rPr lang="en-US" smtClean="0"/>
              <a:pPr/>
              <a:t>12/22/2017</a:t>
            </a:fld>
            <a:endParaRPr lang="en-US" dirty="0"/>
          </a:p>
        </p:txBody>
      </p:sp>
      <p:sp>
        <p:nvSpPr>
          <p:cNvPr id="5" name="Slide Number Placeholder 4"/>
          <p:cNvSpPr>
            <a:spLocks noGrp="1"/>
          </p:cNvSpPr>
          <p:nvPr>
            <p:ph type="sldNum" sz="quarter" idx="11"/>
          </p:nvPr>
        </p:nvSpPr>
        <p:spPr/>
        <p:txBody>
          <a:bodyPr/>
          <a:lstStyle/>
          <a:p>
            <a:fld id="{325DE8B3-4212-4B4D-9638-38BD5F653C04}"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2057400" y="152400"/>
            <a:ext cx="6019800" cy="533400"/>
          </a:xfrm>
        </p:spPr>
        <p:txBody>
          <a:bodyPr/>
          <a:lstStyle/>
          <a:p>
            <a:pPr algn="ctr"/>
            <a:r>
              <a:rPr lang="en-US" dirty="0"/>
              <a:t>Slider</a:t>
            </a:r>
            <a:r>
              <a:rPr lang="en-US" baseline="30000" dirty="0"/>
              <a:t>*</a:t>
            </a:r>
          </a:p>
        </p:txBody>
      </p:sp>
      <p:sp>
        <p:nvSpPr>
          <p:cNvPr id="4" name="Date Placeholder 3"/>
          <p:cNvSpPr>
            <a:spLocks noGrp="1"/>
          </p:cNvSpPr>
          <p:nvPr>
            <p:ph type="dt" sz="half" idx="10"/>
          </p:nvPr>
        </p:nvSpPr>
        <p:spPr/>
        <p:txBody>
          <a:bodyPr/>
          <a:lstStyle/>
          <a:p>
            <a:pPr defTabSz="1019175">
              <a:defRPr/>
            </a:pPr>
            <a:fld id="{A861B6AC-3916-4F93-BBC0-BB03F37C8AF2}" type="datetime1">
              <a:rPr lang="en-US" smtClean="0">
                <a:latin typeface="+mn-lt"/>
              </a:rPr>
              <a:pPr defTabSz="1019175">
                <a:defRPr/>
              </a:pPr>
              <a:t>12/22/2017</a:t>
            </a:fld>
            <a:endParaRPr lang="en-US" dirty="0">
              <a:latin typeface="+mn-lt"/>
            </a:endParaRPr>
          </a:p>
        </p:txBody>
      </p:sp>
      <p:sp>
        <p:nvSpPr>
          <p:cNvPr id="6" name="Slide Number Placeholder 5"/>
          <p:cNvSpPr>
            <a:spLocks noGrp="1"/>
          </p:cNvSpPr>
          <p:nvPr>
            <p:ph type="sldNum" sz="quarter" idx="11"/>
          </p:nvPr>
        </p:nvSpPr>
        <p:spPr/>
        <p:txBody>
          <a:bodyPr/>
          <a:lstStyle/>
          <a:p>
            <a:pPr defTabSz="1019175">
              <a:defRPr/>
            </a:pPr>
            <a:fld id="{4E9ECFE8-F356-44C9-AE76-04FC27A745F4}" type="slidenum">
              <a:rPr lang="en-US">
                <a:latin typeface="+mn-lt"/>
              </a:rPr>
              <a:pPr defTabSz="1019175">
                <a:defRPr/>
              </a:pPr>
              <a:t>9</a:t>
            </a:fld>
            <a:endParaRPr lang="en-US" dirty="0">
              <a:latin typeface="+mn-lt"/>
            </a:endParaRPr>
          </a:p>
        </p:txBody>
      </p:sp>
      <p:pic>
        <p:nvPicPr>
          <p:cNvPr id="32774" name="Picture 7"/>
          <p:cNvPicPr>
            <a:picLocks noChangeAspect="1" noChangeArrowheads="1"/>
          </p:cNvPicPr>
          <p:nvPr/>
        </p:nvPicPr>
        <p:blipFill>
          <a:blip r:embed="rId3" cstate="print"/>
          <a:srcRect/>
          <a:stretch>
            <a:fillRect/>
          </a:stretch>
        </p:blipFill>
        <p:spPr bwMode="auto">
          <a:xfrm>
            <a:off x="2057400" y="685800"/>
            <a:ext cx="6010275" cy="6719887"/>
          </a:xfrm>
          <a:prstGeom prst="rect">
            <a:avLst/>
          </a:prstGeom>
          <a:noFill/>
          <a:ln w="12700">
            <a:noFill/>
            <a:miter lim="800000"/>
            <a:headEnd/>
            <a:tailEnd/>
          </a:ln>
        </p:spPr>
      </p:pic>
    </p:spTree>
  </p:cSld>
  <p:clrMapOvr>
    <a:masterClrMapping/>
  </p:clrMapOvr>
</p:sld>
</file>

<file path=ppt/theme/theme1.xml><?xml version="1.0" encoding="utf-8"?>
<a:theme xmlns:a="http://schemas.openxmlformats.org/drawingml/2006/main" name="Whatis4">
  <a:themeElements>
    <a:clrScheme name="">
      <a:dk1>
        <a:srgbClr val="FF0000"/>
      </a:dk1>
      <a:lt1>
        <a:srgbClr val="A9BDA9"/>
      </a:lt1>
      <a:dk2>
        <a:srgbClr val="0000FF"/>
      </a:dk2>
      <a:lt2>
        <a:srgbClr val="578963"/>
      </a:lt2>
      <a:accent1>
        <a:srgbClr val="FFCCCC"/>
      </a:accent1>
      <a:accent2>
        <a:srgbClr val="B3E1B3"/>
      </a:accent2>
      <a:accent3>
        <a:srgbClr val="D1DBD1"/>
      </a:accent3>
      <a:accent4>
        <a:srgbClr val="DA0000"/>
      </a:accent4>
      <a:accent5>
        <a:srgbClr val="FFE2E2"/>
      </a:accent5>
      <a:accent6>
        <a:srgbClr val="A2CCA2"/>
      </a:accent6>
      <a:hlink>
        <a:srgbClr val="BDD7E5"/>
      </a:hlink>
      <a:folHlink>
        <a:srgbClr val="D2AAD2"/>
      </a:folHlink>
    </a:clrScheme>
    <a:fontScheme name="Whatis4">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atis4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Whatis4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Whatis4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2738164852</TotalTime>
  <Pages>51</Pages>
  <Words>2486</Words>
  <Application>Microsoft Office PowerPoint</Application>
  <PresentationFormat>Custom</PresentationFormat>
  <Paragraphs>261</Paragraphs>
  <Slides>45</Slides>
  <Notes>43</Notes>
  <HiddenSlides>0</HiddenSlides>
  <MMClips>2</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Times New Roman</vt:lpstr>
      <vt:lpstr>Wingdings</vt:lpstr>
      <vt:lpstr>Calibri</vt:lpstr>
      <vt:lpstr>Symbol</vt:lpstr>
      <vt:lpstr>Gill Sans MT</vt:lpstr>
      <vt:lpstr>Verdana</vt:lpstr>
      <vt:lpstr>Arial</vt:lpstr>
      <vt:lpstr>Whatis4</vt:lpstr>
      <vt:lpstr>Document</vt:lpstr>
      <vt:lpstr>Nickel and  Dime Pitches</vt:lpstr>
      <vt:lpstr>The paper and slides of the this presentation were written Dave Baldwin, not me </vt:lpstr>
      <vt:lpstr>References</vt:lpstr>
      <vt:lpstr>Problem statement</vt:lpstr>
      <vt:lpstr>Spin on the pitch</vt:lpstr>
      <vt:lpstr>“Nickel” can refer to</vt:lpstr>
      <vt:lpstr>Kinds of patterns</vt:lpstr>
      <vt:lpstr>How a baseball is made</vt:lpstr>
      <vt:lpstr>Slider*</vt:lpstr>
      <vt:lpstr>4-seam and 2-seam fastball models</vt:lpstr>
      <vt:lpstr>Red dot of the dime slider</vt:lpstr>
      <vt:lpstr>Circle pattern of the nickel slider</vt:lpstr>
      <vt:lpstr>Equatorial bands</vt:lpstr>
      <vt:lpstr>Spin simulations</vt:lpstr>
      <vt:lpstr>PowerPoint Presentation</vt:lpstr>
      <vt:lpstr>Typical values for major league pitches</vt:lpstr>
      <vt:lpstr>Creation of the red dot</vt:lpstr>
      <vt:lpstr>Creation of the circle</vt:lpstr>
      <vt:lpstr>Creation of the Fuzzy Bands</vt:lpstr>
      <vt:lpstr>Precession</vt:lpstr>
      <vt:lpstr>Thumb roll</vt:lpstr>
      <vt:lpstr>Thumb roll</vt:lpstr>
      <vt:lpstr>Hudson harness</vt:lpstr>
      <vt:lpstr>Hudson harness</vt:lpstr>
      <vt:lpstr>Four seam fastball/slider grip</vt:lpstr>
      <vt:lpstr>Slider release</vt:lpstr>
      <vt:lpstr>Are the two meanings of  the term “nickel” related?</vt:lpstr>
      <vt:lpstr>Two poles</vt:lpstr>
      <vt:lpstr>Grip and release of the ball</vt:lpstr>
      <vt:lpstr>Bad sliders</vt:lpstr>
      <vt:lpstr>The slider</vt:lpstr>
      <vt:lpstr>PowerPoint Presentation</vt:lpstr>
      <vt:lpstr>Photos of 4-seam and  2-seam slider models</vt:lpstr>
      <vt:lpstr>PowerPoint Presentation</vt:lpstr>
      <vt:lpstr>Baseball sounds</vt:lpstr>
      <vt:lpstr>Summary</vt:lpstr>
      <vt:lpstr>Dog Pack Attacks Alligator</vt:lpstr>
      <vt:lpstr>At times nature can be cruel, </vt:lpstr>
      <vt:lpstr>PowerPoint Presentation</vt:lpstr>
      <vt:lpstr>PowerPoint Presentation</vt:lpstr>
      <vt:lpstr>PowerPoint Presentation</vt:lpstr>
      <vt:lpstr>Karen’s puppy, Gus</vt:lpstr>
      <vt:lpstr>Proof that not all puppies are alligator killers</vt:lpstr>
      <vt:lpstr>PowerPoint Presentation</vt:lpstr>
      <vt:lpstr>Custom colors</vt:lpstr>
    </vt:vector>
  </TitlesOfParts>
  <Company>BICS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Right-hand rules</dc:title>
  <dc:subject>movement of the baseball</dc:subject>
  <dc:creator>Terry Bahill</dc:creator>
  <cp:keywords>Dave Baldwin</cp:keywords>
  <cp:lastModifiedBy>Terry Bahill</cp:lastModifiedBy>
  <cp:revision>363</cp:revision>
  <cp:lastPrinted>1999-04-20T00:42:47Z</cp:lastPrinted>
  <dcterms:created xsi:type="dcterms:W3CDTF">1997-06-16T15:23:46Z</dcterms:created>
  <dcterms:modified xsi:type="dcterms:W3CDTF">2017-12-22T21:04:44Z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C:\terry\slides</vt:lpwstr>
  </property>
</Properties>
</file>