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256" r:id="rId2"/>
    <p:sldId id="678" r:id="rId3"/>
    <p:sldId id="652" r:id="rId4"/>
    <p:sldId id="535" r:id="rId5"/>
    <p:sldId id="537" r:id="rId6"/>
    <p:sldId id="539" r:id="rId7"/>
    <p:sldId id="639" r:id="rId8"/>
    <p:sldId id="646" r:id="rId9"/>
    <p:sldId id="643" r:id="rId10"/>
    <p:sldId id="624" r:id="rId11"/>
    <p:sldId id="660" r:id="rId12"/>
    <p:sldId id="550" r:id="rId13"/>
    <p:sldId id="654" r:id="rId14"/>
    <p:sldId id="622" r:id="rId15"/>
    <p:sldId id="561" r:id="rId16"/>
    <p:sldId id="758" r:id="rId17"/>
    <p:sldId id="562" r:id="rId18"/>
    <p:sldId id="558" r:id="rId19"/>
    <p:sldId id="621" r:id="rId20"/>
    <p:sldId id="655" r:id="rId21"/>
    <p:sldId id="617" r:id="rId22"/>
    <p:sldId id="619" r:id="rId23"/>
    <p:sldId id="620" r:id="rId24"/>
    <p:sldId id="631" r:id="rId25"/>
    <p:sldId id="503" r:id="rId26"/>
    <p:sldId id="501" r:id="rId27"/>
    <p:sldId id="489" r:id="rId28"/>
    <p:sldId id="479" r:id="rId29"/>
    <p:sldId id="505" r:id="rId30"/>
    <p:sldId id="506" r:id="rId31"/>
    <p:sldId id="507" r:id="rId32"/>
    <p:sldId id="662" r:id="rId33"/>
    <p:sldId id="508" r:id="rId34"/>
    <p:sldId id="661" r:id="rId35"/>
    <p:sldId id="527" r:id="rId36"/>
    <p:sldId id="510" r:id="rId37"/>
    <p:sldId id="504" r:id="rId38"/>
    <p:sldId id="480" r:id="rId39"/>
    <p:sldId id="481" r:id="rId40"/>
    <p:sldId id="482" r:id="rId41"/>
    <p:sldId id="483" r:id="rId42"/>
    <p:sldId id="484" r:id="rId43"/>
    <p:sldId id="487" r:id="rId44"/>
    <p:sldId id="511" r:id="rId45"/>
    <p:sldId id="644" r:id="rId46"/>
    <p:sldId id="514" r:id="rId47"/>
    <p:sldId id="615" r:id="rId48"/>
    <p:sldId id="530" r:id="rId49"/>
    <p:sldId id="603" r:id="rId50"/>
    <p:sldId id="607" r:id="rId51"/>
    <p:sldId id="612" r:id="rId52"/>
    <p:sldId id="604" r:id="rId53"/>
    <p:sldId id="671" r:id="rId54"/>
    <p:sldId id="515" r:id="rId55"/>
    <p:sldId id="672" r:id="rId56"/>
    <p:sldId id="516" r:id="rId57"/>
    <p:sldId id="517" r:id="rId58"/>
    <p:sldId id="606" r:id="rId59"/>
    <p:sldId id="664" r:id="rId60"/>
    <p:sldId id="650" r:id="rId61"/>
    <p:sldId id="663" r:id="rId62"/>
  </p:sldIdLst>
  <p:sldSz cx="10058400" cy="7772400"/>
  <p:notesSz cx="7102475" cy="9388475"/>
  <p:embeddedFontLst>
    <p:embeddedFont>
      <p:font typeface="Gill Sans MT" panose="020B0502020104020203" pitchFamily="34" charset="0"/>
      <p:regular r:id="rId65"/>
      <p:bold r:id="rId66"/>
      <p:italic r:id="rId67"/>
      <p:boldItalic r:id="rId6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5"/>
    <a:srgbClr val="000000"/>
    <a:srgbClr val="FFFFFF"/>
    <a:srgbClr val="99CCFF"/>
    <a:srgbClr val="00FF00"/>
    <a:srgbClr val="66FF33"/>
    <a:srgbClr val="09038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6" autoAdjust="0"/>
    <p:restoredTop sz="88221" autoAdjust="0"/>
  </p:normalViewPr>
  <p:slideViewPr>
    <p:cSldViewPr>
      <p:cViewPr varScale="1">
        <p:scale>
          <a:sx n="83" d="100"/>
          <a:sy n="83" d="100"/>
        </p:scale>
        <p:origin x="2532" y="96"/>
      </p:cViewPr>
      <p:guideLst>
        <p:guide orient="horz" pos="72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72"/>
    </p:cViewPr>
  </p:sorterViewPr>
  <p:notesViewPr>
    <p:cSldViewPr>
      <p:cViewPr varScale="1">
        <p:scale>
          <a:sx n="65" d="100"/>
          <a:sy n="65" d="100"/>
        </p:scale>
        <p:origin x="-1902" y="-78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51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47" y="4459527"/>
            <a:ext cx="5209782" cy="422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71" tIns="45326" rIns="92271" bIns="45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054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2700" y="711200"/>
            <a:ext cx="4537075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7951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old title was Engineering the Sport of Baseball.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5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Three famous demonstrations of the physics of the ball’s flight.</a:t>
            </a:r>
          </a:p>
        </p:txBody>
      </p:sp>
    </p:spTree>
    <p:extLst>
      <p:ext uri="{BB962C8B-B14F-4D97-AF65-F5344CB8AC3E}">
        <p14:creationId xmlns:p14="http://schemas.microsoft.com/office/powerpoint/2010/main" val="309787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We use Cd = 0.5.</a:t>
            </a:r>
          </a:p>
          <a:p>
            <a:r>
              <a:rPr lang="en-US" dirty="0"/>
              <a:t>Al Nathan has a different set of equations for his model.</a:t>
            </a:r>
          </a:p>
          <a:p>
            <a:r>
              <a:rPr lang="en-US" dirty="0"/>
              <a:t>But his model produces results just like my model.</a:t>
            </a:r>
          </a:p>
        </p:txBody>
      </p:sp>
    </p:spTree>
    <p:extLst>
      <p:ext uri="{BB962C8B-B14F-4D97-AF65-F5344CB8AC3E}">
        <p14:creationId xmlns:p14="http://schemas.microsoft.com/office/powerpoint/2010/main" val="300208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It will take our best people to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3630424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Bahill drops a baseball here.</a:t>
            </a:r>
          </a:p>
        </p:txBody>
      </p:sp>
    </p:spTree>
    <p:extLst>
      <p:ext uri="{BB962C8B-B14F-4D97-AF65-F5344CB8AC3E}">
        <p14:creationId xmlns:p14="http://schemas.microsoft.com/office/powerpoint/2010/main" val="311806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launched one-degree downward with 1200 rpm of back spin.</a:t>
            </a:r>
          </a:p>
        </p:txBody>
      </p:sp>
    </p:spTree>
    <p:extLst>
      <p:ext uri="{BB962C8B-B14F-4D97-AF65-F5344CB8AC3E}">
        <p14:creationId xmlns:p14="http://schemas.microsoft.com/office/powerpoint/2010/main" val="269832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launched two degrees upward with 2000 rpm of top spin.</a:t>
            </a:r>
          </a:p>
        </p:txBody>
      </p:sp>
    </p:spTree>
    <p:extLst>
      <p:ext uri="{BB962C8B-B14F-4D97-AF65-F5344CB8AC3E}">
        <p14:creationId xmlns:p14="http://schemas.microsoft.com/office/powerpoint/2010/main" val="86976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right-hand rules also apply to soccer, cricket, tennis, Nerf and golf balls. But not to footballs or basketballs.</a:t>
            </a:r>
          </a:p>
          <a:p>
            <a:r>
              <a:rPr lang="en-US" dirty="0"/>
              <a:t>Footballs and basketballs are heavy and they do not have high spin 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07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2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67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batter has no direct measure of ball speed.</a:t>
            </a:r>
          </a:p>
          <a:p>
            <a:r>
              <a:rPr lang="en-US" dirty="0"/>
              <a:t>He must estimate the speed.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9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palmball is slower because it "locks" the wrist (reducing the whipping </a:t>
            </a:r>
          </a:p>
          <a:p>
            <a:r>
              <a:rPr lang="en-US" dirty="0"/>
              <a:t>motion) and because the arm's energy is imparted to the ball over a much </a:t>
            </a:r>
          </a:p>
          <a:p>
            <a:r>
              <a:rPr lang="en-US" dirty="0"/>
              <a:t>greater area - from the palm and all the fingers rather than from the </a:t>
            </a:r>
          </a:p>
          <a:p>
            <a:r>
              <a:rPr lang="en-US" dirty="0"/>
              <a:t>fingertips of just two fingers.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8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95 mph fastball was launched downward at 2.3 degrees</a:t>
            </a:r>
          </a:p>
          <a:p>
            <a:r>
              <a:rPr lang="en-US" dirty="0"/>
              <a:t>60 mph palmball was launched upward at 2.4 degrees.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9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7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Ricardo Castro’s research is suggesting that a lot of this perception is foveal.</a:t>
            </a:r>
          </a:p>
          <a:p>
            <a:r>
              <a:rPr lang="en-US" dirty="0"/>
              <a:t>That means that peripheral processes are less important.</a:t>
            </a:r>
          </a:p>
          <a:p>
            <a:r>
              <a:rPr lang="en-US" dirty="0"/>
              <a:t>So if motion perception and dynamic visual acuity are peripheral, then they are less important.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Ted Williams might have </a:t>
            </a:r>
            <a:r>
              <a:rPr lang="en-US"/>
              <a:t>also had tremendous contrast sensitivity.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0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ball is not gripped tightly, however, and the ball rolls off the two pitching </a:t>
            </a:r>
          </a:p>
          <a:p>
            <a:r>
              <a:rPr lang="en-US" dirty="0"/>
              <a:t>fingers to create the back spin.  The energy that the hand is delivering to </a:t>
            </a:r>
          </a:p>
          <a:p>
            <a:r>
              <a:rPr lang="en-US" dirty="0"/>
              <a:t>the ball results in two kinds of ball velocities - linear and </a:t>
            </a:r>
          </a:p>
          <a:p>
            <a:r>
              <a:rPr lang="en-US" dirty="0"/>
              <a:t>angular.  Whatever energy is expended in creating angular velocity is lost </a:t>
            </a:r>
          </a:p>
          <a:p>
            <a:r>
              <a:rPr lang="en-US" dirty="0"/>
              <a:t>to the creation of linear velocity.  The back spin reduces forward </a:t>
            </a:r>
          </a:p>
          <a:p>
            <a:r>
              <a:rPr lang="en-US" dirty="0"/>
              <a:t>velocity.  Because the arm is being used as a whip, the greatest total velocity (linear and spin) is generated </a:t>
            </a:r>
          </a:p>
          <a:p>
            <a:r>
              <a:rPr lang="en-US" dirty="0"/>
              <a:t>when the arm's energy is transferred to the relatively tiny contact area of </a:t>
            </a:r>
          </a:p>
          <a:p>
            <a:r>
              <a:rPr lang="en-US" dirty="0"/>
              <a:t>the fingertips with the ball.  In other words, the pitcher throws in such a </a:t>
            </a:r>
          </a:p>
          <a:p>
            <a:r>
              <a:rPr lang="en-US" dirty="0"/>
              <a:t>way as to maximize forward velocity and it just happens that method also </a:t>
            </a:r>
          </a:p>
          <a:p>
            <a:r>
              <a:rPr lang="en-US" dirty="0"/>
              <a:t>creates a hard back spin and sacrifices some energy to it.</a:t>
            </a:r>
          </a:p>
          <a:p>
            <a:endParaRPr lang="en-US" dirty="0"/>
          </a:p>
          <a:p>
            <a:r>
              <a:rPr lang="en-US" dirty="0"/>
              <a:t>If a TV announcer tells you that a pitch was a 2-seam or a 4-seam fastball, he is bull shitting you.</a:t>
            </a:r>
          </a:p>
          <a:p>
            <a:r>
              <a:rPr lang="en-US" dirty="0"/>
              <a:t>He can’t tell.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78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59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28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02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four-seam looks somewhat like a sine wave grating.</a:t>
            </a:r>
          </a:p>
        </p:txBody>
      </p:sp>
    </p:spTree>
    <p:extLst>
      <p:ext uri="{BB962C8B-B14F-4D97-AF65-F5344CB8AC3E}">
        <p14:creationId xmlns:p14="http://schemas.microsoft.com/office/powerpoint/2010/main" val="419599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With some more forces, maybe we could get this trajectory.</a:t>
            </a:r>
          </a:p>
        </p:txBody>
      </p:sp>
    </p:spTree>
    <p:extLst>
      <p:ext uri="{BB962C8B-B14F-4D97-AF65-F5344CB8AC3E}">
        <p14:creationId xmlns:p14="http://schemas.microsoft.com/office/powerpoint/2010/main" val="1333376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Red line is the for the two red stripes of the two-seam simulated fastball.</a:t>
            </a:r>
          </a:p>
          <a:p>
            <a:r>
              <a:rPr lang="en-US" dirty="0"/>
              <a:t>Blue line is for the thin red lines of the simulated four-seam fastball.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launched one-degree downward with 1200 rpm of back spin.</a:t>
            </a:r>
          </a:p>
        </p:txBody>
      </p:sp>
    </p:spTree>
    <p:extLst>
      <p:ext uri="{BB962C8B-B14F-4D97-AF65-F5344CB8AC3E}">
        <p14:creationId xmlns:p14="http://schemas.microsoft.com/office/powerpoint/2010/main" val="3917436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6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 points in the upper-right corner are for ten year olds.</a:t>
            </a:r>
          </a:p>
          <a:p>
            <a:r>
              <a:rPr lang="en-US" dirty="0"/>
              <a:t>That is the region of peak acuity.</a:t>
            </a:r>
          </a:p>
          <a:p>
            <a:r>
              <a:rPr lang="en-US" dirty="0"/>
              <a:t>I think the capital D is Castro.</a:t>
            </a:r>
          </a:p>
        </p:txBody>
      </p:sp>
    </p:spTree>
    <p:extLst>
      <p:ext uri="{BB962C8B-B14F-4D97-AF65-F5344CB8AC3E}">
        <p14:creationId xmlns:p14="http://schemas.microsoft.com/office/powerpoint/2010/main" val="1135090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07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39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The lights on a police car flash at about 3 Hz. They appear to be blinking, not continuous.</a:t>
            </a:r>
          </a:p>
          <a:p>
            <a:r>
              <a:rPr lang="en-US" dirty="0"/>
              <a:t>At the beginning of the 20th century movies were called the flicks, because their 24 Hz frame rate produced flickering images.</a:t>
            </a:r>
          </a:p>
          <a:p>
            <a:r>
              <a:rPr lang="en-US" dirty="0"/>
              <a:t>How many of you are so bothered by the 60 Hz refresh rate of the CRT monitor that you changed it to 75 Hz?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69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62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17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4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cartoon shows some of the variation.</a:t>
            </a:r>
          </a:p>
        </p:txBody>
      </p:sp>
    </p:spTree>
    <p:extLst>
      <p:ext uri="{BB962C8B-B14F-4D97-AF65-F5344CB8AC3E}">
        <p14:creationId xmlns:p14="http://schemas.microsoft.com/office/powerpoint/2010/main" val="29035668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13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66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82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4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007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75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959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742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526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Air density and ball parameters (size, weight, smoothness) have second order effects.</a:t>
            </a:r>
          </a:p>
          <a:p>
            <a:r>
              <a:rPr lang="en-US" dirty="0"/>
              <a:t>The Magnus force is proportional to air density, which is inversely proportional to temperature, altitude and humidity.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885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440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194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is the take-home message of the whole talk.</a:t>
            </a:r>
          </a:p>
        </p:txBody>
      </p:sp>
    </p:spTree>
    <p:extLst>
      <p:ext uri="{BB962C8B-B14F-4D97-AF65-F5344CB8AC3E}">
        <p14:creationId xmlns:p14="http://schemas.microsoft.com/office/powerpoint/2010/main" val="855748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068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602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47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113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6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 think that I can make this a bit simpler.</a:t>
            </a:r>
          </a:p>
        </p:txBody>
      </p:sp>
    </p:spTree>
    <p:extLst>
      <p:ext uri="{BB962C8B-B14F-4D97-AF65-F5344CB8AC3E}">
        <p14:creationId xmlns:p14="http://schemas.microsoft.com/office/powerpoint/2010/main" val="162761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Most of the pictures and comments in this section are from the perspective of the pitcher, usually a right-handed pitcher.</a:t>
            </a:r>
          </a:p>
        </p:txBody>
      </p:sp>
    </p:spTree>
    <p:extLst>
      <p:ext uri="{BB962C8B-B14F-4D97-AF65-F5344CB8AC3E}">
        <p14:creationId xmlns:p14="http://schemas.microsoft.com/office/powerpoint/2010/main" val="134616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83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635875" cy="3810000"/>
          </a:xfrm>
        </p:spPr>
        <p:txBody>
          <a:bodyPr/>
          <a:lstStyle>
            <a:lvl1pPr marL="0" indent="0">
              <a:buFont typeface="Symbol" pitchFamily="18" charset="2"/>
              <a:buNone/>
              <a:defRPr b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7254875"/>
            <a:ext cx="2095500" cy="517525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EC254B08-4D07-4E62-8FF3-24BA9CF7CE4C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2024 Bahill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962400" y="7254875"/>
            <a:ext cx="2095500" cy="517525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38993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B21E-DA60-41BF-8E29-19C2FEFC1DA2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Bahill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2299-53E6-461B-B489-6AE78C6C0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4117975" cy="576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775" y="1143000"/>
            <a:ext cx="4119563" cy="576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D22E-0BB4-4213-90EC-4E820B9B1BCC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Bahill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0884-FA96-4D7E-8978-469D2AFD6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E2B7-7D4A-4AC4-88BC-E5BE75162A78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Bahill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8B7-8588-4967-BBA6-05E3062F2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16BD-EC60-40C0-AECD-0A43133912FA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Bahill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4E2A-0ABD-4153-8C04-4A36230B2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090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8389938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72390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 baseline="0">
                <a:solidFill>
                  <a:srgbClr val="CDC8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172F5D1-29FB-4A5E-AB14-68CCD9ABA47E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61338" y="7254875"/>
            <a:ext cx="1897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 baseline="0">
                <a:solidFill>
                  <a:srgbClr val="CDC8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Bahill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7315200"/>
            <a:ext cx="58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 baseline="0">
                <a:solidFill>
                  <a:srgbClr val="CDC800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A06792CD-433D-4634-9820-DFFBC304D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38" r:id="rId2"/>
    <p:sldLayoutId id="2147484339" r:id="rId3"/>
    <p:sldLayoutId id="2147484340" r:id="rId4"/>
    <p:sldLayoutId id="2147484341" r:id="rId5"/>
  </p:sldLayoutIdLst>
  <p:hf hdr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D505"/>
          </a:solidFill>
          <a:latin typeface="+mn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D505"/>
          </a:solidFill>
          <a:latin typeface="Times New Roman" pitchFamily="18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D505"/>
          </a:solidFill>
          <a:latin typeface="Times New Roman" pitchFamily="18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D505"/>
          </a:solidFill>
          <a:latin typeface="Times New Roman" pitchFamily="18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D505"/>
          </a:solidFill>
          <a:latin typeface="Times New Roman" pitchFamily="18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</a:defRPr>
      </a:lvl9pPr>
    </p:titleStyle>
    <p:bodyStyle>
      <a:lvl1pPr marL="285750" indent="-28575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Symbol" pitchFamily="18" charset="2"/>
        <a:buChar char="·"/>
        <a:defRPr kumimoji="1" sz="2800">
          <a:solidFill>
            <a:srgbClr val="FFFFFF"/>
          </a:solidFill>
          <a:latin typeface="+mj-lt"/>
          <a:ea typeface="+mn-ea"/>
          <a:cs typeface="+mn-cs"/>
        </a:defRPr>
      </a:lvl1pPr>
      <a:lvl2pPr marL="742950" indent="-233363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kumimoji="1" sz="2800">
          <a:solidFill>
            <a:srgbClr val="FFFFFF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v"/>
        <a:defRPr kumimoji="1" sz="2600">
          <a:solidFill>
            <a:srgbClr val="FFFFFF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Ø"/>
        <a:defRPr kumimoji="1" sz="2400">
          <a:solidFill>
            <a:srgbClr val="FFFFFF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Times New Roman" pitchFamily="18" charset="0"/>
        <a:buChar char="►"/>
        <a:defRPr kumimoji="1" sz="2200">
          <a:solidFill>
            <a:srgbClr val="FFFFFF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Times New Roman" pitchFamily="18" charset="0"/>
        <a:buChar char="►"/>
        <a:defRPr kumimoji="1" sz="2200">
          <a:solidFill>
            <a:srgbClr val="FFFFFF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Times New Roman" pitchFamily="18" charset="0"/>
        <a:buChar char="►"/>
        <a:defRPr kumimoji="1" sz="2200">
          <a:solidFill>
            <a:srgbClr val="FFFFFF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Times New Roman" pitchFamily="18" charset="0"/>
        <a:buChar char="►"/>
        <a:defRPr kumimoji="1" sz="2200">
          <a:solidFill>
            <a:srgbClr val="FFFFFF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Times New Roman" pitchFamily="18" charset="0"/>
        <a:buChar char="►"/>
        <a:defRPr kumimoji="1" sz="2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file:///C:\terry4\slides\baseballSlides\EngrTheSportOfBaseball\John_Fogerty_Centerfield.mp3" TargetMode="External"/><Relationship Id="rId1" Type="http://schemas.microsoft.com/office/2007/relationships/media" Target="file:///C:\terry4\slides\baseballSlides\EngrTheSportOfBaseball\John_Fogerty_Centerfield.mp3" TargetMode="Externa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terry4\slides\baseballSlides\EngrTheSportOfBaseball\Crowd%20Laughing%2001.wav" TargetMode="External"/><Relationship Id="rId1" Type="http://schemas.microsoft.com/office/2007/relationships/media" Target="file:///C:\terry4\slides\baseballSlides\EngrTheSportOfBaseball\Crowd%20Laughing%2001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terry4\slides\baseballSlides\EngrTheSportOfBaseball\Crowd%20Laughing%2002.wav" TargetMode="External"/><Relationship Id="rId1" Type="http://schemas.microsoft.com/office/2007/relationships/media" Target="file:///C:\terry4\slides\baseballSlides\EngrTheSportOfBaseball\Crowd%20Laughing%2002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terry4\slides\baseballSlides\EngrTheSportOfBaseball\Crowd%20Laughing%2001.wav" TargetMode="External"/><Relationship Id="rId1" Type="http://schemas.microsoft.com/office/2007/relationships/media" Target="file:///C:\terry4\slides\baseballSlides\EngrTheSportOfBaseball\Crowd%20Laughing%2001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terry4\slides\baseballSlides\EngrTheSportOfBaseball\2Seam-4Seam-Video.AVI" TargetMode="External"/><Relationship Id="rId1" Type="http://schemas.microsoft.com/office/2007/relationships/media" Target="file:///C:\terry4\slides\baseballSlides\EngrTheSportOfBaseball\2Seam-4Seam-Video.AVI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terry4\slides\baseballSlides\EngrTheSportOfBaseball\Crowd%20Laughing%2002.wav" TargetMode="External"/><Relationship Id="rId1" Type="http://schemas.microsoft.com/office/2007/relationships/media" Target="file:///C:\terry4\slides\baseballSlides\EngrTheSportOfBaseball\Crowd%20Laughing%2002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terry4\slides\baseballSlides\EngrTheSportOfBaseball\Sliders.AVI" TargetMode="External"/><Relationship Id="rId1" Type="http://schemas.microsoft.com/office/2007/relationships/media" Target="file:///C:\terry4\slides\baseballSlides\EngrTheSportOfBaseball\Sliders.AVI" TargetMode="External"/><Relationship Id="rId5" Type="http://schemas.openxmlformats.org/officeDocument/2006/relationships/image" Target="../media/image43.jpeg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8915400" cy="1600200"/>
          </a:xfrm>
          <a:noFill/>
        </p:spPr>
        <p:txBody>
          <a:bodyPr lIns="100822" tIns="49526" rIns="100822" bIns="49526" anchor="ctr"/>
          <a:lstStyle/>
          <a:p>
            <a:pPr>
              <a:lnSpc>
                <a:spcPct val="85000"/>
              </a:lnSpc>
            </a:pPr>
            <a:r>
              <a:rPr lang="en-US" sz="4800" dirty="0">
                <a:cs typeface="Times New Roman" pitchFamily="18" charset="0"/>
              </a:rPr>
              <a:t>Depth Perception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1676400"/>
            <a:ext cx="6477000" cy="5638800"/>
          </a:xfrm>
          <a:noFill/>
        </p:spPr>
        <p:txBody>
          <a:bodyPr lIns="100822" tIns="49526" rIns="100822" bIns="49526"/>
          <a:lstStyle/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Terry Bahill</a:t>
            </a:r>
          </a:p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Emeritus Professor of Systems Engineering</a:t>
            </a:r>
          </a:p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University of Arizona</a:t>
            </a:r>
          </a:p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terry@sie.arizona.edu</a:t>
            </a:r>
          </a:p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r>
              <a:rPr lang="en-US" sz="2800" dirty="0"/>
              <a:t>http://www.sie.arizona.edu/sysengr/</a:t>
            </a:r>
            <a:endParaRPr kumimoji="0" lang="en-US" sz="2800" dirty="0">
              <a:cs typeface="Times New Roman" pitchFamily="18" charset="0"/>
            </a:endParaRPr>
          </a:p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endParaRPr kumimoji="0" lang="en-US" sz="2800" dirty="0">
              <a:cs typeface="Times New Roman" pitchFamily="18" charset="0"/>
            </a:endParaRPr>
          </a:p>
          <a:p>
            <a:pPr marL="382588" indent="-382588" algn="r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>
                <a:cs typeface="Times New Roman" pitchFamily="18" charset="0"/>
              </a:rPr>
              <a:t>Dave Baldwin</a:t>
            </a:r>
          </a:p>
          <a:p>
            <a:pPr marL="382588" indent="-382588" algn="r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Relief Pitcher Emeritus</a:t>
            </a:r>
          </a:p>
          <a:p>
            <a:pPr marL="382588" indent="-382588" algn="r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Chicago White Sox Baseball Organization</a:t>
            </a:r>
          </a:p>
          <a:p>
            <a:pPr marL="382588" indent="-382588" algn="r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SnakeJazz_37@brainpip.com</a:t>
            </a:r>
          </a:p>
          <a:p>
            <a:pPr marL="382588" indent="-382588" algn="r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/>
              <a:t>http://www.alkydair.com/index.html</a:t>
            </a:r>
            <a:endParaRPr kumimoji="0" lang="en-US" sz="2800" dirty="0">
              <a:cs typeface="Arial" charset="0"/>
            </a:endParaRPr>
          </a:p>
          <a:p>
            <a:pPr marL="382588" indent="-382588">
              <a:spcBef>
                <a:spcPct val="0"/>
              </a:spcBef>
            </a:pPr>
            <a:endParaRPr lang="en-US" sz="2800" dirty="0"/>
          </a:p>
          <a:p>
            <a:pPr marL="382588" indent="-382588">
              <a:lnSpc>
                <a:spcPct val="95000"/>
              </a:lnSpc>
              <a:spcBef>
                <a:spcPct val="0"/>
              </a:spcBef>
            </a:pPr>
            <a:r>
              <a:rPr kumimoji="0" lang="en-US" sz="2800" dirty="0">
                <a:cs typeface="Arial" charset="0"/>
              </a:rPr>
              <a:t>Copyright © 2005-2012, Bahill and Baldwin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16200" y="207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70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John_Fogerty_Centerfiel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66294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terryImages\BaseballSuff\DaveBaldwin\WhiteSo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7206" y="4314825"/>
            <a:ext cx="2731194" cy="345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Spin axis for common pitches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B65BA5-0B7B-4721-98DD-0362BE268E28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0748F3-AB53-4661-863F-4C037F67B6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9096375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1EA95D-F3B4-40FA-BC99-E314E7AB5BD2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9DCD8-5D76-4651-ABF1-B64C3502E1A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65" name="Picture 5" descr="GalileoNewtonKoufa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04800"/>
            <a:ext cx="5257800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rowd Laughing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67818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542338" cy="1371600"/>
          </a:xfrm>
        </p:spPr>
        <p:txBody>
          <a:bodyPr/>
          <a:lstStyle/>
          <a:p>
            <a:r>
              <a:rPr lang="en-US" dirty="0"/>
              <a:t>Bahill’s model for a spinning</a:t>
            </a:r>
            <a:br>
              <a:rPr lang="en-US" dirty="0"/>
            </a:br>
            <a:r>
              <a:rPr lang="en-US" dirty="0"/>
              <a:t>ball in a moving airflow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152CF958-1320-4780-9FF1-BC90D14091ED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2E51A863-1B03-4D00-92BD-AC35601B77B8}" type="slidenum">
              <a:rPr lang="en-US">
                <a:latin typeface="+mn-lt"/>
              </a:rPr>
              <a:pPr defTabSz="1019175">
                <a:defRPr/>
              </a:pPr>
              <a:t>12</a:t>
            </a:fld>
            <a:endParaRPr lang="en-US" dirty="0">
              <a:latin typeface="+mn-lt"/>
            </a:endParaRPr>
          </a:p>
        </p:txBody>
      </p:sp>
      <p:graphicFrame>
        <p:nvGraphicFramePr>
          <p:cNvPr id="5122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14400" y="5264150"/>
          <a:ext cx="7318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241200" progId="Equation.DSMT4">
                  <p:embed/>
                </p:oleObj>
              </mc:Choice>
              <mc:Fallback>
                <p:oleObj name="Equation" r:id="rId3" imgW="233676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64150"/>
                        <a:ext cx="7318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14400" y="4305300"/>
          <a:ext cx="662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09680" imgH="241200" progId="Equation.DSMT4">
                  <p:embed/>
                </p:oleObj>
              </mc:Choice>
              <mc:Fallback>
                <p:oleObj name="Equation" r:id="rId5" imgW="22096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05300"/>
                        <a:ext cx="662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14400" y="2438400"/>
          <a:ext cx="44338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640" imgH="253800" progId="Equation.DSMT4">
                  <p:embed/>
                </p:oleObj>
              </mc:Choice>
              <mc:Fallback>
                <p:oleObj name="Equation" r:id="rId7" imgW="135864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44338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14400" y="1600200"/>
          <a:ext cx="27495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840" imgH="241200" progId="Equation.DSMT4">
                  <p:embed/>
                </p:oleObj>
              </mc:Choice>
              <mc:Fallback>
                <p:oleObj name="Equation" r:id="rId9" imgW="8888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27495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914400" y="6172200"/>
            <a:ext cx="7818438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VaSa</a:t>
            </a:r>
            <a:r>
              <a:rPr lang="en-US" dirty="0">
                <a:solidFill>
                  <a:srgbClr val="FFFFFF"/>
                </a:solidFill>
              </a:rPr>
              <a:t> is the angle from the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>
                <a:solidFill>
                  <a:srgbClr val="FFFFFF"/>
                </a:solidFill>
              </a:rPr>
              <a:t>ertical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xis to the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rgbClr val="FFFFFF"/>
                </a:solidFill>
              </a:rPr>
              <a:t>pin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xis.</a:t>
            </a:r>
          </a:p>
          <a:p>
            <a:r>
              <a:rPr lang="en-US" i="1" dirty="0">
                <a:solidFill>
                  <a:srgbClr val="FFFFFF"/>
                </a:solidFill>
              </a:rPr>
              <a:t>SaD</a:t>
            </a:r>
            <a:r>
              <a:rPr lang="en-US" dirty="0">
                <a:solidFill>
                  <a:srgbClr val="FFFFFF"/>
                </a:solidFill>
              </a:rPr>
              <a:t> is the angle from the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rgbClr val="FFFFFF"/>
                </a:solidFill>
              </a:rPr>
              <a:t>pin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xis to the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>
                <a:solidFill>
                  <a:srgbClr val="FFFFFF"/>
                </a:solidFill>
              </a:rPr>
              <a:t>irection of motion</a:t>
            </a:r>
          </a:p>
        </p:txBody>
      </p:sp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914400" y="3429000"/>
          <a:ext cx="7600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01640" imgH="241200" progId="Equation.DSMT4">
                  <p:embed/>
                </p:oleObj>
              </mc:Choice>
              <mc:Fallback>
                <p:oleObj name="Equation" r:id="rId11" imgW="25016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7600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475E2F-36AC-4028-8EA3-DA78970F1510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D5D91-338D-484B-8312-416AACB605E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1989" name="Picture 7" descr="CalTec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04800"/>
            <a:ext cx="56388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rowd Laughing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9342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89938" cy="914400"/>
          </a:xfrm>
        </p:spPr>
        <p:txBody>
          <a:bodyPr/>
          <a:lstStyle/>
          <a:p>
            <a:r>
              <a:rPr lang="en-US" dirty="0"/>
              <a:t>To simplify, use models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dirty="0">
                <a:solidFill>
                  <a:srgbClr val="66FF33"/>
                </a:solidFill>
                <a:latin typeface="Arial" charset="0"/>
                <a:cs typeface="Arial" charset="0"/>
              </a:rPr>
              <a:t>model</a:t>
            </a:r>
            <a:r>
              <a:rPr lang="en-US" dirty="0">
                <a:latin typeface="Arial" charset="0"/>
                <a:cs typeface="Arial" charset="0"/>
              </a:rPr>
              <a:t> is a simplified representation of a particular aspect of a real-world system.</a:t>
            </a:r>
          </a:p>
          <a:p>
            <a:pPr>
              <a:buFont typeface="Symbol" pitchFamily="18" charset="2"/>
              <a:buNone/>
            </a:pPr>
            <a:r>
              <a:rPr lang="en-US" i="1" dirty="0">
                <a:latin typeface="Arial" charset="0"/>
                <a:cs typeface="Arial" charset="0"/>
              </a:rPr>
              <a:t>This</a:t>
            </a:r>
            <a:r>
              <a:rPr lang="en-US" dirty="0">
                <a:latin typeface="Arial" charset="0"/>
                <a:cs typeface="Arial" charset="0"/>
              </a:rPr>
              <a:t> is a good model for the vertical aspect of a major league fastball.</a:t>
            </a:r>
          </a:p>
          <a:p>
            <a:endParaRPr lang="en-US" dirty="0"/>
          </a:p>
        </p:txBody>
      </p:sp>
      <p:sp>
        <p:nvSpPr>
          <p:cNvPr id="4301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80C549-D476-4DEB-8C1C-E94B71B4D33A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4301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430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7950F7-1806-4548-8434-98C65787621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79B9AFDA-5472-40EF-809F-3049D2BD6FB1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6A485F9D-EC36-4D2E-BCF1-CA1B517974E1}" type="slidenum">
              <a:rPr lang="en-US">
                <a:latin typeface="+mn-lt"/>
              </a:rPr>
              <a:pPr defTabSz="1019175">
                <a:defRPr/>
              </a:pPr>
              <a:t>15</a:t>
            </a:fld>
            <a:endParaRPr lang="en-US" dirty="0">
              <a:latin typeface="+mn-lt"/>
            </a:endParaRPr>
          </a:p>
        </p:txBody>
      </p:sp>
      <p:pic>
        <p:nvPicPr>
          <p:cNvPr id="47108" name="Picture 5" descr="fast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3AAD6-E341-3C97-45AE-376031E9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516BD-EC60-40C0-AECD-0A43133912FA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B252E-0D2F-67CF-7238-CAA4407B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2024 Bahill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0195-B952-CCDA-35F5-5C7223E6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B4E2A-0ABD-4153-8C04-4A36230B269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5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E5EDAF9E-805B-4857-BE89-1E6C7F4A7934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A22F5095-AB9C-4D43-B53B-9B84A11F6F88}" type="slidenum">
              <a:rPr lang="en-US">
                <a:latin typeface="+mn-lt"/>
              </a:rPr>
              <a:pPr defTabSz="1019175">
                <a:defRPr/>
              </a:pPr>
              <a:t>17</a:t>
            </a:fld>
            <a:endParaRPr lang="en-US" dirty="0">
              <a:latin typeface="+mn-lt"/>
            </a:endParaRPr>
          </a:p>
        </p:txBody>
      </p:sp>
      <p:pic>
        <p:nvPicPr>
          <p:cNvPr id="46084" name="Picture 5" descr="curve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89938" cy="1447800"/>
          </a:xfrm>
        </p:spPr>
        <p:txBody>
          <a:bodyPr/>
          <a:lstStyle/>
          <a:p>
            <a:pPr algn="ctr"/>
            <a:r>
              <a:rPr lang="en-US" dirty="0"/>
              <a:t>These right-hand rules also </a:t>
            </a:r>
            <a:br>
              <a:rPr lang="en-US" dirty="0"/>
            </a:br>
            <a:r>
              <a:rPr lang="en-US" dirty="0"/>
              <a:t>apply to the batted-ball</a:t>
            </a:r>
            <a:r>
              <a:rPr lang="en-US" baseline="30000" dirty="0"/>
              <a:t>*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FB48353C-9800-4480-A1A3-6981D8B6C866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C38CFFF6-95D5-4FA0-BB01-73B8A4E8A30B}" type="slidenum">
              <a:rPr lang="en-US">
                <a:latin typeface="+mn-lt"/>
              </a:rPr>
              <a:pPr defTabSz="1019175">
                <a:defRPr/>
              </a:pPr>
              <a:t>18</a:t>
            </a:fld>
            <a:endParaRPr lang="en-US" dirty="0">
              <a:latin typeface="+mn-lt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900797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8389938" cy="2743200"/>
          </a:xfrm>
        </p:spPr>
        <p:txBody>
          <a:bodyPr/>
          <a:lstStyle/>
          <a:p>
            <a:r>
              <a:rPr lang="en-US" dirty="0"/>
              <a:t>That was the physics of the pitch.</a:t>
            </a:r>
            <a:br>
              <a:rPr lang="en-US" dirty="0"/>
            </a:br>
            <a:r>
              <a:rPr lang="en-US" dirty="0"/>
              <a:t>Now let us answer the question of, “What does the batter’s eye tell the batter’s brain?”</a:t>
            </a:r>
          </a:p>
        </p:txBody>
      </p:sp>
      <p:sp>
        <p:nvSpPr>
          <p:cNvPr id="6041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C3D0D9-B115-4F01-B860-55F288FD9F5C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73632-5008-4CD8-9EE8-24AD8C0A5D9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16"/>
          <p:cNvGrpSpPr>
            <a:grpSpLocks/>
          </p:cNvGrpSpPr>
          <p:nvPr/>
        </p:nvGrpSpPr>
        <p:grpSpPr bwMode="auto">
          <a:xfrm>
            <a:off x="1828800" y="685800"/>
            <a:ext cx="6248400" cy="6248400"/>
            <a:chOff x="2819400" y="609600"/>
            <a:chExt cx="6248400" cy="6248400"/>
          </a:xfrm>
        </p:grpSpPr>
        <p:sp>
          <p:nvSpPr>
            <p:cNvPr id="103437" name="Oval 7"/>
            <p:cNvSpPr>
              <a:spLocks noChangeArrowheads="1"/>
            </p:cNvSpPr>
            <p:nvPr/>
          </p:nvSpPr>
          <p:spPr bwMode="auto">
            <a:xfrm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8" name="Oval 8"/>
            <p:cNvSpPr>
              <a:spLocks noChangeArrowheads="1"/>
            </p:cNvSpPr>
            <p:nvPr/>
          </p:nvSpPr>
          <p:spPr bwMode="auto">
            <a:xfrm rot="6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9" name="Oval 9"/>
            <p:cNvSpPr>
              <a:spLocks noChangeArrowheads="1"/>
            </p:cNvSpPr>
            <p:nvPr/>
          </p:nvSpPr>
          <p:spPr bwMode="auto">
            <a:xfrm rot="12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40" name="Oval 10"/>
            <p:cNvSpPr>
              <a:spLocks noChangeArrowheads="1"/>
            </p:cNvSpPr>
            <p:nvPr/>
          </p:nvSpPr>
          <p:spPr bwMode="auto">
            <a:xfrm rot="18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41" name="Oval 11"/>
            <p:cNvSpPr>
              <a:spLocks noChangeArrowheads="1"/>
            </p:cNvSpPr>
            <p:nvPr/>
          </p:nvSpPr>
          <p:spPr bwMode="auto">
            <a:xfrm rot="24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42" name="Oval 12"/>
            <p:cNvSpPr>
              <a:spLocks noChangeArrowheads="1"/>
            </p:cNvSpPr>
            <p:nvPr/>
          </p:nvSpPr>
          <p:spPr bwMode="auto">
            <a:xfrm rot="30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43" name="Oval 13"/>
            <p:cNvSpPr>
              <a:spLocks noChangeArrowheads="1"/>
            </p:cNvSpPr>
            <p:nvPr/>
          </p:nvSpPr>
          <p:spPr bwMode="auto">
            <a:xfrm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44" name="Oval 14"/>
            <p:cNvSpPr>
              <a:spLocks noChangeArrowheads="1"/>
            </p:cNvSpPr>
            <p:nvPr/>
          </p:nvSpPr>
          <p:spPr bwMode="auto">
            <a:xfrm rot="36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45" name="Oval 15"/>
            <p:cNvSpPr>
              <a:spLocks noChangeArrowheads="1"/>
            </p:cNvSpPr>
            <p:nvPr/>
          </p:nvSpPr>
          <p:spPr bwMode="auto">
            <a:xfrm rot="48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3427" name="Group 17"/>
          <p:cNvGrpSpPr>
            <a:grpSpLocks/>
          </p:cNvGrpSpPr>
          <p:nvPr/>
        </p:nvGrpSpPr>
        <p:grpSpPr bwMode="auto">
          <a:xfrm rot="5400000">
            <a:off x="1828800" y="685800"/>
            <a:ext cx="6248400" cy="6248400"/>
            <a:chOff x="2819400" y="609600"/>
            <a:chExt cx="6248400" cy="6248400"/>
          </a:xfrm>
        </p:grpSpPr>
        <p:sp>
          <p:nvSpPr>
            <p:cNvPr id="103428" name="Oval 18"/>
            <p:cNvSpPr>
              <a:spLocks noChangeArrowheads="1"/>
            </p:cNvSpPr>
            <p:nvPr/>
          </p:nvSpPr>
          <p:spPr bwMode="auto">
            <a:xfrm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29" name="Oval 19"/>
            <p:cNvSpPr>
              <a:spLocks noChangeArrowheads="1"/>
            </p:cNvSpPr>
            <p:nvPr/>
          </p:nvSpPr>
          <p:spPr bwMode="auto">
            <a:xfrm rot="6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0" name="Oval 20"/>
            <p:cNvSpPr>
              <a:spLocks noChangeArrowheads="1"/>
            </p:cNvSpPr>
            <p:nvPr/>
          </p:nvSpPr>
          <p:spPr bwMode="auto">
            <a:xfrm rot="12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1" name="Oval 21"/>
            <p:cNvSpPr>
              <a:spLocks noChangeArrowheads="1"/>
            </p:cNvSpPr>
            <p:nvPr/>
          </p:nvSpPr>
          <p:spPr bwMode="auto">
            <a:xfrm rot="18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2" name="Oval 22"/>
            <p:cNvSpPr>
              <a:spLocks noChangeArrowheads="1"/>
            </p:cNvSpPr>
            <p:nvPr/>
          </p:nvSpPr>
          <p:spPr bwMode="auto">
            <a:xfrm rot="24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3" name="Oval 23"/>
            <p:cNvSpPr>
              <a:spLocks noChangeArrowheads="1"/>
            </p:cNvSpPr>
            <p:nvPr/>
          </p:nvSpPr>
          <p:spPr bwMode="auto">
            <a:xfrm rot="30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4" name="Oval 24"/>
            <p:cNvSpPr>
              <a:spLocks noChangeArrowheads="1"/>
            </p:cNvSpPr>
            <p:nvPr/>
          </p:nvSpPr>
          <p:spPr bwMode="auto">
            <a:xfrm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5" name="Oval 25"/>
            <p:cNvSpPr>
              <a:spLocks noChangeArrowheads="1"/>
            </p:cNvSpPr>
            <p:nvPr/>
          </p:nvSpPr>
          <p:spPr bwMode="auto">
            <a:xfrm rot="36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36" name="Oval 26"/>
            <p:cNvSpPr>
              <a:spLocks noChangeArrowheads="1"/>
            </p:cNvSpPr>
            <p:nvPr/>
          </p:nvSpPr>
          <p:spPr bwMode="auto">
            <a:xfrm rot="4800000">
              <a:off x="5029200" y="609600"/>
              <a:ext cx="1828800" cy="62484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1451B-DC47-4C77-91A4-98E67848C30F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B4E2A-0ABD-4153-8C04-4A36230B26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2024 Bahill</a:t>
            </a:r>
          </a:p>
        </p:txBody>
      </p:sp>
    </p:spTree>
    <p:extLst>
      <p:ext uri="{BB962C8B-B14F-4D97-AF65-F5344CB8AC3E}">
        <p14:creationId xmlns:p14="http://schemas.microsoft.com/office/powerpoint/2010/main" val="158084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389938" cy="838200"/>
          </a:xfrm>
        </p:spPr>
        <p:txBody>
          <a:bodyPr/>
          <a:lstStyle/>
          <a:p>
            <a:r>
              <a:rPr lang="en-US" dirty="0"/>
              <a:t>Batter’s perspective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629400" cy="57658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The second half of this presentation is about psychology and how the batter can predict where the ball will be when it collides with the bat.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So all balls will be shown from the batter’s perspective for a right-handed pitcher.</a:t>
            </a:r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  <a:p>
            <a:pPr>
              <a:buFont typeface="Symbol" pitchFamily="18" charset="2"/>
              <a:buNone/>
            </a:pPr>
            <a:endParaRPr lang="en-US" dirty="0"/>
          </a:p>
        </p:txBody>
      </p:sp>
      <p:sp>
        <p:nvSpPr>
          <p:cNvPr id="614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309EE7-55A3-489A-B506-2291DB3849E8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BA6215-4A69-447F-B3E7-2973FDB2D2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6C20B682-10C9-4EED-9882-8364E35904D4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EBDA7E6F-DBCB-49C9-95C9-519067649DB7}" type="slidenum">
              <a:rPr lang="en-US">
                <a:latin typeface="+mn-lt"/>
              </a:rPr>
              <a:pPr defTabSz="1019175">
                <a:defRPr/>
              </a:pPr>
              <a:t>21</a:t>
            </a:fld>
            <a:endParaRPr lang="en-US" dirty="0">
              <a:latin typeface="+mn-lt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What clues does the batter have?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Pitcher’s arm angle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Pitcher’s hand and fingers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Launch angle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Ball’s visual appearance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Ball’s spin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Ball’s speed</a:t>
            </a:r>
            <a:r>
              <a:rPr lang="en-US" baseline="30000" dirty="0"/>
              <a:t>*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Dave Baldwin’s grips</a:t>
            </a:r>
            <a:r>
              <a:rPr lang="en-US" baseline="30000" dirty="0"/>
              <a:t>*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687F2A5A-D6B0-4B7A-9D40-7EF254370FE6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39077B7C-4C09-4DD9-8A38-1507F8AE5324}" type="slidenum">
              <a:rPr lang="en-US">
                <a:latin typeface="+mn-lt"/>
              </a:rPr>
              <a:pPr defTabSz="1019175">
                <a:defRPr/>
              </a:pPr>
              <a:t>22</a:t>
            </a:fld>
            <a:endParaRPr lang="en-US" dirty="0">
              <a:latin typeface="+mn-lt"/>
            </a:endParaRPr>
          </a:p>
        </p:txBody>
      </p:sp>
      <p:grpSp>
        <p:nvGrpSpPr>
          <p:cNvPr id="64518" name="Group 17"/>
          <p:cNvGrpSpPr>
            <a:grpSpLocks/>
          </p:cNvGrpSpPr>
          <p:nvPr/>
        </p:nvGrpSpPr>
        <p:grpSpPr bwMode="auto">
          <a:xfrm>
            <a:off x="1752600" y="1066800"/>
            <a:ext cx="6553200" cy="6629400"/>
            <a:chOff x="1104" y="720"/>
            <a:chExt cx="4128" cy="4176"/>
          </a:xfrm>
        </p:grpSpPr>
        <p:pic>
          <p:nvPicPr>
            <p:cNvPr id="64519" name="Picture 5" descr="curveballGrip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720"/>
              <a:ext cx="1768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0" name="Picture 7" descr="palmballGrip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720"/>
              <a:ext cx="1768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1" name="Picture 9" descr="knuckleballGrip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2" y="2832"/>
              <a:ext cx="1768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2" name="Picture 11" descr="fingernailKnuckleball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64" y="2784"/>
              <a:ext cx="1768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3"/>
            <p:cNvSpPr txBox="1">
              <a:spLocks noChangeArrowheads="1"/>
            </p:cNvSpPr>
            <p:nvPr/>
          </p:nvSpPr>
          <p:spPr bwMode="auto">
            <a:xfrm>
              <a:off x="1104" y="2496"/>
              <a:ext cx="17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Arial" charset="0"/>
                </a:rPr>
                <a:t>Curveball</a:t>
              </a:r>
            </a:p>
          </p:txBody>
        </p:sp>
        <p:sp>
          <p:nvSpPr>
            <p:cNvPr id="64524" name="Text Box 14"/>
            <p:cNvSpPr txBox="1">
              <a:spLocks noChangeArrowheads="1"/>
            </p:cNvSpPr>
            <p:nvPr/>
          </p:nvSpPr>
          <p:spPr bwMode="auto">
            <a:xfrm>
              <a:off x="3456" y="2496"/>
              <a:ext cx="17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Arial" charset="0"/>
                </a:rPr>
                <a:t>Palmball</a:t>
              </a:r>
            </a:p>
          </p:txBody>
        </p:sp>
        <p:sp>
          <p:nvSpPr>
            <p:cNvPr id="64525" name="Text Box 15"/>
            <p:cNvSpPr txBox="1">
              <a:spLocks noChangeArrowheads="1"/>
            </p:cNvSpPr>
            <p:nvPr/>
          </p:nvSpPr>
          <p:spPr bwMode="auto">
            <a:xfrm>
              <a:off x="1104" y="4608"/>
              <a:ext cx="17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Arial" charset="0"/>
                </a:rPr>
                <a:t>Knuckleball</a:t>
              </a:r>
            </a:p>
          </p:txBody>
        </p:sp>
        <p:sp>
          <p:nvSpPr>
            <p:cNvPr id="64526" name="Text Box 16"/>
            <p:cNvSpPr txBox="1">
              <a:spLocks noChangeArrowheads="1"/>
            </p:cNvSpPr>
            <p:nvPr/>
          </p:nvSpPr>
          <p:spPr bwMode="auto">
            <a:xfrm>
              <a:off x="3456" y="4560"/>
              <a:ext cx="17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Arial" charset="0"/>
                </a:rPr>
                <a:t>Knuckleball variant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F197736E-E261-455A-B21E-6CC0951E2FA4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EA6DA673-EFD1-44C4-8857-081010D31309}" type="slidenum">
              <a:rPr lang="en-US">
                <a:latin typeface="+mn-lt"/>
              </a:rPr>
              <a:pPr defTabSz="1019175">
                <a:defRPr/>
              </a:pPr>
              <a:t>23</a:t>
            </a:fld>
            <a:endParaRPr lang="en-US" dirty="0">
              <a:latin typeface="+mn-lt"/>
            </a:endParaRPr>
          </a:p>
        </p:txBody>
      </p:sp>
      <p:sp>
        <p:nvSpPr>
          <p:cNvPr id="65540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Launch angle</a:t>
            </a:r>
          </a:p>
        </p:txBody>
      </p:sp>
      <p:pic>
        <p:nvPicPr>
          <p:cNvPr id="6554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3000"/>
            <a:ext cx="9829800" cy="3819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B270CE26-532D-432F-B069-5748353C6D3B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6C45358A-564C-4A2B-88A5-CDB409607DC3}" type="slidenum">
              <a:rPr lang="en-US">
                <a:latin typeface="+mn-lt"/>
              </a:rPr>
              <a:pPr defTabSz="1019175">
                <a:defRPr/>
              </a:pPr>
              <a:t>24</a:t>
            </a:fld>
            <a:endParaRPr lang="en-US" dirty="0">
              <a:latin typeface="+mn-lt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89938" cy="838200"/>
          </a:xfrm>
        </p:spPr>
        <p:txBody>
          <a:bodyPr/>
          <a:lstStyle/>
          <a:p>
            <a:pPr algn="ctr"/>
            <a:r>
              <a:rPr lang="en-US" dirty="0"/>
              <a:t>Spin that the batter might see</a:t>
            </a:r>
            <a:endParaRPr lang="en-US" baseline="30000" dirty="0"/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822325" y="40798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6566" name="Text Box 11"/>
          <p:cNvSpPr txBox="1">
            <a:spLocks noChangeArrowheads="1"/>
          </p:cNvSpPr>
          <p:nvPr/>
        </p:nvSpPr>
        <p:spPr bwMode="auto">
          <a:xfrm>
            <a:off x="914400" y="5105400"/>
            <a:ext cx="81534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kumimoji="1" lang="en-US" sz="2800" dirty="0">
              <a:solidFill>
                <a:srgbClr val="FFFFFF"/>
              </a:solidFill>
              <a:latin typeface="Arial" charset="0"/>
            </a:endParaRPr>
          </a:p>
          <a:p>
            <a:endParaRPr lang="en-US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pic>
        <p:nvPicPr>
          <p:cNvPr id="6656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9458325" cy="324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4D0298CD-0422-4593-A6C3-F417C0F4863B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DBD5506D-A3B8-4400-8E35-4A484ED3D06E}" type="slidenum">
              <a:rPr lang="en-US">
                <a:latin typeface="+mn-lt"/>
              </a:rPr>
              <a:pPr defTabSz="1019175">
                <a:defRPr/>
              </a:pPr>
              <a:t>25</a:t>
            </a:fld>
            <a:endParaRPr lang="en-US" dirty="0">
              <a:latin typeface="+mn-lt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acuity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Static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Dynamic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Ted Williams</a:t>
            </a:r>
          </a:p>
        </p:txBody>
      </p:sp>
      <p:pic>
        <p:nvPicPr>
          <p:cNvPr id="67590" name="Picture 4" descr="33play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563" y="0"/>
            <a:ext cx="41608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5" descr="45play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635500"/>
            <a:ext cx="3352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6" descr="78play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733800"/>
            <a:ext cx="41624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F20C1FB5-6137-4524-87E0-E1A47E8C1F0F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B77839AB-F62D-41A3-AA53-6CD485C0E96B}" type="slidenum">
              <a:rPr lang="en-US">
                <a:latin typeface="+mn-lt"/>
              </a:rPr>
              <a:pPr defTabSz="1019175">
                <a:defRPr/>
              </a:pPr>
              <a:t>26</a:t>
            </a:fld>
            <a:endParaRPr lang="en-US" dirty="0">
              <a:latin typeface="+mn-lt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067800" cy="838200"/>
          </a:xfrm>
        </p:spPr>
        <p:txBody>
          <a:bodyPr/>
          <a:lstStyle/>
          <a:p>
            <a:pPr algn="ctr"/>
            <a:r>
              <a:rPr lang="en-US" dirty="0"/>
              <a:t>Grip of 4-seam and 2-seam fastballs</a:t>
            </a:r>
            <a:r>
              <a:rPr lang="en-US" baseline="30000" dirty="0"/>
              <a:t>*</a:t>
            </a:r>
          </a:p>
        </p:txBody>
      </p:sp>
      <p:pic>
        <p:nvPicPr>
          <p:cNvPr id="68613" name="Picture 3" descr="Fastball-2seamGri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143000"/>
            <a:ext cx="4117975" cy="4232275"/>
          </a:xfrm>
          <a:noFill/>
        </p:spPr>
      </p:pic>
      <p:pic>
        <p:nvPicPr>
          <p:cNvPr id="68614" name="Picture 5" descr="Fastball-4seamG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1143000"/>
            <a:ext cx="3678238" cy="4267200"/>
          </a:xfr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B667C424-4DC8-4EFF-AE84-BA9E11572660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FF9A0707-E90D-4A5C-81C9-6949FD87828F}" type="slidenum">
              <a:rPr lang="en-US">
                <a:latin typeface="+mn-lt"/>
              </a:rPr>
              <a:pPr defTabSz="1019175">
                <a:defRPr/>
              </a:pPr>
              <a:t>27</a:t>
            </a:fld>
            <a:endParaRPr lang="en-US" dirty="0">
              <a:latin typeface="+mn-lt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37538" cy="914400"/>
          </a:xfrm>
        </p:spPr>
        <p:txBody>
          <a:bodyPr/>
          <a:lstStyle/>
          <a:p>
            <a:r>
              <a:rPr lang="en-US" dirty="0"/>
              <a:t>The baseball player says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5765800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dirty="0">
                <a:cs typeface="Times New Roman" pitchFamily="18" charset="0"/>
              </a:rPr>
              <a:t>The four-seam fastball is gripped across four seams. </a:t>
            </a:r>
          </a:p>
          <a:p>
            <a:pPr marL="349250" indent="-349250">
              <a:lnSpc>
                <a:spcPct val="9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dirty="0">
                <a:cs typeface="Times New Roman" pitchFamily="18" charset="0"/>
              </a:rPr>
              <a:t>Each seam provides high impedance to the airflow around the ball. </a:t>
            </a:r>
          </a:p>
          <a:p>
            <a:pPr marL="349250" indent="-349250">
              <a:lnSpc>
                <a:spcPct val="9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dirty="0">
                <a:cs typeface="Times New Roman" pitchFamily="18" charset="0"/>
              </a:rPr>
              <a:t>Back spin with four seams perpendicular to the trajectory gives the ball maximum “lift.” </a:t>
            </a:r>
          </a:p>
          <a:p>
            <a:pPr marL="349250" indent="-349250">
              <a:lnSpc>
                <a:spcPct val="9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dirty="0">
                <a:cs typeface="Times New Roman" pitchFamily="18" charset="0"/>
              </a:rPr>
              <a:t>Pitchers believe that this lift accounts for the rise experienced by batters.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5048DF73-1B62-4AC9-B4D4-039A83154089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F7F2B3FA-DDC7-4B8F-A042-7FD4CFA3D575}" type="slidenum">
              <a:rPr lang="en-US">
                <a:latin typeface="+mn-lt"/>
              </a:rPr>
              <a:pPr defTabSz="1019175">
                <a:defRPr/>
              </a:pPr>
              <a:t>28</a:t>
            </a:fld>
            <a:endParaRPr lang="en-US" dirty="0">
              <a:latin typeface="+mn-lt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13738" cy="838200"/>
          </a:xfrm>
        </p:spPr>
        <p:txBody>
          <a:bodyPr/>
          <a:lstStyle/>
          <a:p>
            <a:r>
              <a:rPr lang="en-US" dirty="0"/>
              <a:t>The engineer says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9400" indent="-279400">
              <a:buFont typeface="Symbol" pitchFamily="18" charset="2"/>
              <a:buNone/>
            </a:pPr>
            <a:r>
              <a:rPr lang="en-US" dirty="0"/>
              <a:t>For puzzling things like this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try Physics models first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then try Physiology models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finally try Psychology models</a:t>
            </a:r>
          </a:p>
          <a:p>
            <a:pPr marL="279400" indent="-279400">
              <a:buFont typeface="Symbol" pitchFamily="18" charset="2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4CAE9529-D5A7-4903-9D78-FCDF1B909769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13E105A2-0BB7-490E-86A0-513D6EB2E54B}" type="slidenum">
              <a:rPr lang="en-US">
                <a:latin typeface="+mn-lt"/>
              </a:rPr>
              <a:pPr defTabSz="1019175">
                <a:defRPr/>
              </a:pPr>
              <a:t>29</a:t>
            </a:fld>
            <a:endParaRPr lang="en-US" dirty="0">
              <a:latin typeface="+mn-lt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9144000" cy="914400"/>
          </a:xfrm>
        </p:spPr>
        <p:txBody>
          <a:bodyPr/>
          <a:lstStyle/>
          <a:p>
            <a:pPr algn="ctr"/>
            <a:r>
              <a:rPr lang="en-US" dirty="0"/>
              <a:t>4-seam and 2-seam fastball models</a:t>
            </a:r>
          </a:p>
        </p:txBody>
      </p:sp>
      <p:pic>
        <p:nvPicPr>
          <p:cNvPr id="71685" name="Picture 5" descr="drillSetupSm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10058400" cy="4802188"/>
          </a:xfr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8FA41C3-95C1-4A46-84E9-B8AA55FDBC01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B13437-336A-48CD-9804-65072A9BD0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1509" name="Picture 4" descr="ItReallyCurv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7200"/>
            <a:ext cx="8001000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rowd Laughing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8580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5AE2861B-6390-4B69-AA37-11928EC714F7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2C4A7431-6BF9-4299-A832-B53C3D7D0735}" type="slidenum">
              <a:rPr lang="en-US">
                <a:latin typeface="+mn-lt"/>
              </a:rPr>
              <a:pPr defTabSz="1019175">
                <a:defRPr/>
              </a:pPr>
              <a:t>30</a:t>
            </a:fld>
            <a:endParaRPr lang="en-US" dirty="0">
              <a:latin typeface="+mn-lt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9144000" cy="1219200"/>
          </a:xfrm>
        </p:spPr>
        <p:txBody>
          <a:bodyPr/>
          <a:lstStyle/>
          <a:p>
            <a:pPr algn="ctr"/>
            <a:r>
              <a:rPr lang="en-US" dirty="0"/>
              <a:t>Photos of 4-seam and </a:t>
            </a:r>
            <a:br>
              <a:rPr lang="en-US" dirty="0"/>
            </a:br>
            <a:r>
              <a:rPr lang="en-US" dirty="0"/>
              <a:t>2-seam fastball models</a:t>
            </a:r>
          </a:p>
        </p:txBody>
      </p:sp>
      <p:pic>
        <p:nvPicPr>
          <p:cNvPr id="72709" name="Picture 5" descr="4SeemFastball-8-63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76400"/>
            <a:ext cx="4117975" cy="4014788"/>
          </a:xfrm>
          <a:noFill/>
        </p:spPr>
      </p:pic>
      <p:pic>
        <p:nvPicPr>
          <p:cNvPr id="72710" name="Picture 7" descr="2SeemFastball-08-63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1600200"/>
            <a:ext cx="4119563" cy="4111625"/>
          </a:xfr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BFBF37F7-770C-40C6-AC10-FAB341036BAA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82A275E7-595E-439C-9398-7F046D656614}" type="slidenum">
              <a:rPr lang="en-US">
                <a:latin typeface="+mn-lt"/>
              </a:rPr>
              <a:pPr defTabSz="1019175">
                <a:defRPr/>
              </a:pPr>
              <a:t>31</a:t>
            </a:fld>
            <a:endParaRPr lang="en-US" dirty="0">
              <a:latin typeface="+mn-lt"/>
            </a:endParaRPr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219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Distance at which the </a:t>
            </a:r>
            <a:br>
              <a:rPr lang="en-US" dirty="0"/>
            </a:br>
            <a:r>
              <a:rPr lang="en-US" dirty="0"/>
              <a:t>stripes and lines were seen</a:t>
            </a:r>
            <a:r>
              <a:rPr lang="en-US" baseline="30000" dirty="0"/>
              <a:t>*</a:t>
            </a:r>
          </a:p>
        </p:txBody>
      </p:sp>
      <p:pic>
        <p:nvPicPr>
          <p:cNvPr id="737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465263"/>
            <a:ext cx="7086600" cy="5773737"/>
          </a:xfrm>
          <a:noFill/>
        </p:spPr>
      </p:pic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2514600" y="2286000"/>
            <a:ext cx="1470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Two-seam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4191000" y="4191000"/>
            <a:ext cx="1487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Four-seam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FD0786E7-0FD3-4967-B906-D3F6EE9CBBA8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8D9A0222-DC59-4AB8-BB6A-6DF4EBF42199}" type="slidenum">
              <a:rPr lang="en-US">
                <a:latin typeface="+mn-lt"/>
              </a:rPr>
              <a:pPr defTabSz="1019175">
                <a:defRPr/>
              </a:pPr>
              <a:t>32</a:t>
            </a:fld>
            <a:endParaRPr lang="en-US" dirty="0">
              <a:latin typeface="+mn-lt"/>
            </a:endParaRPr>
          </a:p>
        </p:txBody>
      </p:sp>
      <p:pic>
        <p:nvPicPr>
          <p:cNvPr id="75780" name="Picture 5" descr="fast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31CE1DAC-0395-4C11-9656-38C027C2F38A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E1F0CD38-558D-46F1-A4B2-22B4BBC2C1AB}" type="slidenum">
              <a:rPr lang="en-US">
                <a:latin typeface="+mn-lt"/>
              </a:rPr>
              <a:pPr defTabSz="1019175">
                <a:defRPr/>
              </a:pPr>
              <a:t>33</a:t>
            </a:fld>
            <a:endParaRPr lang="en-US" dirty="0">
              <a:latin typeface="+mn-lt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Visual acuity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This graduate student picked up the spin on the 2-seam fastball when it was 16 feet away,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but he didn’t see the spin on the 4-seam fastball until it was 10 feet away.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The swing starts when the ball is 19 feet from the batter’s eye.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So million dollar per year batters must have better dynamic visual acuity than this graduate student.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9B21E-DA60-41BF-8E29-19C2FEFC1DA2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2012 Bahill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62299-53E6-461B-B489-6AE78C6C08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870890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F8EF5D55-191D-4047-90A2-1481F28135E2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89A94479-66CB-4755-A3D5-4E116C58BD7E}" type="slidenum">
              <a:rPr lang="en-US">
                <a:latin typeface="+mn-lt"/>
              </a:rPr>
              <a:pPr defTabSz="1019175">
                <a:defRPr/>
              </a:pPr>
              <a:t>35</a:t>
            </a:fld>
            <a:endParaRPr lang="en-US" dirty="0">
              <a:latin typeface="+mn-lt"/>
            </a:endParaRP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953000"/>
            <a:ext cx="73152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Also the difference in appearance of the four-seam and two-seam fastball models is more dramatic in this video than in the previous still photographs. (These balls are being rotated at 20 rps.)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pic>
        <p:nvPicPr>
          <p:cNvPr id="9" name="2Seam-4Seam-Vide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76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5942ED73-6E7D-4D6A-BCFC-07291636F697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94B1E700-CB45-4C38-86CA-9D418AA6FABA}" type="slidenum">
              <a:rPr lang="en-US">
                <a:latin typeface="+mn-lt"/>
              </a:rPr>
              <a:pPr defTabSz="1019175">
                <a:defRPr/>
              </a:pPr>
              <a:t>36</a:t>
            </a:fld>
            <a:endParaRPr lang="en-US" dirty="0">
              <a:latin typeface="+mn-lt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89938" cy="914400"/>
          </a:xfrm>
        </p:spPr>
        <p:txBody>
          <a:bodyPr/>
          <a:lstStyle/>
          <a:p>
            <a:r>
              <a:rPr lang="en-US" dirty="0"/>
              <a:t>Real life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64770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Moreover, the difference in appearance of the four-seam and two-seam fastball models is more dramatic in our laboratory than in that video.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86D9F082-F20F-40A0-9586-45306E6FFB38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C4D04BC7-8F4E-4FDB-94E7-B4556B5F686C}" type="slidenum">
              <a:rPr lang="en-US">
                <a:latin typeface="+mn-lt"/>
              </a:rPr>
              <a:pPr defTabSz="1019175">
                <a:defRPr/>
              </a:pPr>
              <a:t>37</a:t>
            </a:fld>
            <a:endParaRPr lang="en-US" dirty="0">
              <a:latin typeface="+mn-lt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89938" cy="914400"/>
          </a:xfrm>
        </p:spPr>
        <p:txBody>
          <a:bodyPr/>
          <a:lstStyle/>
          <a:p>
            <a:r>
              <a:rPr lang="en-US" dirty="0"/>
              <a:t>The engineer says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91400" cy="5765800"/>
          </a:xfrm>
        </p:spPr>
        <p:txBody>
          <a:bodyPr/>
          <a:lstStyle/>
          <a:p>
            <a:pPr marL="342900" indent="-342900"/>
            <a:r>
              <a:rPr lang="en-US" dirty="0"/>
              <a:t>For puzzling things like this </a:t>
            </a:r>
          </a:p>
          <a:p>
            <a:pPr lvl="1"/>
            <a:r>
              <a:rPr lang="en-US" dirty="0"/>
              <a:t>try Physics first</a:t>
            </a:r>
          </a:p>
          <a:p>
            <a:pPr lvl="1"/>
            <a:r>
              <a:rPr lang="en-US" dirty="0"/>
              <a:t>then try Physiology</a:t>
            </a:r>
          </a:p>
          <a:p>
            <a:pPr lvl="1"/>
            <a:r>
              <a:rPr lang="en-US" dirty="0"/>
              <a:t>finally try Psychology </a:t>
            </a:r>
          </a:p>
          <a:p>
            <a:pPr marL="342900" indent="-342900"/>
            <a:r>
              <a:rPr lang="en-US" dirty="0"/>
              <a:t>The last few slides showed the difference in appearance of spinning balls.</a:t>
            </a:r>
          </a:p>
          <a:p>
            <a:pPr marL="342900" indent="-342900"/>
            <a:r>
              <a:rPr lang="en-US" dirty="0"/>
              <a:t>The next few slides will discuss Critical Flicker Fusion Frequency* which is between 40 and 50 Hz.</a:t>
            </a:r>
          </a:p>
          <a:p>
            <a:pPr marL="342900" indent="-342900"/>
            <a:r>
              <a:rPr lang="en-US" dirty="0">
                <a:solidFill>
                  <a:srgbClr val="66FF33"/>
                </a:solidFill>
              </a:rPr>
              <a:t>If anyone in the room has photosensitive epilepsy, please leave the room now.</a:t>
            </a:r>
          </a:p>
          <a:p>
            <a:pPr marL="342900" indent="-342900">
              <a:buFont typeface="Symbol" pitchFamily="18" charset="2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F64DFB85-849F-431F-8965-8F7F247CE680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A61720EB-CC44-4F48-BE6C-A0E5ED75C7EE}" type="slidenum">
              <a:rPr lang="en-US">
                <a:latin typeface="+mn-lt"/>
              </a:rPr>
              <a:pPr defTabSz="1019175">
                <a:defRPr/>
              </a:pPr>
              <a:t>38</a:t>
            </a:fld>
            <a:endParaRPr lang="en-US" dirty="0">
              <a:latin typeface="+mn-lt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The fastball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876800" cy="576580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n-US" dirty="0"/>
              <a:t>The fastball rotates at 20 revolutions per second.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1A066269-0A16-405C-8C12-C3DD55CE56CA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F474AB1B-D2E2-4C4C-8EC8-EFC5CA93427B}" type="slidenum">
              <a:rPr lang="en-US">
                <a:latin typeface="+mn-lt"/>
              </a:rPr>
              <a:pPr defTabSz="1019175">
                <a:defRPr/>
              </a:pPr>
              <a:t>39</a:t>
            </a:fld>
            <a:endParaRPr lang="en-US" dirty="0">
              <a:latin typeface="+mn-lt"/>
            </a:endParaRPr>
          </a:p>
        </p:txBody>
      </p:sp>
      <p:pic>
        <p:nvPicPr>
          <p:cNvPr id="80900" name="Picture 2" descr="Fastball-4se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630713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1204913" y="592138"/>
            <a:ext cx="1995487" cy="208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>
                <a:solidFill>
                  <a:srgbClr val="FFD505"/>
                </a:solidFill>
              </a:rPr>
              <a:t>The</a:t>
            </a:r>
          </a:p>
          <a:p>
            <a:pPr algn="r">
              <a:lnSpc>
                <a:spcPct val="90000"/>
              </a:lnSpc>
            </a:pPr>
            <a:r>
              <a:rPr lang="en-US" sz="4800" dirty="0">
                <a:solidFill>
                  <a:srgbClr val="FFD505"/>
                </a:solidFill>
              </a:rPr>
              <a:t>4-seam</a:t>
            </a:r>
          </a:p>
          <a:p>
            <a:pPr algn="r">
              <a:lnSpc>
                <a:spcPct val="90000"/>
              </a:lnSpc>
            </a:pPr>
            <a:r>
              <a:rPr lang="en-US" sz="4800" dirty="0">
                <a:solidFill>
                  <a:srgbClr val="FFD505"/>
                </a:solidFill>
              </a:rPr>
              <a:t>fastball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8110F2-663D-401C-BD25-60200D2F3047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29F9EE-8FFC-4E48-B92D-87323D43446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4581" name="Picture 6" descr="C:\terryImages\Baseball Pics 12-28-2004\SidneyHarris\Curve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"/>
            <a:ext cx="58642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rowd Laughing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9342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79357A6A-7698-4A3E-AD72-DF32420462D2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637E0BF2-9BB7-40D3-9747-17124E22EA4F}" type="slidenum">
              <a:rPr lang="en-US">
                <a:latin typeface="+mn-lt"/>
              </a:rPr>
              <a:pPr defTabSz="1019175">
                <a:defRPr/>
              </a:pPr>
              <a:t>40</a:t>
            </a:fld>
            <a:endParaRPr lang="en-US" dirty="0">
              <a:latin typeface="+mn-lt"/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89938" cy="914400"/>
          </a:xfrm>
        </p:spPr>
        <p:txBody>
          <a:bodyPr/>
          <a:lstStyle/>
          <a:p>
            <a:r>
              <a:rPr lang="en-US" dirty="0"/>
              <a:t>The 4-seam fastball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543800" cy="5765800"/>
          </a:xfrm>
        </p:spPr>
        <p:txBody>
          <a:bodyPr/>
          <a:lstStyle/>
          <a:p>
            <a:pPr marL="349250" indent="-349250">
              <a:buFont typeface="Symbol" pitchFamily="18" charset="2"/>
              <a:buNone/>
            </a:pPr>
            <a:r>
              <a:rPr lang="en-US" dirty="0"/>
              <a:t>The four-seam fastball will present 80 seams per second. </a:t>
            </a:r>
          </a:p>
          <a:p>
            <a:pPr marL="349250" indent="-349250">
              <a:buFont typeface="Symbol" pitchFamily="18" charset="2"/>
              <a:buNone/>
            </a:pPr>
            <a:r>
              <a:rPr lang="en-US" dirty="0"/>
              <a:t>There will be no flicker. </a:t>
            </a:r>
          </a:p>
          <a:p>
            <a:pPr marL="349250" indent="-349250">
              <a:buFont typeface="Symbol" pitchFamily="18" charset="2"/>
              <a:buNone/>
            </a:pPr>
            <a:r>
              <a:rPr lang="en-US" dirty="0"/>
              <a:t>The batter will have no clues from flicker about the spin. </a:t>
            </a:r>
          </a:p>
          <a:p>
            <a:pPr marL="349250" indent="-349250">
              <a:buFont typeface="Symbol" pitchFamily="18" charset="2"/>
              <a:buNone/>
            </a:pPr>
            <a:r>
              <a:rPr lang="en-US" dirty="0"/>
              <a:t>Hence he will predict less accurately, and may perceive more rising fastballs.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CCC30104-7EF3-4D6A-AF66-073DF3B79EB7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38A47F48-A89B-4C00-84B2-7D55C19E4814}" type="slidenum">
              <a:rPr lang="en-US">
                <a:latin typeface="+mn-lt"/>
              </a:rPr>
              <a:pPr defTabSz="1019175">
                <a:defRPr/>
              </a:pPr>
              <a:t>41</a:t>
            </a:fld>
            <a:endParaRPr lang="en-US" dirty="0">
              <a:latin typeface="+mn-lt"/>
            </a:endParaRPr>
          </a:p>
        </p:txBody>
      </p:sp>
      <p:pic>
        <p:nvPicPr>
          <p:cNvPr id="82948" name="Picture 2" descr="Fastball-2se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"/>
            <a:ext cx="7002463" cy="719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600075" y="609600"/>
            <a:ext cx="2063750" cy="208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>
                <a:solidFill>
                  <a:srgbClr val="FFD505"/>
                </a:solidFill>
              </a:rPr>
              <a:t>The</a:t>
            </a:r>
          </a:p>
          <a:p>
            <a:pPr algn="r">
              <a:lnSpc>
                <a:spcPct val="90000"/>
              </a:lnSpc>
            </a:pPr>
            <a:r>
              <a:rPr lang="en-US" sz="4800" dirty="0">
                <a:solidFill>
                  <a:srgbClr val="FFD505"/>
                </a:solidFill>
              </a:rPr>
              <a:t>2-seam</a:t>
            </a:r>
          </a:p>
          <a:p>
            <a:pPr algn="r">
              <a:lnSpc>
                <a:spcPct val="90000"/>
              </a:lnSpc>
            </a:pPr>
            <a:r>
              <a:rPr lang="en-US" sz="4800" dirty="0">
                <a:solidFill>
                  <a:srgbClr val="FFD505"/>
                </a:solidFill>
              </a:rPr>
              <a:t>fastball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3924C629-871D-49F0-BC35-9608CCFB5EA0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A7E0F390-B1C1-4F1D-A4C7-EEB225F18F02}" type="slidenum">
              <a:rPr lang="en-US">
                <a:latin typeface="+mn-lt"/>
              </a:rPr>
              <a:pPr defTabSz="1019175">
                <a:defRPr/>
              </a:pPr>
              <a:t>42</a:t>
            </a:fld>
            <a:endParaRPr lang="en-US" dirty="0">
              <a:latin typeface="+mn-lt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The 2-seam fastball may flicker</a:t>
            </a:r>
            <a:endParaRPr lang="en-US" baseline="-25000" dirty="0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001000" cy="5765800"/>
          </a:xfrm>
        </p:spPr>
        <p:txBody>
          <a:bodyPr/>
          <a:lstStyle/>
          <a:p>
            <a:pPr marL="282575" indent="-282575">
              <a:buFont typeface="Symbol" pitchFamily="18" charset="2"/>
              <a:buNone/>
            </a:pPr>
            <a:r>
              <a:rPr lang="en-US" dirty="0"/>
              <a:t>The two-seam fastball might flicker between 20 and 40 Hz. </a:t>
            </a:r>
          </a:p>
          <a:p>
            <a:pPr marL="282575" indent="-282575">
              <a:buFont typeface="Symbol" pitchFamily="18" charset="2"/>
              <a:buNone/>
            </a:pPr>
            <a:r>
              <a:rPr lang="en-US" dirty="0"/>
              <a:t>The batter may be able to perceive this flicker. </a:t>
            </a:r>
          </a:p>
          <a:p>
            <a:pPr marL="282575" indent="-282575">
              <a:buFont typeface="Symbol" pitchFamily="18" charset="2"/>
              <a:buNone/>
            </a:pPr>
            <a:r>
              <a:rPr lang="en-US" dirty="0"/>
              <a:t>This would tell him that the pitch is a fastball.</a:t>
            </a:r>
          </a:p>
          <a:p>
            <a:pPr marL="282575" indent="-282575">
              <a:buFont typeface="Symbol" pitchFamily="18" charset="2"/>
              <a:buNone/>
            </a:pPr>
            <a:r>
              <a:rPr lang="en-US" dirty="0"/>
              <a:t>Then he could tune his mental model and predict more accurately.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6EE75FF2-48C5-4D7E-B412-0D95B8925CF8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AD9F5EEC-3B2B-4D87-8508-292DF25DF424}" type="slidenum">
              <a:rPr lang="en-US">
                <a:latin typeface="+mn-lt"/>
              </a:rPr>
              <a:pPr defTabSz="1019175">
                <a:defRPr/>
              </a:pPr>
              <a:t>43</a:t>
            </a:fld>
            <a:endParaRPr lang="en-US" dirty="0">
              <a:latin typeface="+mn-lt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The 2-seam curveball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If a pitcher always used the two-seam grip,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then his 20 rps fastball would flicker between 20 and 40 Hz,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but his 33 rps curveball would be at 33 to 66 Hz and might not flicker.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Thus the flicker would tell the batter if the pitch were a fastball or a curveball.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Most pitchers use a four-seam grip.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BEC1488E-E72E-40D5-A47B-DB84DA6BA175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9CF1A7F3-67BE-4465-A632-F6A1E6C406F9}" type="slidenum">
              <a:rPr lang="en-US">
                <a:latin typeface="+mn-lt"/>
              </a:rPr>
              <a:pPr defTabSz="1019175">
                <a:defRPr/>
              </a:pPr>
              <a:t>44</a:t>
            </a:fld>
            <a:endParaRPr lang="en-US" dirty="0">
              <a:latin typeface="+mn-lt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The slider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76580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en-US" dirty="0"/>
              <a:t>The finger-seam orientation in the pitcher’s grip might also effect the batter’s perception of the slider.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8B8D2D-3EBA-4D6A-A98C-6BD0EF4C389E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90DEB-F2F9-44B5-851B-9F619183EE77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915400" cy="6367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B2A88105-D9CD-495C-A208-4D92D6CD740D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712EB01B-6D19-42BA-9F43-B2709C1B190F}" type="slidenum">
              <a:rPr lang="en-US">
                <a:latin typeface="+mn-lt"/>
              </a:rPr>
              <a:pPr defTabSz="1019175">
                <a:defRPr/>
              </a:pPr>
              <a:t>46</a:t>
            </a:fld>
            <a:endParaRPr lang="en-US" dirty="0">
              <a:latin typeface="+mn-lt"/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534400" cy="1371600"/>
          </a:xfrm>
        </p:spPr>
        <p:txBody>
          <a:bodyPr/>
          <a:lstStyle/>
          <a:p>
            <a:pPr algn="ctr"/>
            <a:r>
              <a:rPr lang="en-US" dirty="0"/>
              <a:t>Photos of 4-seam and </a:t>
            </a:r>
            <a:br>
              <a:rPr lang="en-US" dirty="0"/>
            </a:br>
            <a:r>
              <a:rPr lang="en-US" dirty="0"/>
              <a:t>2-seam slider models</a:t>
            </a:r>
          </a:p>
        </p:txBody>
      </p:sp>
      <p:pic>
        <p:nvPicPr>
          <p:cNvPr id="88069" name="Picture 5" descr="4SeemSlider-8-63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600200"/>
            <a:ext cx="4117975" cy="4572000"/>
          </a:xfrm>
          <a:noFill/>
        </p:spPr>
      </p:pic>
      <p:pic>
        <p:nvPicPr>
          <p:cNvPr id="88070" name="Picture 7" descr="2SeemSlider-8-71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600200"/>
            <a:ext cx="4119563" cy="4540250"/>
          </a:xfr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3813C6B9-55DE-4677-929C-EB5787451153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3F798C45-F88B-408A-9E2B-AA2DB3A06984}" type="slidenum">
              <a:rPr lang="en-US">
                <a:latin typeface="+mn-lt"/>
              </a:rPr>
              <a:pPr defTabSz="1019175">
                <a:defRPr/>
              </a:pPr>
              <a:t>47</a:t>
            </a:fld>
            <a:endParaRPr lang="en-US" dirty="0">
              <a:latin typeface="+mn-lt"/>
            </a:endParaRP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8839200" cy="213360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lang="en-US" dirty="0"/>
              <a:t>But the difference in appearance of these four-seam and two-seam slider models is more dramatic in this video than in the previous still photographs. (These balls are being rotated at 20 rps.)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pic>
        <p:nvPicPr>
          <p:cNvPr id="8" name="Slide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52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86FAADE0-8DE9-4FF7-922A-77BBF387A199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9A683AE1-E488-4C36-80F2-BAFE632D8598}" type="slidenum">
              <a:rPr lang="en-US">
                <a:latin typeface="+mn-lt"/>
              </a:rPr>
              <a:pPr defTabSz="1019175">
                <a:defRPr/>
              </a:pPr>
              <a:t>48</a:t>
            </a:fld>
            <a:endParaRPr lang="en-US" dirty="0">
              <a:latin typeface="+mn-lt"/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89938" cy="914400"/>
          </a:xfrm>
        </p:spPr>
        <p:txBody>
          <a:bodyPr/>
          <a:lstStyle/>
          <a:p>
            <a:r>
              <a:rPr lang="en-US" dirty="0"/>
              <a:t>Baseball sounds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6858000" cy="57658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	</a:t>
            </a:r>
            <a:r>
              <a:rPr lang="en-US" sz="2400" dirty="0"/>
              <a:t>You can hear a bat-ball collision</a:t>
            </a:r>
          </a:p>
          <a:p>
            <a:r>
              <a:rPr lang="en-US" sz="2400" dirty="0"/>
              <a:t>Can you </a:t>
            </a:r>
            <a:r>
              <a:rPr lang="en-US" sz="2400" i="1" dirty="0"/>
              <a:t>hear </a:t>
            </a:r>
            <a:r>
              <a:rPr lang="en-US" sz="2400" dirty="0"/>
              <a:t>the difference between a fastball and a curveball?</a:t>
            </a:r>
          </a:p>
          <a:p>
            <a:r>
              <a:rPr lang="en-US" sz="2400" dirty="0"/>
              <a:t>They have different speeds and spin rates so they sound different.</a:t>
            </a:r>
          </a:p>
          <a:p>
            <a:r>
              <a:rPr lang="en-US" sz="2400" dirty="0"/>
              <a:t>Perhaps batters and umpires could be trained to use this auditory clue.</a:t>
            </a:r>
          </a:p>
          <a:p>
            <a:r>
              <a:rPr lang="en-US" sz="2400" dirty="0"/>
              <a:t>Due to their different spin rates, the fastball and the curve ball sound different.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curveball with a spin rate of 2600 rpm (43 Hz) would sound like F1 on a piano. Whereas a fastball with a spin rate of 2250 rpm (37.5 Hz) would sound like D1.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pic>
        <p:nvPicPr>
          <p:cNvPr id="8" name="baseball_crac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6BD1B6C3-0675-40F8-835D-9F0595FF9633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0322971E-09BF-4E5F-BAF5-7358794FBF09}" type="slidenum">
              <a:rPr lang="en-US">
                <a:latin typeface="+mn-lt"/>
              </a:rPr>
              <a:pPr defTabSz="1019175">
                <a:defRPr/>
              </a:pPr>
              <a:t>49</a:t>
            </a:fld>
            <a:endParaRPr lang="en-US" dirty="0">
              <a:latin typeface="+mn-lt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Modeling philosophy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Models are ephemeral: they are created, they explain a phenomenon, they stimulate discussion, they foment alternatives and then they are replaced by new models. 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Our equations will be updated. 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But our right-hand rules showing the direction of the spin-induced deflections, will have permanence: they will not be superseded.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84C95846-8BEE-47F2-97D4-51F401B1EA87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EF854C19-F80E-4767-91E3-0D3A78326D1D}" type="slidenum">
              <a:rPr lang="en-US">
                <a:latin typeface="+mn-lt"/>
              </a:rPr>
              <a:pPr defTabSz="1019175">
                <a:defRPr/>
              </a:pPr>
              <a:t>5</a:t>
            </a:fld>
            <a:endParaRPr lang="en-US" dirty="0">
              <a:latin typeface="+mn-lt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89938" cy="914400"/>
          </a:xfrm>
        </p:spPr>
        <p:txBody>
          <a:bodyPr/>
          <a:lstStyle/>
          <a:p>
            <a:r>
              <a:rPr lang="en-US" dirty="0"/>
              <a:t>Velocity and spin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Once the ball is in the air, its motion depends only on gravity, velocity and spin, which are vectors with magnitude and direction.</a:t>
            </a:r>
            <a:r>
              <a:rPr lang="en-US" baseline="30000" dirty="0"/>
              <a:t>*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These pitch characteristics are described by a</a:t>
            </a:r>
            <a:r>
              <a:rPr lang="en-US" i="1" dirty="0"/>
              <a:t> </a:t>
            </a:r>
            <a:r>
              <a:rPr lang="en-US" dirty="0">
                <a:solidFill>
                  <a:srgbClr val="66FF33"/>
                </a:solidFill>
              </a:rPr>
              <a:t>linear velocity vector </a:t>
            </a:r>
            <a:r>
              <a:rPr lang="en-US" dirty="0"/>
              <a:t>and an </a:t>
            </a:r>
            <a:r>
              <a:rPr lang="en-US" dirty="0">
                <a:solidFill>
                  <a:srgbClr val="66FF33"/>
                </a:solidFill>
              </a:rPr>
              <a:t>angular velocity vector, </a:t>
            </a:r>
            <a:r>
              <a:rPr lang="en-US" dirty="0"/>
              <a:t>each with magnitude and direction. 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The magnitude of the linear velocity vector is called </a:t>
            </a:r>
            <a:r>
              <a:rPr lang="en-US" dirty="0">
                <a:solidFill>
                  <a:srgbClr val="00FF00"/>
                </a:solidFill>
              </a:rPr>
              <a:t>pitch speed </a:t>
            </a:r>
            <a:r>
              <a:rPr lang="en-US" dirty="0"/>
              <a:t>and the magnitude of the angular velocity vector is called </a:t>
            </a:r>
            <a:r>
              <a:rPr lang="en-US" dirty="0">
                <a:solidFill>
                  <a:srgbClr val="00FF00"/>
                </a:solidFill>
              </a:rPr>
              <a:t>spin rate.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6"/>
          <p:cNvSpPr>
            <a:spLocks noGrp="1"/>
          </p:cNvSpPr>
          <p:nvPr>
            <p:ph type="title"/>
          </p:nvPr>
        </p:nvSpPr>
        <p:spPr>
          <a:xfrm>
            <a:off x="914400" y="381000"/>
            <a:ext cx="3048000" cy="4648200"/>
          </a:xfrm>
        </p:spPr>
        <p:txBody>
          <a:bodyPr/>
          <a:lstStyle/>
          <a:p>
            <a:pPr algn="r"/>
            <a:r>
              <a:rPr lang="en-US" dirty="0"/>
              <a:t>Concerning engineering the sport of baseball, you people are now Einsteins</a:t>
            </a:r>
          </a:p>
        </p:txBody>
      </p:sp>
      <p:sp>
        <p:nvSpPr>
          <p:cNvPr id="921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BF0187-F1F6-4CAE-BFC4-F4BE73E62A00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921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6BC63-DE52-4463-A6A8-B05300A65686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2166" name="Picture 7" descr="Einst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2425"/>
            <a:ext cx="55626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352800" cy="4114800"/>
          </a:xfrm>
        </p:spPr>
        <p:txBody>
          <a:bodyPr/>
          <a:lstStyle/>
          <a:p>
            <a:pPr algn="r"/>
            <a:r>
              <a:rPr lang="en-US" dirty="0"/>
              <a:t>However, there may be a difference between knowledge and execution</a:t>
            </a:r>
          </a:p>
        </p:txBody>
      </p:sp>
      <p:sp>
        <p:nvSpPr>
          <p:cNvPr id="9318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1F1447-7741-44D5-95FD-01C804F40FCE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5B5F7-E1C2-459E-BA52-805E995AB644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93190" name="Picture 7" descr="PitcherCatch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450" y="381000"/>
            <a:ext cx="57721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0C7A3DAA-CA76-4261-81D9-F43EEEDB102D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3E28E162-658E-4DDD-AD51-3F8125FB0809}" type="slidenum">
              <a:rPr lang="en-US">
                <a:latin typeface="+mn-lt"/>
              </a:rPr>
              <a:pPr defTabSz="1019175">
                <a:defRPr/>
              </a:pPr>
              <a:t>52</a:t>
            </a:fld>
            <a:endParaRPr lang="en-US" dirty="0">
              <a:latin typeface="+mn-lt"/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838200"/>
          </a:xfrm>
        </p:spPr>
        <p:txBody>
          <a:bodyPr/>
          <a:lstStyle/>
          <a:p>
            <a:r>
              <a:rPr lang="en-US" dirty="0"/>
              <a:t>Summary</a:t>
            </a:r>
            <a:r>
              <a:rPr lang="en-US" baseline="-25000" dirty="0"/>
              <a:t>4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610600" cy="121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To determine the direction of deflection of the pitched or batted-ball, point the thumb of your</a:t>
            </a:r>
          </a:p>
        </p:txBody>
      </p:sp>
      <p:pic>
        <p:nvPicPr>
          <p:cNvPr id="972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1905000"/>
            <a:ext cx="55372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828800"/>
            <a:ext cx="3657600" cy="566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right hand in the direction of the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S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pin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xis and your index finger in the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irection of motion of the ball;  your middle finger will indicate the direction of the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S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pin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nduced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eflection (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SaD Sid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CB81F0F5-43B4-4EC1-8BC8-319A1735A9F5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E6EA4352-1F40-4541-A1ED-6925FB42F1B7}" type="slidenum">
              <a:rPr lang="en-US">
                <a:latin typeface="+mn-lt"/>
              </a:rPr>
              <a:pPr defTabSz="1019175">
                <a:defRPr/>
              </a:pPr>
              <a:t>53</a:t>
            </a:fld>
            <a:endParaRPr lang="en-US" dirty="0">
              <a:latin typeface="+mn-l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SaD Sid</a:t>
            </a:r>
            <a:r>
              <a:rPr lang="en-US" baseline="30000" dirty="0">
                <a:latin typeface="Arial" charset="0"/>
              </a:rPr>
              <a:t>*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Thumb </a:t>
            </a:r>
            <a:r>
              <a:rPr lang="en-US" sz="4800" dirty="0">
                <a:cs typeface="Arial" charset="0"/>
              </a:rPr>
              <a:t>→</a:t>
            </a:r>
            <a:r>
              <a:rPr lang="en-US" dirty="0">
                <a:solidFill>
                  <a:srgbClr val="FFFF00"/>
                </a:solidFill>
              </a:rPr>
              <a:t> S</a:t>
            </a:r>
            <a:r>
              <a:rPr lang="en-US" dirty="0"/>
              <a:t>pin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xis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Index finger  </a:t>
            </a:r>
            <a:r>
              <a:rPr lang="en-US" sz="4800" b="1" dirty="0">
                <a:cs typeface="Arial" charset="0"/>
              </a:rPr>
              <a:t>→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irection of motion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Middle finger </a:t>
            </a:r>
            <a:r>
              <a:rPr lang="en-US" sz="4800" b="1" dirty="0">
                <a:cs typeface="Arial" charset="0"/>
              </a:rPr>
              <a:t>→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 S</a:t>
            </a:r>
            <a:r>
              <a:rPr lang="en-US" dirty="0"/>
              <a:t>pin 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/>
              <a:t>nduced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eflection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  <p:extLst>
      <p:ext uri="{BB962C8B-B14F-4D97-AF65-F5344CB8AC3E}">
        <p14:creationId xmlns:p14="http://schemas.microsoft.com/office/powerpoint/2010/main" val="327619284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51A4ACC4-61D9-4205-8BF0-B68BB9FB7B80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EA0C2394-5321-4FEB-9374-5B42CF44BFC6}" type="slidenum">
              <a:rPr lang="en-US">
                <a:latin typeface="+mn-lt"/>
              </a:rPr>
              <a:pPr defTabSz="1019175">
                <a:defRPr/>
              </a:pPr>
              <a:t>54</a:t>
            </a:fld>
            <a:endParaRPr lang="en-US" dirty="0">
              <a:latin typeface="+mn-lt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89938" cy="914400"/>
          </a:xfrm>
        </p:spPr>
        <p:txBody>
          <a:bodyPr/>
          <a:lstStyle/>
          <a:p>
            <a:r>
              <a:rPr lang="en-US" dirty="0"/>
              <a:t>Summary</a:t>
            </a:r>
            <a:r>
              <a:rPr lang="en-US" baseline="-25000" dirty="0"/>
              <a:t>1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The big differences seem to be psychological, specifically perceptual.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9B21E-DA60-41BF-8E29-19C2FEFC1DA2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Bahill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62299-53E6-461B-B489-6AE78C6C08E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9338"/>
            <a:ext cx="3962400" cy="4352262"/>
          </a:xfrm>
        </p:spPr>
      </p:pic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4823378" y="838200"/>
          <a:ext cx="465444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774360" progId="Equation.DSMT4">
                  <p:embed/>
                </p:oleObj>
              </mc:Choice>
              <mc:Fallback>
                <p:oleObj name="Equation" r:id="rId3" imgW="1752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3378" y="838200"/>
                        <a:ext cx="4654447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968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D6620E25-0C20-4FF0-9BA8-FE9B173859E9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F06920FB-81CD-4992-A354-2456A3144092}" type="slidenum">
              <a:rPr lang="en-US">
                <a:latin typeface="+mn-lt"/>
              </a:rPr>
              <a:pPr defTabSz="1019175">
                <a:defRPr/>
              </a:pPr>
              <a:t>56</a:t>
            </a:fld>
            <a:endParaRPr lang="en-US" dirty="0">
              <a:latin typeface="+mn-lt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Summary</a:t>
            </a:r>
            <a:r>
              <a:rPr lang="en-US" baseline="-25000" dirty="0"/>
              <a:t>2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010400" cy="57658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The batter can see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the two red stripes and the flicker of the two-seam fastball,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the two red stripes of the two-seam curveball, and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the red dot on a four-seam slider. 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All of these clues alert the batter to the type of spin on the ball and help him to predict its motion. 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So the pitcher should prevent them.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98729E50-C6D5-4328-A634-415F7910773E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BA4E93D4-3B77-4E57-AFDE-91D8086201E3}" type="slidenum">
              <a:rPr lang="en-US">
                <a:latin typeface="+mn-lt"/>
              </a:rPr>
              <a:pPr defTabSz="1019175">
                <a:defRPr/>
              </a:pPr>
              <a:t>57</a:t>
            </a:fld>
            <a:endParaRPr lang="en-US" dirty="0">
              <a:latin typeface="+mn-lt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r>
              <a:rPr lang="en-US" dirty="0"/>
              <a:t>Summary</a:t>
            </a:r>
            <a:r>
              <a:rPr lang="en-US" baseline="-25000" dirty="0"/>
              <a:t>3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6172200" cy="57658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The pitcher should use a four-seam grip for fastballs, curveballs and palmballs to remove the perceptual clue of the two red stripes and the flicker, 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but he should use the two-seam grip for the slider, to remove the clue of the red dot.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7"/>
          <p:cNvSpPr>
            <a:spLocks noGrp="1"/>
          </p:cNvSpPr>
          <p:nvPr>
            <p:ph type="title"/>
          </p:nvPr>
        </p:nvSpPr>
        <p:spPr>
          <a:xfrm>
            <a:off x="914400" y="228600"/>
            <a:ext cx="8389938" cy="914400"/>
          </a:xfrm>
        </p:spPr>
        <p:txBody>
          <a:bodyPr/>
          <a:lstStyle/>
          <a:p>
            <a:pPr algn="ctr"/>
            <a:r>
              <a:rPr lang="en-US" dirty="0"/>
              <a:t>Our seminar is over</a:t>
            </a:r>
          </a:p>
        </p:txBody>
      </p:sp>
      <p:sp>
        <p:nvSpPr>
          <p:cNvPr id="983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89FA3B-67E1-4452-9867-70E9775C3FF7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983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F71FE-6A2B-4CBF-90B4-4294B69E51D1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98310" name="Picture 6" descr="Retirem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66800"/>
            <a:ext cx="48768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763000" cy="914400"/>
          </a:xfrm>
        </p:spPr>
        <p:txBody>
          <a:bodyPr/>
          <a:lstStyle/>
          <a:p>
            <a:pPr algn="ctr"/>
            <a:r>
              <a:rPr lang="en-US" dirty="0"/>
              <a:t>Dave Baldwin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CE2B7-7D4A-4AC4-88BC-E5BE75162A78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Bahill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F08B7-8588-4967-BBA6-05E3062F2FB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122882" name="Picture 2" descr="C:\terryImages\BaseballSuff\DaveBaldwin\Dave_Baldwin_in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4353814" cy="4572000"/>
          </a:xfrm>
          <a:prstGeom prst="rect">
            <a:avLst/>
          </a:prstGeom>
          <a:noFill/>
        </p:spPr>
      </p:pic>
      <p:pic>
        <p:nvPicPr>
          <p:cNvPr id="122883" name="Picture 3" descr="C:\terryImages\BaseballSuff\DaveBaldwin\DaveUo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4476750" cy="4533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61722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1958 				2007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1828800" y="6553200"/>
            <a:ext cx="6400800" cy="685800"/>
          </a:xfrm>
        </p:spPr>
        <p:txBody>
          <a:bodyPr/>
          <a:lstStyle/>
          <a:p>
            <a:pPr algn="ctr"/>
            <a:r>
              <a:rPr lang="en-US" dirty="0"/>
              <a:t>We need to simplify this</a:t>
            </a:r>
          </a:p>
        </p:txBody>
      </p:sp>
      <p:sp>
        <p:nvSpPr>
          <p:cNvPr id="266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86286AF-90C1-4803-8520-E1A98A9AFD90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07607-7864-46D9-9724-3A0D5D2F28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6630" name="Picture 7" descr="Equati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76200"/>
            <a:ext cx="55149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E5D0C4CA-61C3-4AD9-8CCB-B8C082109632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33A2CF50-9D1E-489F-A5CD-398C7AE9750F}" type="slidenum">
              <a:rPr lang="en-US">
                <a:latin typeface="+mn-lt"/>
              </a:rPr>
              <a:pPr defTabSz="1019175">
                <a:defRPr/>
              </a:pPr>
              <a:t>60</a:t>
            </a:fld>
            <a:endParaRPr lang="en-US" dirty="0">
              <a:latin typeface="+mn-lt"/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389938" cy="914400"/>
          </a:xfrm>
        </p:spPr>
        <p:txBody>
          <a:bodyPr/>
          <a:lstStyle/>
          <a:p>
            <a:r>
              <a:rPr lang="en-US" dirty="0"/>
              <a:t>Limitations of the model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lift and drag coefficients are constant</a:t>
            </a:r>
          </a:p>
          <a:p>
            <a:r>
              <a:rPr lang="en-US" dirty="0"/>
              <a:t>Air flow is laminar in front and turbulent behind, for the whole pitch </a:t>
            </a:r>
          </a:p>
          <a:p>
            <a:r>
              <a:rPr lang="en-US" dirty="0"/>
              <a:t>Our equations ignored the shifting wake of turbulent air behind the ball</a:t>
            </a:r>
          </a:p>
          <a:p>
            <a:r>
              <a:rPr lang="en-US" dirty="0"/>
              <a:t>The ball loses 10% of its linear velocity in route to the plate: it also loses 2% of its angular velocity, which we ignored</a:t>
            </a:r>
          </a:p>
          <a:p>
            <a:r>
              <a:rPr lang="en-US" dirty="0"/>
              <a:t>We ignored precession of the spin axis</a:t>
            </a:r>
          </a:p>
          <a:p>
            <a:r>
              <a:rPr lang="en-US" dirty="0"/>
              <a:t>We ignored differences in moments of inertia of different balls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9B21E-DA60-41BF-8E29-19C2FEFC1DA2}" type="datetime1">
              <a:rPr lang="en-US" smtClean="0"/>
              <a:pPr>
                <a:defRPr/>
              </a:pPr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Bahill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62299-53E6-461B-B489-6AE78C6C08E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9175">
              <a:defRPr/>
            </a:pPr>
            <a:fld id="{55D79053-E778-4568-9ED6-449A40C5E970}" type="datetime1">
              <a:rPr lang="en-US" smtClean="0">
                <a:latin typeface="+mn-lt"/>
              </a:rPr>
              <a:pPr defTabSz="1019175">
                <a:defRPr/>
              </a:pPr>
              <a:t>8/24/2024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9175">
              <a:defRPr/>
            </a:pPr>
            <a:fld id="{460CC606-D072-4C93-ADFE-9CA037632687}" type="slidenum">
              <a:rPr lang="en-US">
                <a:latin typeface="+mn-lt"/>
              </a:rPr>
              <a:pPr defTabSz="1019175">
                <a:defRPr/>
              </a:pPr>
              <a:t>7</a:t>
            </a:fld>
            <a:endParaRPr lang="en-US" dirty="0">
              <a:latin typeface="+mn-lt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89938" cy="914400"/>
          </a:xfrm>
        </p:spPr>
        <p:txBody>
          <a:bodyPr/>
          <a:lstStyle/>
          <a:p>
            <a:r>
              <a:rPr lang="en-US" dirty="0"/>
              <a:t>Dave Baldwin said,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96875" indent="-396875">
              <a:buFont typeface="Symbol" pitchFamily="18" charset="2"/>
              <a:buNone/>
            </a:pPr>
            <a:r>
              <a:rPr lang="en-US" dirty="0"/>
              <a:t>“If a major league baseball pitcher* describes the flight of one of his pitches; he usually illustrates the trajectory using his pitching hand, much like a kid or a pilot demonstrating the yaw, pitch and roll of an airplane. </a:t>
            </a:r>
          </a:p>
          <a:p>
            <a:pPr marL="396875" indent="-396875">
              <a:buFont typeface="Symbol" pitchFamily="18" charset="2"/>
              <a:buNone/>
            </a:pPr>
            <a:r>
              <a:rPr lang="en-US" dirty="0"/>
              <a:t>The hand used as an analog in this way is a gestural example of a </a:t>
            </a:r>
            <a:r>
              <a:rPr lang="en-US" i="1" dirty="0"/>
              <a:t>somatic metaphor</a:t>
            </a:r>
            <a:r>
              <a:rPr lang="en-US" dirty="0"/>
              <a:t>.”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dirty="0">
                <a:latin typeface="+mn-lt"/>
              </a:rPr>
              <a:t>© 2012 Bahill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389938" cy="914400"/>
          </a:xfrm>
        </p:spPr>
        <p:txBody>
          <a:bodyPr/>
          <a:lstStyle/>
          <a:p>
            <a:r>
              <a:rPr lang="en-US" dirty="0"/>
              <a:t>Pitcher’s perspective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389938" cy="2819400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dirty="0"/>
              <a:t>The first half of this presentation is about physics and how the pitcher can make the ball move.</a:t>
            </a:r>
          </a:p>
          <a:p>
            <a:pPr>
              <a:buFont typeface="Symbol" pitchFamily="18" charset="2"/>
              <a:buNone/>
            </a:pPr>
            <a:r>
              <a:rPr lang="en-US" dirty="0"/>
              <a:t>So, with the exception of that last slide, all slides with spinning balls will be from the pitcher’s perspective.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E64277-FAB0-4836-899B-0104CC88EBE8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5FCFBB-F601-46EB-A7E6-BD235A8973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581400"/>
            <a:ext cx="6019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Symbol" pitchFamily="18" charset="2"/>
              <a:buNone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Specifically a right-handed pitcher, because Dave Baldwin was a right-handed relief pitcher. Dave threw a submarine pitch.</a:t>
            </a:r>
          </a:p>
          <a:p>
            <a:endParaRPr lang="en-US" dirty="0"/>
          </a:p>
        </p:txBody>
      </p:sp>
      <p:pic>
        <p:nvPicPr>
          <p:cNvPr id="29697" name="Picture 1" descr="C:\terryImages\BaseballSuff\DaveBaldwin\senator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89445"/>
            <a:ext cx="3124200" cy="468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Vertical sweet spot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2A8396-A05E-4A00-8E2F-ABB7A6586F69}" type="datetime1">
              <a:rPr lang="en-US" smtClean="0"/>
              <a:pPr/>
              <a:t>8/24/2024</a:t>
            </a:fld>
            <a:endParaRPr lang="en-US" dirty="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© 2012 Bahill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20A8B-40E5-4711-90CC-30AD8F512B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991600" cy="489446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atis4">
  <a:themeElements>
    <a:clrScheme name="">
      <a:dk1>
        <a:srgbClr val="FF0000"/>
      </a:dk1>
      <a:lt1>
        <a:srgbClr val="A9BDA9"/>
      </a:lt1>
      <a:dk2>
        <a:srgbClr val="0000FF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DA0000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Whatis4">
      <a:majorFont>
        <a:latin typeface="Times New Roman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atis4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is4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atis4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2738170703</TotalTime>
  <Pages>51</Pages>
  <Words>2484</Words>
  <Application>Microsoft Office PowerPoint</Application>
  <PresentationFormat>Custom</PresentationFormat>
  <Paragraphs>400</Paragraphs>
  <Slides>61</Slides>
  <Notes>57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Gill Sans MT</vt:lpstr>
      <vt:lpstr>Times New Roman</vt:lpstr>
      <vt:lpstr>Wingdings</vt:lpstr>
      <vt:lpstr>Symbol</vt:lpstr>
      <vt:lpstr>Whatis4</vt:lpstr>
      <vt:lpstr>Equation</vt:lpstr>
      <vt:lpstr>Depth Perception</vt:lpstr>
      <vt:lpstr>PowerPoint Presentation</vt:lpstr>
      <vt:lpstr>PowerPoint Presentation</vt:lpstr>
      <vt:lpstr>PowerPoint Presentation</vt:lpstr>
      <vt:lpstr>Velocity and spin</vt:lpstr>
      <vt:lpstr>We need to simplify this</vt:lpstr>
      <vt:lpstr>Dave Baldwin said,</vt:lpstr>
      <vt:lpstr>Pitcher’s perspective</vt:lpstr>
      <vt:lpstr>Vertical sweet spot</vt:lpstr>
      <vt:lpstr>Spin axis for common pitches</vt:lpstr>
      <vt:lpstr>PowerPoint Presentation</vt:lpstr>
      <vt:lpstr>Bahill’s model for a spinning ball in a moving airflow</vt:lpstr>
      <vt:lpstr>PowerPoint Presentation</vt:lpstr>
      <vt:lpstr>To simplify, use models</vt:lpstr>
      <vt:lpstr>PowerPoint Presentation</vt:lpstr>
      <vt:lpstr>PowerPoint Presentation</vt:lpstr>
      <vt:lpstr>PowerPoint Presentation</vt:lpstr>
      <vt:lpstr>These right-hand rules also  apply to the batted-ball*</vt:lpstr>
      <vt:lpstr>That was the physics of the pitch. Now let us answer the question of, “What does the batter’s eye tell the batter’s brain?”</vt:lpstr>
      <vt:lpstr>Batter’s perspective</vt:lpstr>
      <vt:lpstr>What clues does the batter have?</vt:lpstr>
      <vt:lpstr>Dave Baldwin’s grips*</vt:lpstr>
      <vt:lpstr>Launch angle</vt:lpstr>
      <vt:lpstr>Spin that the batter might see</vt:lpstr>
      <vt:lpstr>Visual acuity</vt:lpstr>
      <vt:lpstr>Grip of 4-seam and 2-seam fastballs*</vt:lpstr>
      <vt:lpstr>The baseball player says</vt:lpstr>
      <vt:lpstr>The engineer says</vt:lpstr>
      <vt:lpstr>4-seam and 2-seam fastball models</vt:lpstr>
      <vt:lpstr>Photos of 4-seam and  2-seam fastball models</vt:lpstr>
      <vt:lpstr>Distance at which the  stripes and lines were seen*</vt:lpstr>
      <vt:lpstr>PowerPoint Presentation</vt:lpstr>
      <vt:lpstr>Visual acuity</vt:lpstr>
      <vt:lpstr>New data</vt:lpstr>
      <vt:lpstr>PowerPoint Presentation</vt:lpstr>
      <vt:lpstr>Real life</vt:lpstr>
      <vt:lpstr>The engineer says</vt:lpstr>
      <vt:lpstr>The fastball</vt:lpstr>
      <vt:lpstr>PowerPoint Presentation</vt:lpstr>
      <vt:lpstr>The 4-seam fastball</vt:lpstr>
      <vt:lpstr>PowerPoint Presentation</vt:lpstr>
      <vt:lpstr>The 2-seam fastball may flicker</vt:lpstr>
      <vt:lpstr>The 2-seam curveball</vt:lpstr>
      <vt:lpstr>The slider</vt:lpstr>
      <vt:lpstr>PowerPoint Presentation</vt:lpstr>
      <vt:lpstr>Photos of 4-seam and  2-seam slider models</vt:lpstr>
      <vt:lpstr>PowerPoint Presentation</vt:lpstr>
      <vt:lpstr>Baseball sounds</vt:lpstr>
      <vt:lpstr>Modeling philosophy</vt:lpstr>
      <vt:lpstr>Concerning engineering the sport of baseball, you people are now Einsteins</vt:lpstr>
      <vt:lpstr>However, there may be a difference between knowledge and execution</vt:lpstr>
      <vt:lpstr>Summary4</vt:lpstr>
      <vt:lpstr>SaD Sid*</vt:lpstr>
      <vt:lpstr>Summary1</vt:lpstr>
      <vt:lpstr>PowerPoint Presentation</vt:lpstr>
      <vt:lpstr>Summary2</vt:lpstr>
      <vt:lpstr>Summary3</vt:lpstr>
      <vt:lpstr>Our seminar is over</vt:lpstr>
      <vt:lpstr>Dave Baldwin</vt:lpstr>
      <vt:lpstr>Limitations of the model</vt:lpstr>
      <vt:lpstr>PowerPoint Presentation</vt:lpstr>
    </vt:vector>
  </TitlesOfParts>
  <Company>BICS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the Sport of Baseball</dc:title>
  <dc:subject>batter's perception of the ball</dc:subject>
  <dc:creator>Terry Bahill</dc:creator>
  <cp:keywords>Dave Baldwin</cp:keywords>
  <cp:lastModifiedBy>Terry Bahill</cp:lastModifiedBy>
  <cp:revision>627</cp:revision>
  <cp:lastPrinted>2024-08-20T23:03:15Z</cp:lastPrinted>
  <dcterms:created xsi:type="dcterms:W3CDTF">1997-06-16T15:23:46Z</dcterms:created>
  <dcterms:modified xsi:type="dcterms:W3CDTF">2024-08-24T17:14:55Z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C:\terry\slides</vt:lpwstr>
  </property>
</Properties>
</file>