
<file path=[Content_Types].xml><?xml version="1.0" encoding="utf-8"?>
<Types xmlns="http://schemas.openxmlformats.org/package/2006/content-types">
  <Default Extension="AVI" ContentType="video/x-msvideo"/>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p:sldMasterIdLst>
    <p:sldMasterId id="2147483655" r:id="rId1"/>
  </p:sldMasterIdLst>
  <p:notesMasterIdLst>
    <p:notesMasterId r:id="rId84"/>
  </p:notesMasterIdLst>
  <p:handoutMasterIdLst>
    <p:handoutMasterId r:id="rId85"/>
  </p:handoutMasterIdLst>
  <p:sldIdLst>
    <p:sldId id="257" r:id="rId2"/>
    <p:sldId id="720" r:id="rId3"/>
    <p:sldId id="685" r:id="rId4"/>
    <p:sldId id="684" r:id="rId5"/>
    <p:sldId id="627" r:id="rId6"/>
    <p:sldId id="540" r:id="rId7"/>
    <p:sldId id="541" r:id="rId8"/>
    <p:sldId id="542" r:id="rId9"/>
    <p:sldId id="721" r:id="rId10"/>
    <p:sldId id="782" r:id="rId11"/>
    <p:sldId id="785" r:id="rId12"/>
    <p:sldId id="722" r:id="rId13"/>
    <p:sldId id="725" r:id="rId14"/>
    <p:sldId id="718" r:id="rId15"/>
    <p:sldId id="729" r:id="rId16"/>
    <p:sldId id="728" r:id="rId17"/>
    <p:sldId id="727" r:id="rId18"/>
    <p:sldId id="726" r:id="rId19"/>
    <p:sldId id="736" r:id="rId20"/>
    <p:sldId id="730" r:id="rId21"/>
    <p:sldId id="723" r:id="rId22"/>
    <p:sldId id="779" r:id="rId23"/>
    <p:sldId id="719" r:id="rId24"/>
    <p:sldId id="706" r:id="rId25"/>
    <p:sldId id="682" r:id="rId26"/>
    <p:sldId id="707" r:id="rId27"/>
    <p:sldId id="778" r:id="rId28"/>
    <p:sldId id="796" r:id="rId29"/>
    <p:sldId id="783" r:id="rId30"/>
    <p:sldId id="709" r:id="rId31"/>
    <p:sldId id="755" r:id="rId32"/>
    <p:sldId id="711" r:id="rId33"/>
    <p:sldId id="712" r:id="rId34"/>
    <p:sldId id="687" r:id="rId35"/>
    <p:sldId id="776" r:id="rId36"/>
    <p:sldId id="747" r:id="rId37"/>
    <p:sldId id="748" r:id="rId38"/>
    <p:sldId id="749" r:id="rId39"/>
    <p:sldId id="750" r:id="rId40"/>
    <p:sldId id="754" r:id="rId41"/>
    <p:sldId id="751" r:id="rId42"/>
    <p:sldId id="775" r:id="rId43"/>
    <p:sldId id="713" r:id="rId44"/>
    <p:sldId id="715" r:id="rId45"/>
    <p:sldId id="717" r:id="rId46"/>
    <p:sldId id="686" r:id="rId47"/>
    <p:sldId id="688" r:id="rId48"/>
    <p:sldId id="689" r:id="rId49"/>
    <p:sldId id="691" r:id="rId50"/>
    <p:sldId id="692" r:id="rId51"/>
    <p:sldId id="756" r:id="rId52"/>
    <p:sldId id="694" r:id="rId53"/>
    <p:sldId id="695" r:id="rId54"/>
    <p:sldId id="696" r:id="rId55"/>
    <p:sldId id="757" r:id="rId56"/>
    <p:sldId id="737" r:id="rId57"/>
    <p:sldId id="797" r:id="rId58"/>
    <p:sldId id="798" r:id="rId59"/>
    <p:sldId id="690" r:id="rId60"/>
    <p:sldId id="762" r:id="rId61"/>
    <p:sldId id="763" r:id="rId62"/>
    <p:sldId id="764" r:id="rId63"/>
    <p:sldId id="765" r:id="rId64"/>
    <p:sldId id="766" r:id="rId65"/>
    <p:sldId id="767" r:id="rId66"/>
    <p:sldId id="768" r:id="rId67"/>
    <p:sldId id="769" r:id="rId68"/>
    <p:sldId id="774" r:id="rId69"/>
    <p:sldId id="792" r:id="rId70"/>
    <p:sldId id="698" r:id="rId71"/>
    <p:sldId id="759" r:id="rId72"/>
    <p:sldId id="760" r:id="rId73"/>
    <p:sldId id="701" r:id="rId74"/>
    <p:sldId id="702" r:id="rId75"/>
    <p:sldId id="781" r:id="rId76"/>
    <p:sldId id="704" r:id="rId77"/>
    <p:sldId id="793" r:id="rId78"/>
    <p:sldId id="794" r:id="rId79"/>
    <p:sldId id="791" r:id="rId80"/>
    <p:sldId id="772" r:id="rId81"/>
    <p:sldId id="738" r:id="rId82"/>
    <p:sldId id="740" r:id="rId83"/>
  </p:sldIdLst>
  <p:sldSz cx="10058400" cy="7772400"/>
  <p:notesSz cx="7102475" cy="9388475"/>
  <p:embeddedFontLst>
    <p:embeddedFont>
      <p:font typeface="Gill Sans MT" panose="020B0502020104020203" pitchFamily="34" charset="0"/>
      <p:regular r:id="rId86"/>
      <p:bold r:id="rId87"/>
      <p:italic r:id="rId88"/>
      <p:boldItalic r:id="rId89"/>
    </p:embeddedFont>
  </p:embeddedFontLst>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720">
          <p15:clr>
            <a:srgbClr val="A4A3A4"/>
          </p15:clr>
        </p15:guide>
        <p15:guide id="2" pos="576">
          <p15:clr>
            <a:srgbClr val="A4A3A4"/>
          </p15:clr>
        </p15:guide>
      </p15:sldGuideLst>
    </p:ext>
    <p:ext uri="{2D200454-40CA-4A62-9FC3-DE9A4176ACB9}">
      <p15:notesGuideLst xmlns:p15="http://schemas.microsoft.com/office/powerpoint/2012/main">
        <p15:guide id="1" orient="horz" pos="2958" userDrawn="1">
          <p15:clr>
            <a:srgbClr val="A4A3A4"/>
          </p15:clr>
        </p15:guide>
        <p15:guide id="2" pos="223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D505"/>
    <a:srgbClr val="000000"/>
    <a:srgbClr val="99CCFF"/>
    <a:srgbClr val="00FF00"/>
    <a:srgbClr val="66FF33"/>
    <a:srgbClr val="090389"/>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9646" autoAdjust="0"/>
    <p:restoredTop sz="89724" autoAdjust="0"/>
  </p:normalViewPr>
  <p:slideViewPr>
    <p:cSldViewPr>
      <p:cViewPr>
        <p:scale>
          <a:sx n="100" d="100"/>
          <a:sy n="100" d="100"/>
        </p:scale>
        <p:origin x="1848" y="24"/>
      </p:cViewPr>
      <p:guideLst>
        <p:guide orient="horz" pos="720"/>
        <p:guide pos="576"/>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18366"/>
    </p:cViewPr>
  </p:sorterViewPr>
  <p:notesViewPr>
    <p:cSldViewPr>
      <p:cViewPr varScale="1">
        <p:scale>
          <a:sx n="65" d="100"/>
          <a:sy n="65" d="100"/>
        </p:scale>
        <p:origin x="-1902" y="-78"/>
      </p:cViewPr>
      <p:guideLst>
        <p:guide orient="horz" pos="2958"/>
        <p:guide pos="2237"/>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89" Type="http://schemas.openxmlformats.org/officeDocument/2006/relationships/font" Target="fonts/font4.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handoutMaster" Target="handoutMasters/handoutMaster1.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font" Target="fonts/font3.fntdata"/><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2.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65188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46347" y="4459527"/>
            <a:ext cx="5209782" cy="4224813"/>
          </a:xfrm>
          <a:prstGeom prst="rect">
            <a:avLst/>
          </a:prstGeom>
          <a:noFill/>
          <a:ln w="12700">
            <a:noFill/>
            <a:miter lim="800000"/>
            <a:headEnd/>
            <a:tailEnd/>
          </a:ln>
          <a:effectLst/>
        </p:spPr>
        <p:txBody>
          <a:bodyPr vert="horz" wrap="square" lIns="92271" tIns="45326" rIns="92271" bIns="45326" numCol="1" anchor="t" anchorCtr="0" compatLnSpc="1">
            <a:prstTxWarp prst="textNoShape">
              <a:avLst/>
            </a:prstTxWarp>
          </a:bodyPr>
          <a:lstStyle/>
          <a:p>
            <a:pPr lvl="0"/>
            <a:r>
              <a:rPr lang="en-US" noProof="0"/>
              <a:t>Click to edit Master notes styles</a:t>
            </a:r>
          </a:p>
          <a:p>
            <a:pPr lvl="0"/>
            <a:r>
              <a:rPr lang="en-US" noProof="0"/>
              <a:t>Second Level</a:t>
            </a:r>
          </a:p>
          <a:p>
            <a:pPr lvl="0"/>
            <a:r>
              <a:rPr lang="en-US" noProof="0"/>
              <a:t>Third Level</a:t>
            </a:r>
          </a:p>
          <a:p>
            <a:pPr lvl="0"/>
            <a:r>
              <a:rPr lang="en-US" noProof="0"/>
              <a:t>Fourth Level</a:t>
            </a:r>
          </a:p>
          <a:p>
            <a:pPr lvl="0"/>
            <a:r>
              <a:rPr lang="en-US" noProof="0"/>
              <a:t>Fifth Level</a:t>
            </a:r>
          </a:p>
        </p:txBody>
      </p:sp>
      <p:sp>
        <p:nvSpPr>
          <p:cNvPr id="105475" name="Rectangle 3"/>
          <p:cNvSpPr>
            <a:spLocks noGrp="1" noRot="1" noChangeAspect="1" noChangeArrowheads="1" noTextEdit="1"/>
          </p:cNvSpPr>
          <p:nvPr>
            <p:ph type="sldImg" idx="2"/>
          </p:nvPr>
        </p:nvSpPr>
        <p:spPr bwMode="auto">
          <a:xfrm>
            <a:off x="1282700" y="711200"/>
            <a:ext cx="4537075" cy="3506788"/>
          </a:xfrm>
          <a:prstGeom prst="rect">
            <a:avLst/>
          </a:prstGeom>
          <a:noFill/>
          <a:ln w="12700">
            <a:solidFill>
              <a:schemeClr val="tx1"/>
            </a:solidFill>
            <a:miter lim="800000"/>
            <a:headEnd/>
            <a:tailEnd/>
          </a:ln>
        </p:spPr>
      </p:sp>
    </p:spTree>
    <p:extLst>
      <p:ext uri="{BB962C8B-B14F-4D97-AF65-F5344CB8AC3E}">
        <p14:creationId xmlns:p14="http://schemas.microsoft.com/office/powerpoint/2010/main" val="146795157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742950" indent="-28575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1143000" indent="-228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600200" indent="-228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2057400" indent="-228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p:txBody>
          <a:bodyPr lIns="93241" tIns="46621" rIns="93241" bIns="46621"/>
          <a:lstStyle/>
          <a:p>
            <a:pPr>
              <a:defRPr/>
            </a:pPr>
            <a:fld id="{72BF3888-CB0E-4F81-9CB4-B6BF373AA46A}" type="slidenum">
              <a:rPr lang="en-GB" smtClean="0"/>
              <a:pPr>
                <a:defRPr/>
              </a:pPr>
              <a:t>1</a:t>
            </a:fld>
            <a:endParaRPr lang="en-GB" dirty="0"/>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a:xfrm>
            <a:off x="981201" y="4495573"/>
            <a:ext cx="5393264" cy="4731843"/>
          </a:xfrm>
          <a:noFill/>
          <a:ln/>
        </p:spPr>
        <p:txBody>
          <a:bodyPr/>
          <a:lstStyle/>
          <a:p>
            <a:endParaRPr lang="en-US" sz="1000" dirty="0"/>
          </a:p>
        </p:txBody>
      </p:sp>
      <p:sp>
        <p:nvSpPr>
          <p:cNvPr id="134149" name="Date Placeholder 4"/>
          <p:cNvSpPr>
            <a:spLocks noGrp="1"/>
          </p:cNvSpPr>
          <p:nvPr>
            <p:ph type="dt" sz="quarter" idx="1"/>
          </p:nvPr>
        </p:nvSpPr>
        <p:spPr/>
        <p:txBody>
          <a:bodyPr lIns="93241" tIns="46621" rIns="93241" bIns="46621"/>
          <a:lstStyle/>
          <a:p>
            <a:pPr>
              <a:defRPr/>
            </a:pPr>
            <a:fld id="{8354E9E4-E398-4677-8263-A36C47B9358D}" type="datetime1">
              <a:rPr lang="en-US" smtClean="0"/>
              <a:pPr>
                <a:defRPr/>
              </a:pPr>
              <a:t>9/3/2024</a:t>
            </a:fld>
            <a:endParaRPr lang="en-GB" dirty="0"/>
          </a:p>
        </p:txBody>
      </p:sp>
      <p:sp>
        <p:nvSpPr>
          <p:cNvPr id="134150" name="Footer Placeholder 5"/>
          <p:cNvSpPr>
            <a:spLocks noGrp="1"/>
          </p:cNvSpPr>
          <p:nvPr>
            <p:ph type="ftr" sz="quarter" idx="4"/>
          </p:nvPr>
        </p:nvSpPr>
        <p:spPr/>
        <p:txBody>
          <a:bodyPr lIns="93241" tIns="46621" rIns="93241" bIns="46621"/>
          <a:lstStyle/>
          <a:p>
            <a:pPr>
              <a:defRPr/>
            </a:pPr>
            <a:endParaRPr lang="en-US" dirty="0"/>
          </a:p>
        </p:txBody>
      </p:sp>
    </p:spTree>
    <p:extLst>
      <p:ext uri="{BB962C8B-B14F-4D97-AF65-F5344CB8AC3E}">
        <p14:creationId xmlns:p14="http://schemas.microsoft.com/office/powerpoint/2010/main" val="25959862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Recordings from cells in the monkey brain</a:t>
            </a:r>
          </a:p>
        </p:txBody>
      </p:sp>
    </p:spTree>
    <p:extLst>
      <p:ext uri="{BB962C8B-B14F-4D97-AF65-F5344CB8AC3E}">
        <p14:creationId xmlns:p14="http://schemas.microsoft.com/office/powerpoint/2010/main" val="144265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noFill/>
          <a:ln w="9525"/>
        </p:spPr>
        <p:txBody>
          <a:bodyPr/>
          <a:lstStyle/>
          <a:p>
            <a:pPr defTabSz="932414">
              <a:defRPr/>
            </a:pPr>
            <a:r>
              <a:rPr lang="en-US" kern="0" dirty="0">
                <a:ea typeface="Times New Roman" panose="02020603050405020304" pitchFamily="18" charset="0"/>
              </a:rPr>
              <a:t>During the swing, he could close his eyes and it would not affect the flight of the batted ball.</a:t>
            </a:r>
            <a:endParaRPr lang="en-US" dirty="0"/>
          </a:p>
          <a:p>
            <a:endParaRPr lang="en-US" dirty="0"/>
          </a:p>
          <a:p>
            <a:r>
              <a:rPr lang="en-US" dirty="0"/>
              <a:t>launched one-degree downward with 1200 rpm of back spin.</a:t>
            </a:r>
          </a:p>
        </p:txBody>
      </p:sp>
    </p:spTree>
    <p:extLst>
      <p:ext uri="{BB962C8B-B14F-4D97-AF65-F5344CB8AC3E}">
        <p14:creationId xmlns:p14="http://schemas.microsoft.com/office/powerpoint/2010/main" val="33564232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batter has no direct access to the distance to the object</a:t>
            </a:r>
          </a:p>
          <a:p>
            <a:endParaRPr lang="en-US" dirty="0"/>
          </a:p>
        </p:txBody>
      </p:sp>
    </p:spTree>
    <p:extLst>
      <p:ext uri="{BB962C8B-B14F-4D97-AF65-F5344CB8AC3E}">
        <p14:creationId xmlns:p14="http://schemas.microsoft.com/office/powerpoint/2010/main" val="34042676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all brand new</a:t>
            </a:r>
          </a:p>
        </p:txBody>
      </p:sp>
    </p:spTree>
    <p:extLst>
      <p:ext uri="{BB962C8B-B14F-4D97-AF65-F5344CB8AC3E}">
        <p14:creationId xmlns:p14="http://schemas.microsoft.com/office/powerpoint/2010/main" val="28111328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world is 3 dimensional.</a:t>
            </a:r>
          </a:p>
          <a:p>
            <a:r>
              <a:rPr lang="en-US" dirty="0"/>
              <a:t>You change it to 2 dimensions with images on your retinae.</a:t>
            </a:r>
          </a:p>
          <a:p>
            <a:r>
              <a:rPr lang="en-US" dirty="0"/>
              <a:t>Then you change it back to 3 dimensional in your brain.</a:t>
            </a:r>
          </a:p>
          <a:p>
            <a:endParaRPr lang="en-US" dirty="0"/>
          </a:p>
        </p:txBody>
      </p:sp>
    </p:spTree>
    <p:extLst>
      <p:ext uri="{BB962C8B-B14F-4D97-AF65-F5344CB8AC3E}">
        <p14:creationId xmlns:p14="http://schemas.microsoft.com/office/powerpoint/2010/main" val="31237403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effectLst/>
                <a:highlight>
                  <a:srgbClr val="FFFFFF"/>
                </a:highlight>
                <a:latin typeface="Times New Roman" panose="02020603050405020304" pitchFamily="18" charset="0"/>
                <a:ea typeface="Times New Roman" panose="02020603050405020304" pitchFamily="18" charset="0"/>
              </a:rPr>
              <a:t>Several monocular cues for distance perception: linear perspective, relative size, occlusion, texture gradient, color saturation, and luminance </a:t>
            </a:r>
            <a:endParaRPr lang="en-US" dirty="0"/>
          </a:p>
        </p:txBody>
      </p:sp>
    </p:spTree>
    <p:extLst>
      <p:ext uri="{BB962C8B-B14F-4D97-AF65-F5344CB8AC3E}">
        <p14:creationId xmlns:p14="http://schemas.microsoft.com/office/powerpoint/2010/main" val="33954371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4193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Boston it’s called the Green Monster</a:t>
            </a:r>
          </a:p>
        </p:txBody>
      </p:sp>
    </p:spTree>
    <p:extLst>
      <p:ext uri="{BB962C8B-B14F-4D97-AF65-F5344CB8AC3E}">
        <p14:creationId xmlns:p14="http://schemas.microsoft.com/office/powerpoint/2010/main" val="26778648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Kershaw, None of these slides are from the viewpoint of the batter.</a:t>
            </a:r>
          </a:p>
        </p:txBody>
      </p:sp>
    </p:spTree>
    <p:extLst>
      <p:ext uri="{BB962C8B-B14F-4D97-AF65-F5344CB8AC3E}">
        <p14:creationId xmlns:p14="http://schemas.microsoft.com/office/powerpoint/2010/main" val="36802349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Nolan Ryan</a:t>
            </a:r>
          </a:p>
        </p:txBody>
      </p:sp>
    </p:spTree>
    <p:extLst>
      <p:ext uri="{BB962C8B-B14F-4D97-AF65-F5344CB8AC3E}">
        <p14:creationId xmlns:p14="http://schemas.microsoft.com/office/powerpoint/2010/main" val="4201449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noFill/>
          <a:ln w="9525"/>
        </p:spPr>
        <p:txBody>
          <a:bodyPr/>
          <a:lstStyle/>
          <a:p>
            <a:pPr defTabSz="932414">
              <a:defRPr/>
            </a:pPr>
            <a:r>
              <a:rPr lang="en-US" kern="0" dirty="0">
                <a:ea typeface="Times New Roman" panose="02020603050405020304" pitchFamily="18" charset="0"/>
              </a:rPr>
              <a:t>During the swing, he could close his eyes and it would not affect the flight of the batted ball.</a:t>
            </a:r>
            <a:endParaRPr lang="en-US" dirty="0"/>
          </a:p>
          <a:p>
            <a:endParaRPr lang="en-US" dirty="0"/>
          </a:p>
          <a:p>
            <a:r>
              <a:rPr lang="en-US" dirty="0"/>
              <a:t>launched one-degree downward with 1200 rpm of back spin.</a:t>
            </a:r>
          </a:p>
        </p:txBody>
      </p:sp>
    </p:spTree>
    <p:extLst>
      <p:ext uri="{BB962C8B-B14F-4D97-AF65-F5344CB8AC3E}">
        <p14:creationId xmlns:p14="http://schemas.microsoft.com/office/powerpoint/2010/main" val="15291782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Randy Johnson</a:t>
            </a:r>
          </a:p>
        </p:txBody>
      </p:sp>
    </p:spTree>
    <p:extLst>
      <p:ext uri="{BB962C8B-B14F-4D97-AF65-F5344CB8AC3E}">
        <p14:creationId xmlns:p14="http://schemas.microsoft.com/office/powerpoint/2010/main" val="27862496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Roger Clements</a:t>
            </a:r>
          </a:p>
        </p:txBody>
      </p:sp>
    </p:spTree>
    <p:extLst>
      <p:ext uri="{BB962C8B-B14F-4D97-AF65-F5344CB8AC3E}">
        <p14:creationId xmlns:p14="http://schemas.microsoft.com/office/powerpoint/2010/main" val="13144475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563245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992817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Called the Green Monster in Boston</a:t>
            </a:r>
          </a:p>
        </p:txBody>
      </p:sp>
    </p:spTree>
    <p:extLst>
      <p:ext uri="{BB962C8B-B14F-4D97-AF65-F5344CB8AC3E}">
        <p14:creationId xmlns:p14="http://schemas.microsoft.com/office/powerpoint/2010/main" val="6179137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size and shape of the objects are different.</a:t>
            </a:r>
          </a:p>
          <a:p>
            <a:r>
              <a:rPr lang="en-US" dirty="0"/>
              <a:t>There are two vanishing points.</a:t>
            </a:r>
          </a:p>
        </p:txBody>
      </p:sp>
    </p:spTree>
    <p:extLst>
      <p:ext uri="{BB962C8B-B14F-4D97-AF65-F5344CB8AC3E}">
        <p14:creationId xmlns:p14="http://schemas.microsoft.com/office/powerpoint/2010/main" val="35883695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2414">
              <a:defRPr/>
            </a:pPr>
            <a:r>
              <a:rPr lang="en-US" sz="1800" dirty="0">
                <a:ea typeface="Times New Roman" panose="02020603050405020304" pitchFamily="18" charset="0"/>
              </a:rPr>
              <a:t>Color saturation is probably not useful because the ball is white and the red seams are just a blur because the ball is spinning so fast. </a:t>
            </a:r>
          </a:p>
          <a:p>
            <a:pPr defTabSz="932414">
              <a:defRPr/>
            </a:pPr>
            <a:r>
              <a:rPr lang="en-US" sz="1800" dirty="0">
                <a:ea typeface="Times New Roman" panose="02020603050405020304" pitchFamily="18" charset="0"/>
              </a:rPr>
              <a:t>However, it might be useful in tracking a knuckleball.</a:t>
            </a:r>
          </a:p>
          <a:p>
            <a:endParaRPr lang="en-US" dirty="0"/>
          </a:p>
        </p:txBody>
      </p:sp>
    </p:spTree>
    <p:extLst>
      <p:ext uri="{BB962C8B-B14F-4D97-AF65-F5344CB8AC3E}">
        <p14:creationId xmlns:p14="http://schemas.microsoft.com/office/powerpoint/2010/main" val="14944284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2414">
              <a:defRPr/>
            </a:pPr>
            <a:r>
              <a:rPr lang="en-US" sz="1800" dirty="0">
                <a:ea typeface="Times New Roman" panose="02020603050405020304" pitchFamily="18" charset="0"/>
              </a:rPr>
              <a:t>The vergence eye movement system and the accommodation system would not send useful cues until after the swing had started both because of their effective distance range (less than six feet) and their slow time responses. Both of them have latencies of around 200 ms and durations on the order of 300 </a:t>
            </a:r>
            <a:r>
              <a:rPr lang="en-US" sz="1800" dirty="0" err="1">
                <a:ea typeface="Times New Roman" panose="02020603050405020304" pitchFamily="18" charset="0"/>
              </a:rPr>
              <a:t>ms.</a:t>
            </a:r>
            <a:r>
              <a:rPr lang="en-US" sz="1800" dirty="0">
                <a:ea typeface="Times New Roman" panose="02020603050405020304" pitchFamily="18" charset="0"/>
              </a:rPr>
              <a:t> The stimuli for vergence are retinal disparity and blur. The stimulus for accommodation is retinal blur. Bahill and LaRitz</a:t>
            </a:r>
            <a:r>
              <a:rPr lang="en-US" sz="1800" baseline="30000" dirty="0">
                <a:ea typeface="Times New Roman" panose="02020603050405020304" pitchFamily="18" charset="0"/>
              </a:rPr>
              <a:t>22</a:t>
            </a:r>
            <a:r>
              <a:rPr lang="en-US" sz="1800" dirty="0">
                <a:ea typeface="Times New Roman" panose="02020603050405020304" pitchFamily="18" charset="0"/>
              </a:rPr>
              <a:t> (1984) specifically looked for vergence eye movements but found none.</a:t>
            </a:r>
          </a:p>
          <a:p>
            <a:endParaRPr lang="en-US" dirty="0"/>
          </a:p>
        </p:txBody>
      </p:sp>
    </p:spTree>
    <p:extLst>
      <p:ext uri="{BB962C8B-B14F-4D97-AF65-F5344CB8AC3E}">
        <p14:creationId xmlns:p14="http://schemas.microsoft.com/office/powerpoint/2010/main" val="2332847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solidFill>
                  <a:srgbClr val="000000"/>
                </a:solidFill>
                <a:effectLst/>
                <a:highlight>
                  <a:srgbClr val="FFFFFF"/>
                </a:highlight>
                <a:latin typeface="Times New Roman" panose="02020603050405020304" pitchFamily="18" charset="0"/>
                <a:ea typeface="Times New Roman" panose="02020603050405020304" pitchFamily="18" charset="0"/>
              </a:rPr>
              <a:t>Humans assume that an illuminating source is above them. Therefore, in this figure, the objects on the left seem to be hills, whereas the objects on the right seem to be depressions. However, the upper-right figure is the same as the lower-left figure. The figure has been turned upside down as proven the “Left” and “Right” labels.</a:t>
            </a:r>
            <a:endParaRPr lang="en-US" sz="1800" dirty="0">
              <a:effectLst/>
              <a:latin typeface="Times New Roman" panose="02020603050405020304" pitchFamily="18" charset="0"/>
              <a:ea typeface="Times New Roman" panose="02020603050405020304" pitchFamily="18" charset="0"/>
            </a:endParaRPr>
          </a:p>
          <a:p>
            <a:endParaRPr lang="en-US" dirty="0"/>
          </a:p>
          <a:p>
            <a:endParaRPr lang="en-US" dirty="0"/>
          </a:p>
          <a:p>
            <a:r>
              <a:rPr lang="en-US" dirty="0"/>
              <a:t>It’s your brain that assumes light comes from above making the left side seem like hills and the right side seem like valleys.</a:t>
            </a:r>
          </a:p>
        </p:txBody>
      </p:sp>
    </p:spTree>
    <p:extLst>
      <p:ext uri="{BB962C8B-B14F-4D97-AF65-F5344CB8AC3E}">
        <p14:creationId xmlns:p14="http://schemas.microsoft.com/office/powerpoint/2010/main" val="3800496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What’s missing? Binocular disparity, all motion cues, and vergence and accommodation.</a:t>
            </a:r>
          </a:p>
        </p:txBody>
      </p:sp>
    </p:spTree>
    <p:extLst>
      <p:ext uri="{BB962C8B-B14F-4D97-AF65-F5344CB8AC3E}">
        <p14:creationId xmlns:p14="http://schemas.microsoft.com/office/powerpoint/2010/main" val="3925969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a:noFill/>
          <a:ln w="9525"/>
        </p:spPr>
        <p:txBody>
          <a:bodyPr/>
          <a:lstStyle/>
          <a:p>
            <a:r>
              <a:rPr lang="en-US" dirty="0"/>
              <a:t>launched two degrees upward with 2000 rpm of top spin.</a:t>
            </a:r>
          </a:p>
        </p:txBody>
      </p:sp>
    </p:spTree>
    <p:extLst>
      <p:ext uri="{BB962C8B-B14F-4D97-AF65-F5344CB8AC3E}">
        <p14:creationId xmlns:p14="http://schemas.microsoft.com/office/powerpoint/2010/main" val="33143856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Psychophysics, watch what the human does, often stimulus - response</a:t>
            </a:r>
          </a:p>
        </p:txBody>
      </p:sp>
    </p:spTree>
    <p:extLst>
      <p:ext uri="{BB962C8B-B14F-4D97-AF65-F5344CB8AC3E}">
        <p14:creationId xmlns:p14="http://schemas.microsoft.com/office/powerpoint/2010/main" val="33187334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07168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154627" name="Notes Placeholder 2"/>
          <p:cNvSpPr>
            <a:spLocks noGrp="1"/>
          </p:cNvSpPr>
          <p:nvPr>
            <p:ph type="body" idx="1"/>
          </p:nvPr>
        </p:nvSpPr>
        <p:spPr>
          <a:noFill/>
          <a:ln w="9525"/>
        </p:spPr>
        <p:txBody>
          <a:bodyPr/>
          <a:lstStyle/>
          <a:p>
            <a:endParaRPr lang="en-US" dirty="0"/>
          </a:p>
        </p:txBody>
      </p:sp>
    </p:spTree>
    <p:extLst>
      <p:ext uri="{BB962C8B-B14F-4D97-AF65-F5344CB8AC3E}">
        <p14:creationId xmlns:p14="http://schemas.microsoft.com/office/powerpoint/2010/main" val="13673892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w="9525"/>
        </p:spPr>
        <p:txBody>
          <a:bodyPr/>
          <a:lstStyle/>
          <a:p>
            <a:endParaRPr lang="en-US" dirty="0"/>
          </a:p>
        </p:txBody>
      </p:sp>
    </p:spTree>
    <p:extLst>
      <p:ext uri="{BB962C8B-B14F-4D97-AF65-F5344CB8AC3E}">
        <p14:creationId xmlns:p14="http://schemas.microsoft.com/office/powerpoint/2010/main" val="3892867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w="9525"/>
        </p:spPr>
        <p:txBody>
          <a:bodyPr/>
          <a:lstStyle/>
          <a:p>
            <a:endParaRPr lang="en-US" dirty="0"/>
          </a:p>
        </p:txBody>
      </p:sp>
    </p:spTree>
    <p:extLst>
      <p:ext uri="{BB962C8B-B14F-4D97-AF65-F5344CB8AC3E}">
        <p14:creationId xmlns:p14="http://schemas.microsoft.com/office/powerpoint/2010/main" val="8015025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w="9525"/>
        </p:spPr>
        <p:txBody>
          <a:bodyPr/>
          <a:lstStyle/>
          <a:p>
            <a:r>
              <a:rPr lang="en-US" dirty="0"/>
              <a:t>This is the take-home message of the whole talk.</a:t>
            </a:r>
          </a:p>
        </p:txBody>
      </p:sp>
    </p:spTree>
    <p:extLst>
      <p:ext uri="{BB962C8B-B14F-4D97-AF65-F5344CB8AC3E}">
        <p14:creationId xmlns:p14="http://schemas.microsoft.com/office/powerpoint/2010/main" val="25826017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one else has ever done this</a:t>
            </a:r>
          </a:p>
        </p:txBody>
      </p:sp>
    </p:spTree>
    <p:extLst>
      <p:ext uri="{BB962C8B-B14F-4D97-AF65-F5344CB8AC3E}">
        <p14:creationId xmlns:p14="http://schemas.microsoft.com/office/powerpoint/2010/main" val="22183797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Study firing of single cells and pools of neurons in the cortex of the monkey</a:t>
            </a:r>
          </a:p>
        </p:txBody>
      </p:sp>
    </p:spTree>
    <p:extLst>
      <p:ext uri="{BB962C8B-B14F-4D97-AF65-F5344CB8AC3E}">
        <p14:creationId xmlns:p14="http://schemas.microsoft.com/office/powerpoint/2010/main" val="6111447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6435" name="Rectangle 3"/>
          <p:cNvSpPr>
            <a:spLocks noGrp="1" noChangeArrowheads="1"/>
          </p:cNvSpPr>
          <p:nvPr>
            <p:ph type="ctrTitle"/>
          </p:nvPr>
        </p:nvSpPr>
        <p:spPr>
          <a:xfrm>
            <a:off x="914400" y="609600"/>
            <a:ext cx="8229600" cy="990600"/>
          </a:xfrm>
        </p:spPr>
        <p:txBody>
          <a:bodyPr/>
          <a:lstStyle>
            <a:lvl1pPr>
              <a:defRPr/>
            </a:lvl1pPr>
          </a:lstStyle>
          <a:p>
            <a:r>
              <a:rPr lang="en-US" dirty="0"/>
              <a:t>Click to edit master title style</a:t>
            </a:r>
          </a:p>
        </p:txBody>
      </p:sp>
      <p:sp>
        <p:nvSpPr>
          <p:cNvPr id="146436" name="Rectangle 4"/>
          <p:cNvSpPr>
            <a:spLocks noGrp="1" noChangeArrowheads="1"/>
          </p:cNvSpPr>
          <p:nvPr>
            <p:ph type="subTitle" idx="1"/>
          </p:nvPr>
        </p:nvSpPr>
        <p:spPr>
          <a:xfrm>
            <a:off x="914400" y="2971800"/>
            <a:ext cx="7635875" cy="3810000"/>
          </a:xfrm>
        </p:spPr>
        <p:txBody>
          <a:bodyPr/>
          <a:lstStyle>
            <a:lvl1pPr marL="0" indent="0">
              <a:buFont typeface="Symbol" pitchFamily="18" charset="2"/>
              <a:buNone/>
              <a:defRPr b="0"/>
            </a:lvl1pPr>
          </a:lstStyle>
          <a:p>
            <a:r>
              <a:rPr lang="en-US" dirty="0"/>
              <a:t>Click to edit Master subtitle style</a:t>
            </a:r>
          </a:p>
        </p:txBody>
      </p:sp>
      <p:sp>
        <p:nvSpPr>
          <p:cNvPr id="4" name="Rectangle 5"/>
          <p:cNvSpPr>
            <a:spLocks noGrp="1" noChangeArrowheads="1"/>
          </p:cNvSpPr>
          <p:nvPr>
            <p:ph type="dt" sz="half" idx="10"/>
          </p:nvPr>
        </p:nvSpPr>
        <p:spPr>
          <a:xfrm>
            <a:off x="0" y="7254875"/>
            <a:ext cx="2095500" cy="517525"/>
          </a:xfrm>
        </p:spPr>
        <p:txBody>
          <a:bodyPr/>
          <a:lstStyle>
            <a:lvl1pPr>
              <a:defRPr>
                <a:solidFill>
                  <a:srgbClr val="578963"/>
                </a:solidFill>
              </a:defRPr>
            </a:lvl1pPr>
          </a:lstStyle>
          <a:p>
            <a:pPr>
              <a:defRPr/>
            </a:pPr>
            <a:fld id="{EC254B08-4D07-4E62-8FF3-24BA9CF7CE4C}" type="datetime1">
              <a:rPr lang="en-US" smtClean="0"/>
              <a:pPr>
                <a:defRPr/>
              </a:pPr>
              <a:t>9/3/2024</a:t>
            </a:fld>
            <a:endParaRPr lang="en-US" dirty="0"/>
          </a:p>
        </p:txBody>
      </p:sp>
      <p:sp>
        <p:nvSpPr>
          <p:cNvPr id="5" name="Rectangle 6"/>
          <p:cNvSpPr>
            <a:spLocks noGrp="1" noChangeArrowheads="1"/>
          </p:cNvSpPr>
          <p:nvPr>
            <p:ph type="ftr" sz="quarter" idx="11"/>
          </p:nvPr>
        </p:nvSpPr>
        <p:spPr/>
        <p:txBody>
          <a:bodyPr/>
          <a:lstStyle>
            <a:lvl1pPr>
              <a:defRPr>
                <a:solidFill>
                  <a:srgbClr val="578963"/>
                </a:solidFill>
              </a:defRPr>
            </a:lvl1pPr>
          </a:lstStyle>
          <a:p>
            <a:pPr>
              <a:defRPr/>
            </a:pPr>
            <a:r>
              <a:rPr lang="en-US" dirty="0"/>
              <a:t>© 2024 Bahill</a:t>
            </a:r>
          </a:p>
        </p:txBody>
      </p:sp>
      <p:sp>
        <p:nvSpPr>
          <p:cNvPr id="6" name="Rectangle 7"/>
          <p:cNvSpPr>
            <a:spLocks noGrp="1" noChangeArrowheads="1"/>
          </p:cNvSpPr>
          <p:nvPr>
            <p:ph type="sldNum" sz="quarter" idx="12"/>
          </p:nvPr>
        </p:nvSpPr>
        <p:spPr>
          <a:xfrm>
            <a:off x="3962400" y="7254875"/>
            <a:ext cx="2095500" cy="517525"/>
          </a:xfrm>
        </p:spPr>
        <p:txBody>
          <a:bodyPr/>
          <a:lstStyle>
            <a:lvl1pPr>
              <a:defRPr>
                <a:solidFill>
                  <a:srgbClr val="578963"/>
                </a:solidFill>
              </a:defRPr>
            </a:lvl1pPr>
          </a:lstStyle>
          <a:p>
            <a:pPr>
              <a:defRPr/>
            </a:pP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8389938" cy="685800"/>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fld id="{0B59B21E-DA60-41BF-8E29-19C2FEFC1DA2}" type="datetime1">
              <a:rPr lang="en-US" smtClean="0"/>
              <a:pPr>
                <a:defRPr/>
              </a:pPr>
              <a:t>9/3/2024</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 2024 Bahill</a:t>
            </a:r>
          </a:p>
        </p:txBody>
      </p:sp>
      <p:sp>
        <p:nvSpPr>
          <p:cNvPr id="6" name="Rectangle 6"/>
          <p:cNvSpPr>
            <a:spLocks noGrp="1" noChangeArrowheads="1"/>
          </p:cNvSpPr>
          <p:nvPr>
            <p:ph type="sldNum" sz="quarter" idx="12"/>
          </p:nvPr>
        </p:nvSpPr>
        <p:spPr>
          <a:ln/>
        </p:spPr>
        <p:txBody>
          <a:bodyPr/>
          <a:lstStyle>
            <a:lvl1pPr>
              <a:defRPr/>
            </a:lvl1pPr>
          </a:lstStyle>
          <a:p>
            <a:pPr>
              <a:defRPr/>
            </a:pPr>
            <a:fld id="{B2C62299-53E6-461B-B489-6AE78C6C08EB}"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8229600" cy="914400"/>
          </a:xfrm>
        </p:spPr>
        <p:txBody>
          <a:bodyPr/>
          <a:lstStyle/>
          <a:p>
            <a:r>
              <a:rPr lang="en-US" dirty="0"/>
              <a:t>Click to edit Master title style</a:t>
            </a:r>
          </a:p>
        </p:txBody>
      </p:sp>
      <p:sp>
        <p:nvSpPr>
          <p:cNvPr id="3" name="Content Placeholder 2"/>
          <p:cNvSpPr>
            <a:spLocks noGrp="1"/>
          </p:cNvSpPr>
          <p:nvPr>
            <p:ph sz="half" idx="1"/>
          </p:nvPr>
        </p:nvSpPr>
        <p:spPr>
          <a:xfrm>
            <a:off x="914400" y="1143000"/>
            <a:ext cx="4117975" cy="576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84775" y="1143000"/>
            <a:ext cx="4119563" cy="576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8371D22E-0BB4-4213-90EC-4E820B9B1BCC}" type="datetime1">
              <a:rPr lang="en-US" smtClean="0"/>
              <a:pPr>
                <a:defRPr/>
              </a:pPr>
              <a:t>9/3/2024</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t>© 2024 Bahill</a:t>
            </a:r>
          </a:p>
        </p:txBody>
      </p:sp>
      <p:sp>
        <p:nvSpPr>
          <p:cNvPr id="7" name="Rectangle 6"/>
          <p:cNvSpPr>
            <a:spLocks noGrp="1" noChangeArrowheads="1"/>
          </p:cNvSpPr>
          <p:nvPr>
            <p:ph type="sldNum" sz="quarter" idx="12"/>
          </p:nvPr>
        </p:nvSpPr>
        <p:spPr>
          <a:ln/>
        </p:spPr>
        <p:txBody>
          <a:bodyPr/>
          <a:lstStyle>
            <a:lvl1pPr>
              <a:defRPr/>
            </a:lvl1pPr>
          </a:lstStyle>
          <a:p>
            <a:pPr>
              <a:defRPr/>
            </a:pPr>
            <a:fld id="{6F6A0884-FA96-4D7E-8978-469D2AFD66B7}"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62000" y="228600"/>
            <a:ext cx="8229600" cy="914400"/>
          </a:xfrm>
        </p:spPr>
        <p:txBody>
          <a:body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D44CE2B7-7D4A-4AC4-88BC-E5BE75162A78}" type="datetime1">
              <a:rPr lang="en-US" smtClean="0"/>
              <a:pPr>
                <a:defRPr/>
              </a:pPr>
              <a:t>9/3/2024</a:t>
            </a:fld>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r>
              <a:rPr lang="en-US" dirty="0"/>
              <a:t>© 2024 Bahill</a:t>
            </a:r>
          </a:p>
        </p:txBody>
      </p:sp>
      <p:sp>
        <p:nvSpPr>
          <p:cNvPr id="5" name="Rectangle 6"/>
          <p:cNvSpPr>
            <a:spLocks noGrp="1" noChangeArrowheads="1"/>
          </p:cNvSpPr>
          <p:nvPr>
            <p:ph type="sldNum" sz="quarter" idx="12"/>
          </p:nvPr>
        </p:nvSpPr>
        <p:spPr>
          <a:ln/>
        </p:spPr>
        <p:txBody>
          <a:bodyPr/>
          <a:lstStyle>
            <a:lvl1pPr>
              <a:defRPr/>
            </a:lvl1pPr>
          </a:lstStyle>
          <a:p>
            <a:pPr>
              <a:defRPr/>
            </a:pPr>
            <a:fld id="{12CF08B7-8588-4967-BBA6-05E3062F2FB9}"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EE5516BD-EC60-40C0-AECD-0A43133912FA}" type="datetime1">
              <a:rPr lang="en-US" smtClean="0"/>
              <a:pPr>
                <a:defRPr/>
              </a:pPr>
              <a:t>9/3/2024</a:t>
            </a:fld>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r>
              <a:rPr lang="en-US" dirty="0"/>
              <a:t>© 2024 Bahill</a:t>
            </a:r>
          </a:p>
        </p:txBody>
      </p:sp>
      <p:sp>
        <p:nvSpPr>
          <p:cNvPr id="4" name="Rectangle 6"/>
          <p:cNvSpPr>
            <a:spLocks noGrp="1" noChangeArrowheads="1"/>
          </p:cNvSpPr>
          <p:nvPr>
            <p:ph type="sldNum" sz="quarter" idx="12"/>
          </p:nvPr>
        </p:nvSpPr>
        <p:spPr>
          <a:ln/>
        </p:spPr>
        <p:txBody>
          <a:bodyPr/>
          <a:lstStyle>
            <a:lvl1pPr>
              <a:defRPr/>
            </a:lvl1pPr>
          </a:lstStyle>
          <a:p>
            <a:pPr>
              <a:defRPr/>
            </a:pPr>
            <a:fld id="{BF9B4E2A-0ABD-4153-8C04-4A36230B2690}"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solidFill>
          <a:srgbClr val="090389"/>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914400" y="228600"/>
            <a:ext cx="8229600" cy="914400"/>
          </a:xfrm>
          <a:prstGeom prst="rect">
            <a:avLst/>
          </a:prstGeom>
          <a:noFill/>
          <a:ln w="9525">
            <a:noFill/>
            <a:miter lim="800000"/>
            <a:headEnd/>
            <a:tailEnd/>
          </a:ln>
        </p:spPr>
        <p:txBody>
          <a:bodyPr vert="horz" wrap="square" lIns="101882" tIns="50941" rIns="101882" bIns="50941" numCol="1" anchor="b" anchorCtr="0" compatLnSpc="1">
            <a:prstTxWarp prst="textNoShape">
              <a:avLst/>
            </a:prstTxWarp>
          </a:bodyPr>
          <a:lstStyle/>
          <a:p>
            <a:pPr lvl="0"/>
            <a:r>
              <a:rPr lang="en-US" dirty="0"/>
              <a:t>Click to edit master title style</a:t>
            </a:r>
          </a:p>
        </p:txBody>
      </p:sp>
      <p:sp>
        <p:nvSpPr>
          <p:cNvPr id="17411" name="Rectangle 3"/>
          <p:cNvSpPr>
            <a:spLocks noGrp="1" noChangeArrowheads="1"/>
          </p:cNvSpPr>
          <p:nvPr>
            <p:ph type="body" idx="1"/>
          </p:nvPr>
        </p:nvSpPr>
        <p:spPr bwMode="auto">
          <a:xfrm>
            <a:off x="914400" y="1143000"/>
            <a:ext cx="8389938" cy="5765800"/>
          </a:xfrm>
          <a:prstGeom prst="rect">
            <a:avLst/>
          </a:prstGeom>
          <a:noFill/>
          <a:ln w="9525">
            <a:noFill/>
            <a:miter lim="800000"/>
            <a:headEnd/>
            <a:tailEnd/>
          </a:ln>
        </p:spPr>
        <p:txBody>
          <a:bodyPr vert="horz" wrap="square" lIns="101882" tIns="50941" rIns="101882" bIns="5094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5412" name="Rectangle 4"/>
          <p:cNvSpPr>
            <a:spLocks noGrp="1" noChangeArrowheads="1"/>
          </p:cNvSpPr>
          <p:nvPr>
            <p:ph type="dt" sz="half" idx="2"/>
          </p:nvPr>
        </p:nvSpPr>
        <p:spPr bwMode="auto">
          <a:xfrm>
            <a:off x="0" y="7239000"/>
            <a:ext cx="1981200" cy="533400"/>
          </a:xfrm>
          <a:prstGeom prst="rect">
            <a:avLst/>
          </a:prstGeom>
          <a:noFill/>
          <a:ln w="9525">
            <a:noFill/>
            <a:miter lim="800000"/>
            <a:headEnd/>
            <a:tailEnd/>
          </a:ln>
        </p:spPr>
        <p:txBody>
          <a:bodyPr vert="horz" wrap="square" lIns="101882" tIns="50941" rIns="101882" bIns="50941" numCol="1" anchor="t" anchorCtr="0" compatLnSpc="1">
            <a:prstTxWarp prst="textNoShape">
              <a:avLst/>
            </a:prstTxWarp>
          </a:bodyPr>
          <a:lstStyle>
            <a:lvl1pPr>
              <a:spcBef>
                <a:spcPct val="50000"/>
              </a:spcBef>
              <a:defRPr sz="1600" baseline="0">
                <a:solidFill>
                  <a:srgbClr val="CDC800"/>
                </a:solidFill>
                <a:latin typeface="Gill Sans MT" pitchFamily="34" charset="0"/>
              </a:defRPr>
            </a:lvl1pPr>
          </a:lstStyle>
          <a:p>
            <a:pPr>
              <a:defRPr/>
            </a:pPr>
            <a:fld id="{2172F5D1-29FB-4A5E-AB14-68CCD9ABA47E}" type="datetime1">
              <a:rPr lang="en-US" smtClean="0"/>
              <a:pPr>
                <a:defRPr/>
              </a:pPr>
              <a:t>9/3/2024</a:t>
            </a:fld>
            <a:endParaRPr lang="en-US" dirty="0"/>
          </a:p>
        </p:txBody>
      </p:sp>
      <p:sp>
        <p:nvSpPr>
          <p:cNvPr id="145413" name="Rectangle 5"/>
          <p:cNvSpPr>
            <a:spLocks noGrp="1" noChangeArrowheads="1"/>
          </p:cNvSpPr>
          <p:nvPr>
            <p:ph type="ftr" sz="quarter" idx="3"/>
          </p:nvPr>
        </p:nvSpPr>
        <p:spPr bwMode="auto">
          <a:xfrm>
            <a:off x="8161338" y="7254875"/>
            <a:ext cx="1897062" cy="517525"/>
          </a:xfrm>
          <a:prstGeom prst="rect">
            <a:avLst/>
          </a:prstGeom>
          <a:noFill/>
          <a:ln w="9525">
            <a:noFill/>
            <a:miter lim="800000"/>
            <a:headEnd/>
            <a:tailEnd/>
          </a:ln>
        </p:spPr>
        <p:txBody>
          <a:bodyPr vert="horz" wrap="square" lIns="101882" tIns="50941" rIns="101882" bIns="50941" numCol="1" anchor="t" anchorCtr="0" compatLnSpc="1">
            <a:prstTxWarp prst="textNoShape">
              <a:avLst/>
            </a:prstTxWarp>
          </a:bodyPr>
          <a:lstStyle>
            <a:lvl1pPr algn="ctr">
              <a:spcBef>
                <a:spcPct val="50000"/>
              </a:spcBef>
              <a:defRPr sz="1600" baseline="0">
                <a:solidFill>
                  <a:srgbClr val="CDC800"/>
                </a:solidFill>
                <a:latin typeface="Gill Sans MT" pitchFamily="34" charset="0"/>
              </a:defRPr>
            </a:lvl1pPr>
          </a:lstStyle>
          <a:p>
            <a:pPr>
              <a:defRPr/>
            </a:pPr>
            <a:r>
              <a:rPr lang="en-US" dirty="0"/>
              <a:t>© 2024 Bahill</a:t>
            </a:r>
          </a:p>
        </p:txBody>
      </p:sp>
      <p:sp>
        <p:nvSpPr>
          <p:cNvPr id="145414" name="Rectangle 6"/>
          <p:cNvSpPr>
            <a:spLocks noGrp="1" noChangeArrowheads="1"/>
          </p:cNvSpPr>
          <p:nvPr>
            <p:ph type="sldNum" sz="quarter" idx="4"/>
          </p:nvPr>
        </p:nvSpPr>
        <p:spPr bwMode="auto">
          <a:xfrm>
            <a:off x="4800600" y="7315200"/>
            <a:ext cx="587375" cy="457200"/>
          </a:xfrm>
          <a:prstGeom prst="rect">
            <a:avLst/>
          </a:prstGeom>
          <a:noFill/>
          <a:ln w="9525">
            <a:noFill/>
            <a:miter lim="800000"/>
            <a:headEnd/>
            <a:tailEnd/>
          </a:ln>
        </p:spPr>
        <p:txBody>
          <a:bodyPr vert="horz" wrap="square" lIns="101882" tIns="50941" rIns="101882" bIns="50941" numCol="1" anchor="t" anchorCtr="0" compatLnSpc="1">
            <a:prstTxWarp prst="textNoShape">
              <a:avLst/>
            </a:prstTxWarp>
          </a:bodyPr>
          <a:lstStyle>
            <a:lvl1pPr algn="r">
              <a:spcBef>
                <a:spcPct val="50000"/>
              </a:spcBef>
              <a:defRPr sz="1600" baseline="0">
                <a:solidFill>
                  <a:srgbClr val="CDC800"/>
                </a:solidFill>
                <a:latin typeface="Gill Sans MT" pitchFamily="34" charset="0"/>
              </a:defRPr>
            </a:lvl1pPr>
          </a:lstStyle>
          <a:p>
            <a:pPr>
              <a:defRPr/>
            </a:pPr>
            <a:fld id="{A06792CD-433D-4634-9820-DFFBC304D9F5}"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342" r:id="rId1"/>
    <p:sldLayoutId id="2147484338" r:id="rId2"/>
    <p:sldLayoutId id="2147484339" r:id="rId3"/>
    <p:sldLayoutId id="2147484340" r:id="rId4"/>
    <p:sldLayoutId id="2147484341" r:id="rId5"/>
  </p:sldLayoutIdLst>
  <p:hf hdr="0"/>
  <p:txStyles>
    <p:titleStyle>
      <a:lvl1pPr algn="l" defTabSz="1019175" rtl="0" eaLnBrk="0" fontAlgn="base" hangingPunct="0">
        <a:spcBef>
          <a:spcPct val="0"/>
        </a:spcBef>
        <a:spcAft>
          <a:spcPct val="0"/>
        </a:spcAft>
        <a:defRPr kumimoji="1" sz="3600">
          <a:solidFill>
            <a:srgbClr val="FFD505"/>
          </a:solidFill>
          <a:latin typeface="+mn-lt"/>
          <a:ea typeface="+mj-ea"/>
          <a:cs typeface="+mj-cs"/>
        </a:defRPr>
      </a:lvl1pPr>
      <a:lvl2pPr algn="l" defTabSz="1019175" rtl="0" eaLnBrk="0" fontAlgn="base" hangingPunct="0">
        <a:spcBef>
          <a:spcPct val="0"/>
        </a:spcBef>
        <a:spcAft>
          <a:spcPct val="0"/>
        </a:spcAft>
        <a:defRPr kumimoji="1" sz="4400">
          <a:solidFill>
            <a:srgbClr val="FFD505"/>
          </a:solidFill>
          <a:latin typeface="Times New Roman" pitchFamily="18" charset="0"/>
        </a:defRPr>
      </a:lvl2pPr>
      <a:lvl3pPr algn="l" defTabSz="1019175" rtl="0" eaLnBrk="0" fontAlgn="base" hangingPunct="0">
        <a:spcBef>
          <a:spcPct val="0"/>
        </a:spcBef>
        <a:spcAft>
          <a:spcPct val="0"/>
        </a:spcAft>
        <a:defRPr kumimoji="1" sz="4400">
          <a:solidFill>
            <a:srgbClr val="FFD505"/>
          </a:solidFill>
          <a:latin typeface="Times New Roman" pitchFamily="18" charset="0"/>
        </a:defRPr>
      </a:lvl3pPr>
      <a:lvl4pPr algn="l" defTabSz="1019175" rtl="0" eaLnBrk="0" fontAlgn="base" hangingPunct="0">
        <a:spcBef>
          <a:spcPct val="0"/>
        </a:spcBef>
        <a:spcAft>
          <a:spcPct val="0"/>
        </a:spcAft>
        <a:defRPr kumimoji="1" sz="4400">
          <a:solidFill>
            <a:srgbClr val="FFD505"/>
          </a:solidFill>
          <a:latin typeface="Times New Roman" pitchFamily="18" charset="0"/>
        </a:defRPr>
      </a:lvl4pPr>
      <a:lvl5pPr algn="l" defTabSz="1019175" rtl="0" eaLnBrk="0" fontAlgn="base" hangingPunct="0">
        <a:spcBef>
          <a:spcPct val="0"/>
        </a:spcBef>
        <a:spcAft>
          <a:spcPct val="0"/>
        </a:spcAft>
        <a:defRPr kumimoji="1" sz="4400">
          <a:solidFill>
            <a:srgbClr val="FFD505"/>
          </a:solidFill>
          <a:latin typeface="Times New Roman" pitchFamily="18" charset="0"/>
        </a:defRPr>
      </a:lvl5pPr>
      <a:lvl6pPr marL="457200" algn="l" defTabSz="1019175" rtl="0" eaLnBrk="0" fontAlgn="base" hangingPunct="0">
        <a:spcBef>
          <a:spcPct val="0"/>
        </a:spcBef>
        <a:spcAft>
          <a:spcPct val="0"/>
        </a:spcAft>
        <a:defRPr kumimoji="1" sz="4400">
          <a:solidFill>
            <a:srgbClr val="FFFF00"/>
          </a:solidFill>
          <a:latin typeface="Times New Roman" pitchFamily="18" charset="0"/>
        </a:defRPr>
      </a:lvl6pPr>
      <a:lvl7pPr marL="914400" algn="l" defTabSz="1019175" rtl="0" eaLnBrk="0" fontAlgn="base" hangingPunct="0">
        <a:spcBef>
          <a:spcPct val="0"/>
        </a:spcBef>
        <a:spcAft>
          <a:spcPct val="0"/>
        </a:spcAft>
        <a:defRPr kumimoji="1" sz="4400">
          <a:solidFill>
            <a:srgbClr val="FFFF00"/>
          </a:solidFill>
          <a:latin typeface="Times New Roman" pitchFamily="18" charset="0"/>
        </a:defRPr>
      </a:lvl7pPr>
      <a:lvl8pPr marL="1371600" algn="l" defTabSz="1019175" rtl="0" eaLnBrk="0" fontAlgn="base" hangingPunct="0">
        <a:spcBef>
          <a:spcPct val="0"/>
        </a:spcBef>
        <a:spcAft>
          <a:spcPct val="0"/>
        </a:spcAft>
        <a:defRPr kumimoji="1" sz="4400">
          <a:solidFill>
            <a:srgbClr val="FFFF00"/>
          </a:solidFill>
          <a:latin typeface="Times New Roman" pitchFamily="18" charset="0"/>
        </a:defRPr>
      </a:lvl8pPr>
      <a:lvl9pPr marL="1828800" algn="l" defTabSz="1019175" rtl="0" eaLnBrk="0" fontAlgn="base" hangingPunct="0">
        <a:spcBef>
          <a:spcPct val="0"/>
        </a:spcBef>
        <a:spcAft>
          <a:spcPct val="0"/>
        </a:spcAft>
        <a:defRPr kumimoji="1" sz="4400">
          <a:solidFill>
            <a:srgbClr val="FFFF00"/>
          </a:solidFill>
          <a:latin typeface="Times New Roman" pitchFamily="18" charset="0"/>
        </a:defRPr>
      </a:lvl9pPr>
    </p:titleStyle>
    <p:bodyStyle>
      <a:lvl1pPr marL="285750" indent="-285750" algn="l" defTabSz="1019175" rtl="0" eaLnBrk="0" fontAlgn="base" hangingPunct="0">
        <a:spcBef>
          <a:spcPct val="20000"/>
        </a:spcBef>
        <a:spcAft>
          <a:spcPct val="0"/>
        </a:spcAft>
        <a:buClr>
          <a:srgbClr val="FFFFFF"/>
        </a:buClr>
        <a:buFont typeface="Symbol" pitchFamily="18" charset="2"/>
        <a:buChar char="·"/>
        <a:defRPr kumimoji="1" sz="2800">
          <a:solidFill>
            <a:srgbClr val="FFFFFF"/>
          </a:solidFill>
          <a:latin typeface="+mj-lt"/>
          <a:ea typeface="+mn-ea"/>
          <a:cs typeface="+mn-cs"/>
        </a:defRPr>
      </a:lvl1pPr>
      <a:lvl2pPr marL="742950" indent="-233363" algn="l" defTabSz="1019175" rtl="0" eaLnBrk="0" fontAlgn="base" hangingPunct="0">
        <a:spcBef>
          <a:spcPct val="20000"/>
        </a:spcBef>
        <a:spcAft>
          <a:spcPct val="0"/>
        </a:spcAft>
        <a:buClr>
          <a:srgbClr val="FFFFFF"/>
        </a:buClr>
        <a:buFont typeface="Wingdings" pitchFamily="2" charset="2"/>
        <a:buChar char="§"/>
        <a:defRPr kumimoji="1" sz="2800">
          <a:solidFill>
            <a:srgbClr val="FFFFFF"/>
          </a:solidFill>
          <a:latin typeface="+mn-lt"/>
        </a:defRPr>
      </a:lvl2pPr>
      <a:lvl3pPr marL="1273175" indent="-254000" algn="l" defTabSz="1019175" rtl="0" eaLnBrk="0" fontAlgn="base" hangingPunct="0">
        <a:spcBef>
          <a:spcPct val="20000"/>
        </a:spcBef>
        <a:spcAft>
          <a:spcPct val="0"/>
        </a:spcAft>
        <a:buClr>
          <a:srgbClr val="FFFFFF"/>
        </a:buClr>
        <a:buFont typeface="Wingdings" pitchFamily="2" charset="2"/>
        <a:buChar char="v"/>
        <a:defRPr kumimoji="1" sz="2600">
          <a:solidFill>
            <a:srgbClr val="FFFFFF"/>
          </a:solidFill>
          <a:latin typeface="+mn-lt"/>
        </a:defRPr>
      </a:lvl3pPr>
      <a:lvl4pPr marL="1782763" indent="-254000" algn="l" defTabSz="1019175" rtl="0" eaLnBrk="0" fontAlgn="base" hangingPunct="0">
        <a:spcBef>
          <a:spcPct val="20000"/>
        </a:spcBef>
        <a:spcAft>
          <a:spcPct val="0"/>
        </a:spcAft>
        <a:buClr>
          <a:srgbClr val="FFFFFF"/>
        </a:buClr>
        <a:buFont typeface="Wingdings" pitchFamily="2" charset="2"/>
        <a:buChar char="Ø"/>
        <a:defRPr kumimoji="1" sz="2400">
          <a:solidFill>
            <a:srgbClr val="FFFFFF"/>
          </a:solidFill>
          <a:latin typeface="+mn-lt"/>
        </a:defRPr>
      </a:lvl4pPr>
      <a:lvl5pPr marL="2292350" indent="-254000" algn="l" defTabSz="1019175" rtl="0" eaLnBrk="0" fontAlgn="base" hangingPunct="0">
        <a:spcBef>
          <a:spcPct val="20000"/>
        </a:spcBef>
        <a:spcAft>
          <a:spcPct val="0"/>
        </a:spcAft>
        <a:buClr>
          <a:srgbClr val="FFFFFF"/>
        </a:buClr>
        <a:buFont typeface="Times New Roman" pitchFamily="18" charset="0"/>
        <a:buChar char="►"/>
        <a:defRPr kumimoji="1" sz="2200">
          <a:solidFill>
            <a:srgbClr val="FFFFFF"/>
          </a:solidFill>
          <a:latin typeface="+mn-lt"/>
        </a:defRPr>
      </a:lvl5pPr>
      <a:lvl6pPr marL="2749550" indent="-254000" algn="l" defTabSz="1019175" rtl="0" eaLnBrk="0" fontAlgn="base" hangingPunct="0">
        <a:spcBef>
          <a:spcPct val="20000"/>
        </a:spcBef>
        <a:spcAft>
          <a:spcPct val="0"/>
        </a:spcAft>
        <a:buClr>
          <a:srgbClr val="FFFFFF"/>
        </a:buClr>
        <a:buFont typeface="Times New Roman" pitchFamily="18" charset="0"/>
        <a:buChar char="►"/>
        <a:defRPr kumimoji="1" sz="2200">
          <a:solidFill>
            <a:srgbClr val="FFFFFF"/>
          </a:solidFill>
          <a:latin typeface="+mn-lt"/>
        </a:defRPr>
      </a:lvl6pPr>
      <a:lvl7pPr marL="3206750" indent="-254000" algn="l" defTabSz="1019175" rtl="0" eaLnBrk="0" fontAlgn="base" hangingPunct="0">
        <a:spcBef>
          <a:spcPct val="20000"/>
        </a:spcBef>
        <a:spcAft>
          <a:spcPct val="0"/>
        </a:spcAft>
        <a:buClr>
          <a:srgbClr val="FFFFFF"/>
        </a:buClr>
        <a:buFont typeface="Times New Roman" pitchFamily="18" charset="0"/>
        <a:buChar char="►"/>
        <a:defRPr kumimoji="1" sz="2200">
          <a:solidFill>
            <a:srgbClr val="FFFFFF"/>
          </a:solidFill>
          <a:latin typeface="+mn-lt"/>
        </a:defRPr>
      </a:lvl7pPr>
      <a:lvl8pPr marL="3663950" indent="-254000" algn="l" defTabSz="1019175" rtl="0" eaLnBrk="0" fontAlgn="base" hangingPunct="0">
        <a:spcBef>
          <a:spcPct val="20000"/>
        </a:spcBef>
        <a:spcAft>
          <a:spcPct val="0"/>
        </a:spcAft>
        <a:buClr>
          <a:srgbClr val="FFFFFF"/>
        </a:buClr>
        <a:buFont typeface="Times New Roman" pitchFamily="18" charset="0"/>
        <a:buChar char="►"/>
        <a:defRPr kumimoji="1" sz="2200">
          <a:solidFill>
            <a:srgbClr val="FFFFFF"/>
          </a:solidFill>
          <a:latin typeface="+mn-lt"/>
        </a:defRPr>
      </a:lvl8pPr>
      <a:lvl9pPr marL="4121150" indent="-254000" algn="l" defTabSz="1019175" rtl="0" eaLnBrk="0" fontAlgn="base" hangingPunct="0">
        <a:spcBef>
          <a:spcPct val="20000"/>
        </a:spcBef>
        <a:spcAft>
          <a:spcPct val="0"/>
        </a:spcAft>
        <a:buClr>
          <a:srgbClr val="FFFFFF"/>
        </a:buClr>
        <a:buFont typeface="Times New Roman" pitchFamily="18" charset="0"/>
        <a:buChar char="►"/>
        <a:defRPr kumimoji="1" sz="2200">
          <a:solidFill>
            <a:srgbClr val="FFFF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emf"/><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3.wmf"/></Relationships>
</file>

<file path=ppt/slides/_rels/slide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oleObject" Target="../embeddings/oleObject3.bin"/><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hyperlink" Target="http://sysengr.engr.arizona.edu/baseball/index.html"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AVI"/><Relationship Id="rId1" Type="http://schemas.microsoft.com/office/2007/relationships/media" Target="../media/media2.AVI"/><Relationship Id="rId4" Type="http://schemas.openxmlformats.org/officeDocument/2006/relationships/image" Target="../media/image37.pn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AVI"/><Relationship Id="rId1" Type="http://schemas.microsoft.com/office/2007/relationships/media" Target="../media/media3.AVI"/><Relationship Id="rId4" Type="http://schemas.openxmlformats.org/officeDocument/2006/relationships/image" Target="../media/image38.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3.wmf"/></Relationships>
</file>

<file path=ppt/slides/_rels/slide7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oleObject" Target="../embeddings/oleObject5.bin"/><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ChangeArrowheads="1"/>
          </p:cNvSpPr>
          <p:nvPr>
            <p:ph type="ctrTitle"/>
          </p:nvPr>
        </p:nvSpPr>
        <p:spPr>
          <a:xfrm>
            <a:off x="502920" y="784861"/>
            <a:ext cx="8633460" cy="1272539"/>
          </a:xfrm>
        </p:spPr>
        <p:txBody>
          <a:bodyPr/>
          <a:lstStyle/>
          <a:p>
            <a:pPr algn="r"/>
            <a:r>
              <a:rPr lang="en-US" sz="4400" dirty="0">
                <a:effectLst/>
                <a:ea typeface="Times New Roman" panose="02020603050405020304" pitchFamily="18" charset="0"/>
              </a:rPr>
              <a:t>Batters use Depth Perception to Track Baseballs and Softballs</a:t>
            </a:r>
            <a:endParaRPr lang="en-US" sz="4400" dirty="0"/>
          </a:p>
        </p:txBody>
      </p:sp>
      <p:sp>
        <p:nvSpPr>
          <p:cNvPr id="8194" name="Rectangle 3"/>
          <p:cNvSpPr>
            <a:spLocks noGrp="1" noChangeArrowheads="1"/>
          </p:cNvSpPr>
          <p:nvPr>
            <p:ph type="subTitle" idx="1"/>
          </p:nvPr>
        </p:nvSpPr>
        <p:spPr>
          <a:xfrm>
            <a:off x="2263140" y="3802380"/>
            <a:ext cx="4442460" cy="3017520"/>
          </a:xfrm>
        </p:spPr>
        <p:txBody>
          <a:bodyPr/>
          <a:lstStyle/>
          <a:p>
            <a:pPr algn="r"/>
            <a:r>
              <a:rPr lang="en-US" dirty="0"/>
              <a:t>A. Terry Bahill</a:t>
            </a:r>
          </a:p>
          <a:p>
            <a:pPr algn="r"/>
            <a:r>
              <a:rPr lang="en-US" dirty="0"/>
              <a:t>Emeritus Professor of</a:t>
            </a:r>
          </a:p>
          <a:p>
            <a:pPr algn="r"/>
            <a:r>
              <a:rPr lang="en-US" dirty="0"/>
              <a:t>Systems Engineering</a:t>
            </a:r>
          </a:p>
          <a:p>
            <a:pPr algn="r"/>
            <a:r>
              <a:rPr lang="en-US" dirty="0"/>
              <a:t>University of Arizona</a:t>
            </a:r>
          </a:p>
          <a:p>
            <a:pPr algn="r"/>
            <a:r>
              <a:rPr lang="en-US" dirty="0"/>
              <a:t>terry@sie.arizona.edu</a:t>
            </a:r>
          </a:p>
          <a:p>
            <a:pPr algn="r"/>
            <a:r>
              <a:rPr lang="en-US" dirty="0"/>
              <a:t>©, 2024, Bahill</a:t>
            </a:r>
          </a:p>
          <a:p>
            <a:endParaRPr lang="en-US" dirty="0"/>
          </a:p>
        </p:txBody>
      </p:sp>
      <p:pic>
        <p:nvPicPr>
          <p:cNvPr id="5" name="Picture 4" descr="HallOfFame.jpg"/>
          <p:cNvPicPr>
            <a:picLocks noChangeAspect="1"/>
          </p:cNvPicPr>
          <p:nvPr/>
        </p:nvPicPr>
        <p:blipFill>
          <a:blip r:embed="rId5" cstate="print"/>
          <a:stretch>
            <a:fillRect/>
          </a:stretch>
        </p:blipFill>
        <p:spPr>
          <a:xfrm>
            <a:off x="6705600" y="3886201"/>
            <a:ext cx="2514600" cy="3771900"/>
          </a:xfrm>
          <a:prstGeom prst="rect">
            <a:avLst/>
          </a:prstGeom>
        </p:spPr>
      </p:pic>
      <p:pic>
        <p:nvPicPr>
          <p:cNvPr id="295946" name="Picture 10"/>
          <p:cNvPicPr>
            <a:picLocks noChangeAspect="1" noChangeArrowheads="1"/>
          </p:cNvPicPr>
          <p:nvPr/>
        </p:nvPicPr>
        <p:blipFill>
          <a:blip r:embed="rId6" cstate="print"/>
          <a:srcRect/>
          <a:stretch>
            <a:fillRect/>
          </a:stretch>
        </p:blipFill>
        <p:spPr bwMode="auto">
          <a:xfrm>
            <a:off x="2346960" y="5562601"/>
            <a:ext cx="833996" cy="1227614"/>
          </a:xfrm>
          <a:prstGeom prst="rect">
            <a:avLst/>
          </a:prstGeom>
          <a:noFill/>
          <a:ln w="9525">
            <a:noFill/>
            <a:miter lim="800000"/>
            <a:headEnd/>
            <a:tailEnd/>
          </a:ln>
          <a:effectLst/>
        </p:spPr>
      </p:pic>
      <p:pic>
        <p:nvPicPr>
          <p:cNvPr id="3" name="steam-train-whistle-daniel_simon">
            <a:hlinkClick r:id="" action="ppaction://media"/>
            <a:extLst>
              <a:ext uri="{FF2B5EF4-FFF2-40B4-BE49-F238E27FC236}">
                <a16:creationId xmlns:a16="http://schemas.microsoft.com/office/drawing/2014/main" id="{1CC9DC76-A1F2-4317-B550-257CDDEA342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24978" y="4892040"/>
            <a:ext cx="670560" cy="6705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23731-5C32-97D6-4945-F88335AF12FD}"/>
              </a:ext>
            </a:extLst>
          </p:cNvPr>
          <p:cNvSpPr>
            <a:spLocks noGrp="1"/>
          </p:cNvSpPr>
          <p:nvPr>
            <p:ph type="title"/>
          </p:nvPr>
        </p:nvSpPr>
        <p:spPr/>
        <p:txBody>
          <a:bodyPr/>
          <a:lstStyle/>
          <a:p>
            <a:r>
              <a:rPr lang="en-US" sz="3600" kern="1600" dirty="0">
                <a:effectLst/>
                <a:latin typeface="Arial" panose="020B0604020202020204" pitchFamily="34" charset="0"/>
              </a:rPr>
              <a:t>Models for the Batter Tracking the Pitch</a:t>
            </a:r>
            <a:endParaRPr lang="en-US" dirty="0"/>
          </a:p>
        </p:txBody>
      </p:sp>
      <p:sp>
        <p:nvSpPr>
          <p:cNvPr id="3" name="Content Placeholder 2">
            <a:extLst>
              <a:ext uri="{FF2B5EF4-FFF2-40B4-BE49-F238E27FC236}">
                <a16:creationId xmlns:a16="http://schemas.microsoft.com/office/drawing/2014/main" id="{7D564536-F4CB-8F0A-6EAF-E4499B6ECC78}"/>
              </a:ext>
            </a:extLst>
          </p:cNvPr>
          <p:cNvSpPr>
            <a:spLocks noGrp="1"/>
          </p:cNvSpPr>
          <p:nvPr>
            <p:ph idx="1"/>
          </p:nvPr>
        </p:nvSpPr>
        <p:spPr/>
        <p:txBody>
          <a:bodyPr/>
          <a:lstStyle/>
          <a:p>
            <a:r>
              <a:rPr lang="en-US" dirty="0">
                <a:effectLst/>
                <a:latin typeface="Arial" panose="020B0604020202020204" pitchFamily="34" charset="0"/>
              </a:rPr>
              <a:t>Neurophysiology</a:t>
            </a:r>
            <a:r>
              <a:rPr lang="en-US" sz="2400" dirty="0">
                <a:effectLst/>
                <a:latin typeface="Arial" panose="020B0604020202020204" pitchFamily="34" charset="0"/>
              </a:rPr>
              <a:t> Mental Model</a:t>
            </a:r>
          </a:p>
          <a:p>
            <a:r>
              <a:rPr lang="en-US" sz="2800" dirty="0"/>
              <a:t>Depth Perception Mental Model</a:t>
            </a:r>
          </a:p>
          <a:p>
            <a:r>
              <a:rPr lang="en-US" sz="2800" dirty="0">
                <a:effectLst/>
                <a:latin typeface="Times New Roman" panose="02020603050405020304" pitchFamily="18" charset="0"/>
                <a:ea typeface="Times New Roman" panose="02020603050405020304" pitchFamily="18" charset="0"/>
              </a:rPr>
              <a:t>Visual </a:t>
            </a:r>
            <a:r>
              <a:rPr lang="en-US" dirty="0">
                <a:latin typeface="Times New Roman" panose="02020603050405020304" pitchFamily="18" charset="0"/>
                <a:ea typeface="Times New Roman" panose="02020603050405020304" pitchFamily="18" charset="0"/>
              </a:rPr>
              <a:t>I</a:t>
            </a:r>
            <a:r>
              <a:rPr lang="en-US" sz="2800" dirty="0">
                <a:effectLst/>
                <a:latin typeface="Times New Roman" panose="02020603050405020304" pitchFamily="18" charset="0"/>
                <a:ea typeface="Times New Roman" panose="02020603050405020304" pitchFamily="18" charset="0"/>
              </a:rPr>
              <a:t>mage </a:t>
            </a:r>
            <a:r>
              <a:rPr lang="en-US" dirty="0">
                <a:latin typeface="Times New Roman" panose="02020603050405020304" pitchFamily="18" charset="0"/>
                <a:ea typeface="Times New Roman" panose="02020603050405020304" pitchFamily="18" charset="0"/>
              </a:rPr>
              <a:t>P</a:t>
            </a:r>
            <a:r>
              <a:rPr lang="en-US" sz="2800" dirty="0">
                <a:effectLst/>
                <a:latin typeface="Times New Roman" panose="02020603050405020304" pitchFamily="18" charset="0"/>
                <a:ea typeface="Times New Roman" panose="02020603050405020304" pitchFamily="18" charset="0"/>
              </a:rPr>
              <a:t>rocessing </a:t>
            </a:r>
            <a:r>
              <a:rPr lang="en-US" dirty="0">
                <a:latin typeface="Times New Roman" panose="02020603050405020304" pitchFamily="18" charset="0"/>
                <a:ea typeface="Times New Roman" panose="02020603050405020304" pitchFamily="18" charset="0"/>
              </a:rPr>
              <a:t>M</a:t>
            </a:r>
            <a:r>
              <a:rPr lang="en-US" sz="2800" dirty="0">
                <a:effectLst/>
                <a:latin typeface="Times New Roman" panose="02020603050405020304" pitchFamily="18" charset="0"/>
                <a:ea typeface="Times New Roman" panose="02020603050405020304" pitchFamily="18" charset="0"/>
              </a:rPr>
              <a:t>ental </a:t>
            </a:r>
            <a:r>
              <a:rPr lang="en-US" dirty="0">
                <a:latin typeface="Times New Roman" panose="02020603050405020304" pitchFamily="18" charset="0"/>
                <a:ea typeface="Times New Roman" panose="02020603050405020304" pitchFamily="18" charset="0"/>
              </a:rPr>
              <a:t>M</a:t>
            </a:r>
            <a:r>
              <a:rPr lang="en-US" sz="2800" dirty="0">
                <a:effectLst/>
                <a:latin typeface="Times New Roman" panose="02020603050405020304" pitchFamily="18" charset="0"/>
                <a:ea typeface="Times New Roman" panose="02020603050405020304" pitchFamily="18" charset="0"/>
              </a:rPr>
              <a:t>odel</a:t>
            </a:r>
            <a:endParaRPr lang="en-US" dirty="0"/>
          </a:p>
        </p:txBody>
      </p:sp>
      <p:sp>
        <p:nvSpPr>
          <p:cNvPr id="4" name="Date Placeholder 3">
            <a:extLst>
              <a:ext uri="{FF2B5EF4-FFF2-40B4-BE49-F238E27FC236}">
                <a16:creationId xmlns:a16="http://schemas.microsoft.com/office/drawing/2014/main" id="{B1DE4361-B90D-186D-A0A9-078CE0B8EC14}"/>
              </a:ext>
            </a:extLst>
          </p:cNvPr>
          <p:cNvSpPr>
            <a:spLocks noGrp="1"/>
          </p:cNvSpPr>
          <p:nvPr>
            <p:ph type="dt" sz="half" idx="10"/>
          </p:nvPr>
        </p:nvSpPr>
        <p:spPr/>
        <p:txBody>
          <a:bodyPr/>
          <a:lstStyle/>
          <a:p>
            <a:pPr>
              <a:defRPr/>
            </a:pPr>
            <a:fld id="{0B59B21E-DA60-41BF-8E29-19C2FEFC1DA2}" type="datetime1">
              <a:rPr lang="en-US" smtClean="0"/>
              <a:pPr>
                <a:defRPr/>
              </a:pPr>
              <a:t>9/3/2024</a:t>
            </a:fld>
            <a:endParaRPr lang="en-US" dirty="0"/>
          </a:p>
        </p:txBody>
      </p:sp>
      <p:sp>
        <p:nvSpPr>
          <p:cNvPr id="5" name="Footer Placeholder 4">
            <a:extLst>
              <a:ext uri="{FF2B5EF4-FFF2-40B4-BE49-F238E27FC236}">
                <a16:creationId xmlns:a16="http://schemas.microsoft.com/office/drawing/2014/main" id="{0A8B2632-B6A4-C6C1-852F-7186A6E3480E}"/>
              </a:ext>
            </a:extLst>
          </p:cNvPr>
          <p:cNvSpPr>
            <a:spLocks noGrp="1"/>
          </p:cNvSpPr>
          <p:nvPr>
            <p:ph type="ftr" sz="quarter" idx="11"/>
          </p:nvPr>
        </p:nvSpPr>
        <p:spPr/>
        <p:txBody>
          <a:bodyPr/>
          <a:lstStyle/>
          <a:p>
            <a:pPr>
              <a:defRPr/>
            </a:pPr>
            <a:r>
              <a:rPr lang="en-US"/>
              <a:t>© 2024 Bahill</a:t>
            </a:r>
            <a:endParaRPr lang="en-US" dirty="0"/>
          </a:p>
        </p:txBody>
      </p:sp>
      <p:sp>
        <p:nvSpPr>
          <p:cNvPr id="6" name="Slide Number Placeholder 5">
            <a:extLst>
              <a:ext uri="{FF2B5EF4-FFF2-40B4-BE49-F238E27FC236}">
                <a16:creationId xmlns:a16="http://schemas.microsoft.com/office/drawing/2014/main" id="{A1161AB6-818A-52F6-9804-1376E64F5F00}"/>
              </a:ext>
            </a:extLst>
          </p:cNvPr>
          <p:cNvSpPr>
            <a:spLocks noGrp="1"/>
          </p:cNvSpPr>
          <p:nvPr>
            <p:ph type="sldNum" sz="quarter" idx="12"/>
          </p:nvPr>
        </p:nvSpPr>
        <p:spPr/>
        <p:txBody>
          <a:bodyPr/>
          <a:lstStyle/>
          <a:p>
            <a:pPr>
              <a:defRPr/>
            </a:pPr>
            <a:fld id="{B2C62299-53E6-461B-B489-6AE78C6C08EB}" type="slidenum">
              <a:rPr lang="en-US" smtClean="0"/>
              <a:pPr>
                <a:defRPr/>
              </a:pPr>
              <a:t>10</a:t>
            </a:fld>
            <a:endParaRPr lang="en-US" dirty="0"/>
          </a:p>
        </p:txBody>
      </p:sp>
    </p:spTree>
    <p:extLst>
      <p:ext uri="{BB962C8B-B14F-4D97-AF65-F5344CB8AC3E}">
        <p14:creationId xmlns:p14="http://schemas.microsoft.com/office/powerpoint/2010/main" val="4739335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AAD08-C4C7-83DF-3670-382B5B8E676D}"/>
              </a:ext>
            </a:extLst>
          </p:cNvPr>
          <p:cNvSpPr>
            <a:spLocks noGrp="1"/>
          </p:cNvSpPr>
          <p:nvPr>
            <p:ph type="title"/>
          </p:nvPr>
        </p:nvSpPr>
        <p:spPr>
          <a:xfrm>
            <a:off x="914400" y="457200"/>
            <a:ext cx="8389938" cy="3429000"/>
          </a:xfrm>
        </p:spPr>
        <p:txBody>
          <a:bodyPr/>
          <a:lstStyle/>
          <a:p>
            <a:r>
              <a:rPr lang="en-US" sz="6000" dirty="0">
                <a:effectLst/>
                <a:latin typeface="Arial" panose="020B0604020202020204" pitchFamily="34" charset="0"/>
              </a:rPr>
              <a:t>Neurophysiology Model</a:t>
            </a:r>
            <a:endParaRPr lang="en-US" sz="6000" dirty="0"/>
          </a:p>
        </p:txBody>
      </p:sp>
      <p:sp>
        <p:nvSpPr>
          <p:cNvPr id="4" name="Date Placeholder 3">
            <a:extLst>
              <a:ext uri="{FF2B5EF4-FFF2-40B4-BE49-F238E27FC236}">
                <a16:creationId xmlns:a16="http://schemas.microsoft.com/office/drawing/2014/main" id="{C85229DF-CEB8-33B9-6E5D-EAE2BA60AC03}"/>
              </a:ext>
            </a:extLst>
          </p:cNvPr>
          <p:cNvSpPr>
            <a:spLocks noGrp="1"/>
          </p:cNvSpPr>
          <p:nvPr>
            <p:ph type="dt" sz="half" idx="10"/>
          </p:nvPr>
        </p:nvSpPr>
        <p:spPr/>
        <p:txBody>
          <a:bodyPr/>
          <a:lstStyle/>
          <a:p>
            <a:pPr>
              <a:defRPr/>
            </a:pPr>
            <a:fld id="{0B59B21E-DA60-41BF-8E29-19C2FEFC1DA2}" type="datetime1">
              <a:rPr lang="en-US" smtClean="0"/>
              <a:pPr>
                <a:defRPr/>
              </a:pPr>
              <a:t>9/3/2024</a:t>
            </a:fld>
            <a:endParaRPr lang="en-US" dirty="0"/>
          </a:p>
        </p:txBody>
      </p:sp>
      <p:sp>
        <p:nvSpPr>
          <p:cNvPr id="5" name="Footer Placeholder 4">
            <a:extLst>
              <a:ext uri="{FF2B5EF4-FFF2-40B4-BE49-F238E27FC236}">
                <a16:creationId xmlns:a16="http://schemas.microsoft.com/office/drawing/2014/main" id="{C8540F32-8838-5268-94F1-1D801E833A86}"/>
              </a:ext>
            </a:extLst>
          </p:cNvPr>
          <p:cNvSpPr>
            <a:spLocks noGrp="1"/>
          </p:cNvSpPr>
          <p:nvPr>
            <p:ph type="ftr" sz="quarter" idx="11"/>
          </p:nvPr>
        </p:nvSpPr>
        <p:spPr/>
        <p:txBody>
          <a:bodyPr/>
          <a:lstStyle/>
          <a:p>
            <a:pPr>
              <a:defRPr/>
            </a:pPr>
            <a:r>
              <a:rPr lang="en-US"/>
              <a:t>© 2024 Bahill</a:t>
            </a:r>
            <a:endParaRPr lang="en-US" dirty="0"/>
          </a:p>
        </p:txBody>
      </p:sp>
      <p:sp>
        <p:nvSpPr>
          <p:cNvPr id="6" name="Slide Number Placeholder 5">
            <a:extLst>
              <a:ext uri="{FF2B5EF4-FFF2-40B4-BE49-F238E27FC236}">
                <a16:creationId xmlns:a16="http://schemas.microsoft.com/office/drawing/2014/main" id="{7CE8D381-41B5-EB3D-6A26-FF79A42B2C00}"/>
              </a:ext>
            </a:extLst>
          </p:cNvPr>
          <p:cNvSpPr>
            <a:spLocks noGrp="1"/>
          </p:cNvSpPr>
          <p:nvPr>
            <p:ph type="sldNum" sz="quarter" idx="12"/>
          </p:nvPr>
        </p:nvSpPr>
        <p:spPr/>
        <p:txBody>
          <a:bodyPr/>
          <a:lstStyle/>
          <a:p>
            <a:pPr>
              <a:defRPr/>
            </a:pPr>
            <a:fld id="{B2C62299-53E6-461B-B489-6AE78C6C08EB}" type="slidenum">
              <a:rPr lang="en-US" smtClean="0"/>
              <a:pPr>
                <a:defRPr/>
              </a:pPr>
              <a:t>11</a:t>
            </a:fld>
            <a:endParaRPr lang="en-US" dirty="0"/>
          </a:p>
        </p:txBody>
      </p:sp>
    </p:spTree>
    <p:extLst>
      <p:ext uri="{BB962C8B-B14F-4D97-AF65-F5344CB8AC3E}">
        <p14:creationId xmlns:p14="http://schemas.microsoft.com/office/powerpoint/2010/main" val="16870854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D9FC5-AACB-D1EE-FF58-B9640A134376}"/>
              </a:ext>
            </a:extLst>
          </p:cNvPr>
          <p:cNvSpPr>
            <a:spLocks noGrp="1"/>
          </p:cNvSpPr>
          <p:nvPr>
            <p:ph type="title"/>
          </p:nvPr>
        </p:nvSpPr>
        <p:spPr/>
        <p:txBody>
          <a:bodyPr/>
          <a:lstStyle/>
          <a:p>
            <a:r>
              <a:rPr lang="en-US" dirty="0">
                <a:effectLst/>
                <a:latin typeface="Arial" panose="020B0604020202020204" pitchFamily="34" charset="0"/>
              </a:rPr>
              <a:t>Neurophysiology</a:t>
            </a:r>
            <a:r>
              <a:rPr lang="en-US" sz="3200" dirty="0">
                <a:effectLst/>
                <a:latin typeface="Arial" panose="020B0604020202020204" pitchFamily="34" charset="0"/>
              </a:rPr>
              <a:t> Model</a:t>
            </a:r>
            <a:endParaRPr lang="en-US" sz="3200" dirty="0"/>
          </a:p>
        </p:txBody>
      </p:sp>
      <p:sp>
        <p:nvSpPr>
          <p:cNvPr id="3" name="Content Placeholder 2">
            <a:extLst>
              <a:ext uri="{FF2B5EF4-FFF2-40B4-BE49-F238E27FC236}">
                <a16:creationId xmlns:a16="http://schemas.microsoft.com/office/drawing/2014/main" id="{7CEC2AE4-B9F1-881F-A5DB-6350C6C8EF65}"/>
              </a:ext>
            </a:extLst>
          </p:cNvPr>
          <p:cNvSpPr>
            <a:spLocks noGrp="1"/>
          </p:cNvSpPr>
          <p:nvPr>
            <p:ph idx="1"/>
          </p:nvPr>
        </p:nvSpPr>
        <p:spPr/>
        <p:txBody>
          <a:bodyPr/>
          <a:lstStyle/>
          <a:p>
            <a:pPr marL="0" marR="0" indent="228600">
              <a:lnSpc>
                <a:spcPct val="150000"/>
              </a:lnSpc>
              <a:spcBef>
                <a:spcPts val="600"/>
              </a:spcBef>
              <a:spcAft>
                <a:spcPts val="0"/>
              </a:spcAft>
            </a:pPr>
            <a:r>
              <a:rPr lang="en-US" dirty="0">
                <a:effectLst/>
                <a:latin typeface="Times New Roman" panose="02020603050405020304" pitchFamily="18" charset="0"/>
                <a:ea typeface="Times New Roman" panose="02020603050405020304" pitchFamily="18" charset="0"/>
              </a:rPr>
              <a:t>the human brain has neuronal circuitry that can do the needed computations. </a:t>
            </a:r>
          </a:p>
          <a:p>
            <a:pPr marL="0" marR="0" indent="228600">
              <a:lnSpc>
                <a:spcPct val="150000"/>
              </a:lnSpc>
              <a:spcBef>
                <a:spcPts val="600"/>
              </a:spcBef>
              <a:spcAft>
                <a:spcPts val="0"/>
              </a:spcAft>
            </a:pPr>
            <a:r>
              <a:rPr lang="en-US" dirty="0">
                <a:effectLst/>
                <a:latin typeface="Times New Roman" panose="02020603050405020304" pitchFamily="18" charset="0"/>
                <a:ea typeface="Times New Roman" panose="02020603050405020304" pitchFamily="18" charset="0"/>
              </a:rPr>
              <a:t>the parameters of a pitch are within physiological thresholds</a:t>
            </a:r>
          </a:p>
          <a:p>
            <a:pPr marL="0" marR="0" indent="228600">
              <a:lnSpc>
                <a:spcPct val="150000"/>
              </a:lnSpc>
              <a:spcBef>
                <a:spcPts val="600"/>
              </a:spcBef>
              <a:spcAft>
                <a:spcPts val="0"/>
              </a:spcAft>
            </a:pPr>
            <a:r>
              <a:rPr lang="en-US" dirty="0">
                <a:effectLst/>
                <a:latin typeface="Times New Roman" panose="02020603050405020304" pitchFamily="18" charset="0"/>
                <a:ea typeface="Times New Roman" panose="02020603050405020304" pitchFamily="18" charset="0"/>
              </a:rPr>
              <a:t>people can accurately estimate time-until-contact </a:t>
            </a:r>
          </a:p>
          <a:p>
            <a:pPr marL="0" marR="0" indent="228600">
              <a:lnSpc>
                <a:spcPct val="150000"/>
              </a:lnSpc>
              <a:spcBef>
                <a:spcPts val="600"/>
              </a:spcBef>
              <a:spcAft>
                <a:spcPts val="0"/>
              </a:spcAft>
            </a:pPr>
            <a:endParaRPr lang="en-US" sz="1800" dirty="0">
              <a:latin typeface="Times New Roman" panose="02020603050405020304" pitchFamily="18" charset="0"/>
              <a:ea typeface="Times New Roman" panose="02020603050405020304" pitchFamily="18" charset="0"/>
            </a:endParaRPr>
          </a:p>
          <a:p>
            <a:endParaRPr lang="en-US" dirty="0"/>
          </a:p>
        </p:txBody>
      </p:sp>
      <p:sp>
        <p:nvSpPr>
          <p:cNvPr id="4" name="Date Placeholder 3">
            <a:extLst>
              <a:ext uri="{FF2B5EF4-FFF2-40B4-BE49-F238E27FC236}">
                <a16:creationId xmlns:a16="http://schemas.microsoft.com/office/drawing/2014/main" id="{3D3D7759-8578-BD5E-63D0-4E9F3ADA739C}"/>
              </a:ext>
            </a:extLst>
          </p:cNvPr>
          <p:cNvSpPr>
            <a:spLocks noGrp="1"/>
          </p:cNvSpPr>
          <p:nvPr>
            <p:ph type="dt" sz="half" idx="10"/>
          </p:nvPr>
        </p:nvSpPr>
        <p:spPr/>
        <p:txBody>
          <a:bodyPr/>
          <a:lstStyle/>
          <a:p>
            <a:pPr>
              <a:defRPr/>
            </a:pPr>
            <a:fld id="{0B59B21E-DA60-41BF-8E29-19C2FEFC1DA2}" type="datetime1">
              <a:rPr lang="en-US" smtClean="0"/>
              <a:pPr>
                <a:defRPr/>
              </a:pPr>
              <a:t>9/3/2024</a:t>
            </a:fld>
            <a:endParaRPr lang="en-US" dirty="0"/>
          </a:p>
        </p:txBody>
      </p:sp>
      <p:sp>
        <p:nvSpPr>
          <p:cNvPr id="5" name="Footer Placeholder 4">
            <a:extLst>
              <a:ext uri="{FF2B5EF4-FFF2-40B4-BE49-F238E27FC236}">
                <a16:creationId xmlns:a16="http://schemas.microsoft.com/office/drawing/2014/main" id="{CB1F72C0-C386-7E4C-61DD-E1A87066DE19}"/>
              </a:ext>
            </a:extLst>
          </p:cNvPr>
          <p:cNvSpPr>
            <a:spLocks noGrp="1"/>
          </p:cNvSpPr>
          <p:nvPr>
            <p:ph type="ftr" sz="quarter" idx="11"/>
          </p:nvPr>
        </p:nvSpPr>
        <p:spPr/>
        <p:txBody>
          <a:bodyPr/>
          <a:lstStyle/>
          <a:p>
            <a:pPr>
              <a:defRPr/>
            </a:pPr>
            <a:r>
              <a:rPr lang="en-US"/>
              <a:t>© 2024 Bahill</a:t>
            </a:r>
            <a:endParaRPr lang="en-US" dirty="0"/>
          </a:p>
        </p:txBody>
      </p:sp>
      <p:sp>
        <p:nvSpPr>
          <p:cNvPr id="6" name="Slide Number Placeholder 5">
            <a:extLst>
              <a:ext uri="{FF2B5EF4-FFF2-40B4-BE49-F238E27FC236}">
                <a16:creationId xmlns:a16="http://schemas.microsoft.com/office/drawing/2014/main" id="{83261825-908B-AF40-1339-951DD4DE6EB0}"/>
              </a:ext>
            </a:extLst>
          </p:cNvPr>
          <p:cNvSpPr>
            <a:spLocks noGrp="1"/>
          </p:cNvSpPr>
          <p:nvPr>
            <p:ph type="sldNum" sz="quarter" idx="12"/>
          </p:nvPr>
        </p:nvSpPr>
        <p:spPr/>
        <p:txBody>
          <a:bodyPr/>
          <a:lstStyle/>
          <a:p>
            <a:pPr>
              <a:defRPr/>
            </a:pPr>
            <a:fld id="{B2C62299-53E6-461B-B489-6AE78C6C08EB}" type="slidenum">
              <a:rPr lang="en-US" smtClean="0"/>
              <a:pPr>
                <a:defRPr/>
              </a:pPr>
              <a:t>12</a:t>
            </a:fld>
            <a:endParaRPr lang="en-US" dirty="0"/>
          </a:p>
        </p:txBody>
      </p:sp>
    </p:spTree>
    <p:extLst>
      <p:ext uri="{BB962C8B-B14F-4D97-AF65-F5344CB8AC3E}">
        <p14:creationId xmlns:p14="http://schemas.microsoft.com/office/powerpoint/2010/main" val="32333631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2EE8D-B1E5-267A-ECF4-4B20A1178A19}"/>
              </a:ext>
            </a:extLst>
          </p:cNvPr>
          <p:cNvSpPr>
            <a:spLocks noGrp="1"/>
          </p:cNvSpPr>
          <p:nvPr>
            <p:ph type="title"/>
          </p:nvPr>
        </p:nvSpPr>
        <p:spPr>
          <a:xfrm>
            <a:off x="914400" y="457200"/>
            <a:ext cx="8389938" cy="1524000"/>
          </a:xfrm>
        </p:spPr>
        <p:txBody>
          <a:bodyPr/>
          <a:lstStyle/>
          <a:p>
            <a:r>
              <a:rPr lang="en-US" dirty="0"/>
              <a:t>The batter must predict when and where the ball will contact the bat</a:t>
            </a:r>
          </a:p>
        </p:txBody>
      </p:sp>
      <p:sp>
        <p:nvSpPr>
          <p:cNvPr id="4" name="Date Placeholder 3">
            <a:extLst>
              <a:ext uri="{FF2B5EF4-FFF2-40B4-BE49-F238E27FC236}">
                <a16:creationId xmlns:a16="http://schemas.microsoft.com/office/drawing/2014/main" id="{04E8B656-6320-59D0-9472-A5D5C67C3441}"/>
              </a:ext>
            </a:extLst>
          </p:cNvPr>
          <p:cNvSpPr>
            <a:spLocks noGrp="1"/>
          </p:cNvSpPr>
          <p:nvPr>
            <p:ph type="dt" sz="half" idx="10"/>
          </p:nvPr>
        </p:nvSpPr>
        <p:spPr/>
        <p:txBody>
          <a:bodyPr/>
          <a:lstStyle/>
          <a:p>
            <a:pPr>
              <a:defRPr/>
            </a:pPr>
            <a:fld id="{0B59B21E-DA60-41BF-8E29-19C2FEFC1DA2}" type="datetime1">
              <a:rPr lang="en-US" smtClean="0"/>
              <a:pPr>
                <a:defRPr/>
              </a:pPr>
              <a:t>9/3/2024</a:t>
            </a:fld>
            <a:endParaRPr lang="en-US" dirty="0"/>
          </a:p>
        </p:txBody>
      </p:sp>
      <p:sp>
        <p:nvSpPr>
          <p:cNvPr id="5" name="Footer Placeholder 4">
            <a:extLst>
              <a:ext uri="{FF2B5EF4-FFF2-40B4-BE49-F238E27FC236}">
                <a16:creationId xmlns:a16="http://schemas.microsoft.com/office/drawing/2014/main" id="{303265EF-FDCE-904F-3EE4-F5510D58321E}"/>
              </a:ext>
            </a:extLst>
          </p:cNvPr>
          <p:cNvSpPr>
            <a:spLocks noGrp="1"/>
          </p:cNvSpPr>
          <p:nvPr>
            <p:ph type="ftr" sz="quarter" idx="11"/>
          </p:nvPr>
        </p:nvSpPr>
        <p:spPr/>
        <p:txBody>
          <a:bodyPr/>
          <a:lstStyle/>
          <a:p>
            <a:pPr>
              <a:defRPr/>
            </a:pPr>
            <a:r>
              <a:rPr lang="en-US"/>
              <a:t>© 2024 Bahill</a:t>
            </a:r>
            <a:endParaRPr lang="en-US" dirty="0"/>
          </a:p>
        </p:txBody>
      </p:sp>
      <p:sp>
        <p:nvSpPr>
          <p:cNvPr id="6" name="Slide Number Placeholder 5">
            <a:extLst>
              <a:ext uri="{FF2B5EF4-FFF2-40B4-BE49-F238E27FC236}">
                <a16:creationId xmlns:a16="http://schemas.microsoft.com/office/drawing/2014/main" id="{99E67F12-D73C-3BA9-3A97-6A6D050372CD}"/>
              </a:ext>
            </a:extLst>
          </p:cNvPr>
          <p:cNvSpPr>
            <a:spLocks noGrp="1"/>
          </p:cNvSpPr>
          <p:nvPr>
            <p:ph type="sldNum" sz="quarter" idx="12"/>
          </p:nvPr>
        </p:nvSpPr>
        <p:spPr/>
        <p:txBody>
          <a:bodyPr/>
          <a:lstStyle/>
          <a:p>
            <a:pPr>
              <a:defRPr/>
            </a:pPr>
            <a:fld id="{B2C62299-53E6-461B-B489-6AE78C6C08EB}" type="slidenum">
              <a:rPr lang="en-US" smtClean="0"/>
              <a:pPr>
                <a:defRPr/>
              </a:pPr>
              <a:t>13</a:t>
            </a:fld>
            <a:endParaRPr lang="en-US" dirty="0"/>
          </a:p>
        </p:txBody>
      </p:sp>
    </p:spTree>
    <p:extLst>
      <p:ext uri="{BB962C8B-B14F-4D97-AF65-F5344CB8AC3E}">
        <p14:creationId xmlns:p14="http://schemas.microsoft.com/office/powerpoint/2010/main" val="26314615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diagram of a person's face">
            <a:extLst>
              <a:ext uri="{FF2B5EF4-FFF2-40B4-BE49-F238E27FC236}">
                <a16:creationId xmlns:a16="http://schemas.microsoft.com/office/drawing/2014/main" id="{C033618E-1821-CF3F-C7BF-7A31F698E11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0013" y="657580"/>
            <a:ext cx="9858375" cy="6457240"/>
          </a:xfrm>
          <a:noFill/>
        </p:spPr>
      </p:pic>
      <p:sp>
        <p:nvSpPr>
          <p:cNvPr id="4" name="Date Placeholder 3" hidden="1">
            <a:extLst>
              <a:ext uri="{FF2B5EF4-FFF2-40B4-BE49-F238E27FC236}">
                <a16:creationId xmlns:a16="http://schemas.microsoft.com/office/drawing/2014/main" id="{AA08AF01-C5D5-A197-40AE-DF338554B4BE}"/>
              </a:ext>
            </a:extLst>
          </p:cNvPr>
          <p:cNvSpPr>
            <a:spLocks noGrp="1"/>
          </p:cNvSpPr>
          <p:nvPr>
            <p:ph type="dt" sz="half" idx="10"/>
          </p:nvPr>
        </p:nvSpPr>
        <p:spPr/>
        <p:txBody>
          <a:bodyPr/>
          <a:lstStyle/>
          <a:p>
            <a:pPr>
              <a:defRPr/>
            </a:pPr>
            <a:fld id="{0B59B21E-DA60-41BF-8E29-19C2FEFC1DA2}" type="datetime1">
              <a:rPr lang="en-US" smtClean="0"/>
              <a:pPr>
                <a:defRPr/>
              </a:pPr>
              <a:t>9/3/2024</a:t>
            </a:fld>
            <a:endParaRPr lang="en-US" dirty="0"/>
          </a:p>
        </p:txBody>
      </p:sp>
      <p:sp>
        <p:nvSpPr>
          <p:cNvPr id="5" name="Footer Placeholder 4">
            <a:extLst>
              <a:ext uri="{FF2B5EF4-FFF2-40B4-BE49-F238E27FC236}">
                <a16:creationId xmlns:a16="http://schemas.microsoft.com/office/drawing/2014/main" id="{5B3E8B7E-90B0-6905-AC2E-7EF25BF4E6E2}"/>
              </a:ext>
            </a:extLst>
          </p:cNvPr>
          <p:cNvSpPr>
            <a:spLocks noGrp="1"/>
          </p:cNvSpPr>
          <p:nvPr>
            <p:ph type="ftr" sz="quarter" idx="11"/>
          </p:nvPr>
        </p:nvSpPr>
        <p:spPr/>
        <p:txBody>
          <a:bodyPr/>
          <a:lstStyle/>
          <a:p>
            <a:pPr>
              <a:defRPr/>
            </a:pPr>
            <a:r>
              <a:rPr lang="en-US"/>
              <a:t>© 2024 Bahill</a:t>
            </a:r>
            <a:endParaRPr lang="en-US" dirty="0"/>
          </a:p>
        </p:txBody>
      </p:sp>
      <p:sp>
        <p:nvSpPr>
          <p:cNvPr id="6" name="Slide Number Placeholder 5" hidden="1">
            <a:extLst>
              <a:ext uri="{FF2B5EF4-FFF2-40B4-BE49-F238E27FC236}">
                <a16:creationId xmlns:a16="http://schemas.microsoft.com/office/drawing/2014/main" id="{6DCCB907-FD0D-C477-5E0A-37A56A5D297B}"/>
              </a:ext>
            </a:extLst>
          </p:cNvPr>
          <p:cNvSpPr>
            <a:spLocks noGrp="1"/>
          </p:cNvSpPr>
          <p:nvPr>
            <p:ph type="sldNum" sz="quarter" idx="12"/>
          </p:nvPr>
        </p:nvSpPr>
        <p:spPr/>
        <p:txBody>
          <a:bodyPr/>
          <a:lstStyle/>
          <a:p>
            <a:pPr>
              <a:defRPr/>
            </a:pPr>
            <a:fld id="{B2C62299-53E6-461B-B489-6AE78C6C08EB}" type="slidenum">
              <a:rPr lang="en-US" smtClean="0"/>
              <a:pPr>
                <a:defRPr/>
              </a:pPr>
              <a:t>14</a:t>
            </a:fld>
            <a:endParaRPr lang="en-US" dirty="0"/>
          </a:p>
        </p:txBody>
      </p:sp>
    </p:spTree>
    <p:extLst>
      <p:ext uri="{BB962C8B-B14F-4D97-AF65-F5344CB8AC3E}">
        <p14:creationId xmlns:p14="http://schemas.microsoft.com/office/powerpoint/2010/main" val="15727489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EE779-F14E-1290-B784-8DF50CD64F60}"/>
              </a:ext>
            </a:extLst>
          </p:cNvPr>
          <p:cNvSpPr>
            <a:spLocks noGrp="1"/>
          </p:cNvSpPr>
          <p:nvPr>
            <p:ph type="title"/>
          </p:nvPr>
        </p:nvSpPr>
        <p:spPr/>
        <p:txBody>
          <a:bodyPr/>
          <a:lstStyle/>
          <a:p>
            <a:r>
              <a:rPr lang="en-US" dirty="0"/>
              <a:t>Time to contact</a:t>
            </a:r>
          </a:p>
        </p:txBody>
      </p:sp>
      <p:sp>
        <p:nvSpPr>
          <p:cNvPr id="4" name="Date Placeholder 3">
            <a:extLst>
              <a:ext uri="{FF2B5EF4-FFF2-40B4-BE49-F238E27FC236}">
                <a16:creationId xmlns:a16="http://schemas.microsoft.com/office/drawing/2014/main" id="{F8FD33ED-47AA-9664-B828-95FDD000FDD6}"/>
              </a:ext>
            </a:extLst>
          </p:cNvPr>
          <p:cNvSpPr>
            <a:spLocks noGrp="1"/>
          </p:cNvSpPr>
          <p:nvPr>
            <p:ph type="dt" sz="half" idx="10"/>
          </p:nvPr>
        </p:nvSpPr>
        <p:spPr/>
        <p:txBody>
          <a:bodyPr/>
          <a:lstStyle/>
          <a:p>
            <a:pPr>
              <a:defRPr/>
            </a:pPr>
            <a:fld id="{0B59B21E-DA60-41BF-8E29-19C2FEFC1DA2}" type="datetime1">
              <a:rPr lang="en-US" smtClean="0"/>
              <a:pPr>
                <a:defRPr/>
              </a:pPr>
              <a:t>9/3/2024</a:t>
            </a:fld>
            <a:endParaRPr lang="en-US" dirty="0"/>
          </a:p>
        </p:txBody>
      </p:sp>
      <p:sp>
        <p:nvSpPr>
          <p:cNvPr id="5" name="Footer Placeholder 4">
            <a:extLst>
              <a:ext uri="{FF2B5EF4-FFF2-40B4-BE49-F238E27FC236}">
                <a16:creationId xmlns:a16="http://schemas.microsoft.com/office/drawing/2014/main" id="{B9DCBADB-B4B4-4468-6800-5E21D3036BCE}"/>
              </a:ext>
            </a:extLst>
          </p:cNvPr>
          <p:cNvSpPr>
            <a:spLocks noGrp="1"/>
          </p:cNvSpPr>
          <p:nvPr>
            <p:ph type="ftr" sz="quarter" idx="11"/>
          </p:nvPr>
        </p:nvSpPr>
        <p:spPr/>
        <p:txBody>
          <a:bodyPr/>
          <a:lstStyle/>
          <a:p>
            <a:pPr>
              <a:defRPr/>
            </a:pPr>
            <a:r>
              <a:rPr lang="en-US"/>
              <a:t>© 2024 Bahill</a:t>
            </a:r>
            <a:endParaRPr lang="en-US" dirty="0"/>
          </a:p>
        </p:txBody>
      </p:sp>
      <p:sp>
        <p:nvSpPr>
          <p:cNvPr id="6" name="Slide Number Placeholder 5">
            <a:extLst>
              <a:ext uri="{FF2B5EF4-FFF2-40B4-BE49-F238E27FC236}">
                <a16:creationId xmlns:a16="http://schemas.microsoft.com/office/drawing/2014/main" id="{AA512651-25FA-73CC-98F1-0C585250D035}"/>
              </a:ext>
            </a:extLst>
          </p:cNvPr>
          <p:cNvSpPr>
            <a:spLocks noGrp="1"/>
          </p:cNvSpPr>
          <p:nvPr>
            <p:ph type="sldNum" sz="quarter" idx="12"/>
          </p:nvPr>
        </p:nvSpPr>
        <p:spPr/>
        <p:txBody>
          <a:bodyPr/>
          <a:lstStyle/>
          <a:p>
            <a:pPr>
              <a:defRPr/>
            </a:pPr>
            <a:fld id="{B2C62299-53E6-461B-B489-6AE78C6C08EB}" type="slidenum">
              <a:rPr lang="en-US" smtClean="0"/>
              <a:pPr>
                <a:defRPr/>
              </a:pPr>
              <a:t>15</a:t>
            </a:fld>
            <a:endParaRPr lang="en-US" dirty="0"/>
          </a:p>
        </p:txBody>
      </p:sp>
      <p:graphicFrame>
        <p:nvGraphicFramePr>
          <p:cNvPr id="7" name="Content Placeholder 6">
            <a:extLst>
              <a:ext uri="{FF2B5EF4-FFF2-40B4-BE49-F238E27FC236}">
                <a16:creationId xmlns:a16="http://schemas.microsoft.com/office/drawing/2014/main" id="{E3C90C8F-F28D-B7F4-C6FC-0DDFBF44159E}"/>
              </a:ext>
            </a:extLst>
          </p:cNvPr>
          <p:cNvGraphicFramePr>
            <a:graphicFrameLocks noGrp="1" noChangeAspect="1"/>
          </p:cNvGraphicFramePr>
          <p:nvPr>
            <p:ph idx="1"/>
            <p:extLst>
              <p:ext uri="{D42A27DB-BD31-4B8C-83A1-F6EECF244321}">
                <p14:modId xmlns:p14="http://schemas.microsoft.com/office/powerpoint/2010/main" val="834608427"/>
              </p:ext>
            </p:extLst>
          </p:nvPr>
        </p:nvGraphicFramePr>
        <p:xfrm>
          <a:off x="1009650" y="1371600"/>
          <a:ext cx="4857750" cy="2914650"/>
        </p:xfrm>
        <a:graphic>
          <a:graphicData uri="http://schemas.openxmlformats.org/presentationml/2006/ole">
            <mc:AlternateContent xmlns:mc="http://schemas.openxmlformats.org/markup-compatibility/2006">
              <mc:Choice xmlns:v="urn:schemas-microsoft-com:vml" Requires="v">
                <p:oleObj name="Equation" r:id="rId2" imgW="698400" imgH="419040" progId="Equation.DSMT4">
                  <p:embed/>
                </p:oleObj>
              </mc:Choice>
              <mc:Fallback>
                <p:oleObj name="Equation" r:id="rId2" imgW="698400" imgH="419040" progId="Equation.DSMT4">
                  <p:embed/>
                  <p:pic>
                    <p:nvPicPr>
                      <p:cNvPr id="10" name="Object 9">
                        <a:extLst>
                          <a:ext uri="{FF2B5EF4-FFF2-40B4-BE49-F238E27FC236}">
                            <a16:creationId xmlns:a16="http://schemas.microsoft.com/office/drawing/2014/main" id="{FAD2C6BD-6D09-39D5-3A2B-B620B0683449}"/>
                          </a:ext>
                        </a:extLst>
                      </p:cNvPr>
                      <p:cNvPicPr>
                        <a:picLocks noChangeAspect="1" noChangeArrowheads="1"/>
                      </p:cNvPicPr>
                      <p:nvPr/>
                    </p:nvPicPr>
                    <p:blipFill>
                      <a:blip r:embed="rId3"/>
                      <a:srcRect/>
                      <a:stretch>
                        <a:fillRect/>
                      </a:stretch>
                    </p:blipFill>
                    <p:spPr bwMode="auto">
                      <a:xfrm>
                        <a:off x="1009650" y="1371600"/>
                        <a:ext cx="4857750" cy="2914650"/>
                      </a:xfrm>
                      <a:prstGeom prst="rect">
                        <a:avLst/>
                      </a:prstGeom>
                      <a:noFill/>
                    </p:spPr>
                  </p:pic>
                </p:oleObj>
              </mc:Fallback>
            </mc:AlternateContent>
          </a:graphicData>
        </a:graphic>
      </p:graphicFrame>
    </p:spTree>
    <p:extLst>
      <p:ext uri="{BB962C8B-B14F-4D97-AF65-F5344CB8AC3E}">
        <p14:creationId xmlns:p14="http://schemas.microsoft.com/office/powerpoint/2010/main" val="35658115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1"/>
          <p:cNvSpPr>
            <a:spLocks noGrp="1"/>
          </p:cNvSpPr>
          <p:nvPr>
            <p:ph type="dt" sz="quarter" idx="10"/>
          </p:nvPr>
        </p:nvSpPr>
        <p:spPr/>
        <p:txBody>
          <a:bodyPr/>
          <a:lstStyle/>
          <a:p>
            <a:pPr defTabSz="1019175">
              <a:defRPr/>
            </a:pPr>
            <a:fld id="{79B9AFDA-5472-40EF-809F-3049D2BD6FB1}" type="datetime1">
              <a:rPr lang="en-US" smtClean="0">
                <a:latin typeface="+mn-lt"/>
              </a:rPr>
              <a:pPr defTabSz="1019175">
                <a:defRPr/>
              </a:pPr>
              <a:t>9/3/2024</a:t>
            </a:fld>
            <a:endParaRPr lang="en-US" dirty="0">
              <a:latin typeface="+mn-lt"/>
            </a:endParaRPr>
          </a:p>
        </p:txBody>
      </p:sp>
      <p:sp>
        <p:nvSpPr>
          <p:cNvPr id="5" name="Slide Number Placeholder 3"/>
          <p:cNvSpPr>
            <a:spLocks noGrp="1"/>
          </p:cNvSpPr>
          <p:nvPr>
            <p:ph type="sldNum" sz="quarter" idx="12"/>
          </p:nvPr>
        </p:nvSpPr>
        <p:spPr/>
        <p:txBody>
          <a:bodyPr/>
          <a:lstStyle/>
          <a:p>
            <a:pPr defTabSz="1019175">
              <a:defRPr/>
            </a:pPr>
            <a:fld id="{6A485F9D-EC36-4D2E-BCF1-CA1B517974E1}" type="slidenum">
              <a:rPr lang="en-US">
                <a:latin typeface="+mn-lt"/>
              </a:rPr>
              <a:pPr defTabSz="1019175">
                <a:defRPr/>
              </a:pPr>
              <a:t>16</a:t>
            </a:fld>
            <a:endParaRPr lang="en-US" dirty="0">
              <a:latin typeface="+mn-lt"/>
            </a:endParaRPr>
          </a:p>
        </p:txBody>
      </p:sp>
      <p:pic>
        <p:nvPicPr>
          <p:cNvPr id="47108" name="Picture 5" descr="fastball"/>
          <p:cNvPicPr>
            <a:picLocks noChangeAspect="1" noChangeArrowheads="1"/>
          </p:cNvPicPr>
          <p:nvPr/>
        </p:nvPicPr>
        <p:blipFill>
          <a:blip r:embed="rId3" cstate="print"/>
          <a:srcRect/>
          <a:stretch>
            <a:fillRect/>
          </a:stretch>
        </p:blipFill>
        <p:spPr bwMode="auto">
          <a:xfrm>
            <a:off x="0" y="0"/>
            <a:ext cx="10058400" cy="6848475"/>
          </a:xfrm>
          <a:prstGeom prst="rect">
            <a:avLst/>
          </a:prstGeom>
          <a:noFill/>
          <a:ln w="9525">
            <a:noFill/>
            <a:miter lim="800000"/>
            <a:headEnd/>
            <a:tailEnd/>
          </a:ln>
        </p:spPr>
      </p:pic>
      <p:sp>
        <p:nvSpPr>
          <p:cNvPr id="6" name="Footer Placeholder 5"/>
          <p:cNvSpPr>
            <a:spLocks noGrp="1"/>
          </p:cNvSpPr>
          <p:nvPr>
            <p:ph type="ftr" sz="quarter" idx="11"/>
          </p:nvPr>
        </p:nvSpPr>
        <p:spPr/>
        <p:txBody>
          <a:bodyPr/>
          <a:lstStyle/>
          <a:p>
            <a:pPr defTabSz="1019175">
              <a:defRPr/>
            </a:pPr>
            <a:r>
              <a:rPr lang="en-US" dirty="0">
                <a:latin typeface="+mn-lt"/>
              </a:rPr>
              <a:t>© 2012 Bahill</a:t>
            </a:r>
          </a:p>
        </p:txBody>
      </p:sp>
    </p:spTree>
    <p:extLst>
      <p:ext uri="{BB962C8B-B14F-4D97-AF65-F5344CB8AC3E}">
        <p14:creationId xmlns:p14="http://schemas.microsoft.com/office/powerpoint/2010/main" val="37544781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A612F-23AF-3309-BDB8-E6EA979CF605}"/>
              </a:ext>
            </a:extLst>
          </p:cNvPr>
          <p:cNvSpPr>
            <a:spLocks noGrp="1"/>
          </p:cNvSpPr>
          <p:nvPr>
            <p:ph type="title"/>
          </p:nvPr>
        </p:nvSpPr>
        <p:spPr/>
        <p:txBody>
          <a:bodyPr/>
          <a:lstStyle/>
          <a:p>
            <a:r>
              <a:rPr lang="en-US" dirty="0"/>
              <a:t>What the batter does</a:t>
            </a:r>
          </a:p>
        </p:txBody>
      </p:sp>
      <p:sp>
        <p:nvSpPr>
          <p:cNvPr id="3" name="Content Placeholder 2">
            <a:extLst>
              <a:ext uri="{FF2B5EF4-FFF2-40B4-BE49-F238E27FC236}">
                <a16:creationId xmlns:a16="http://schemas.microsoft.com/office/drawing/2014/main" id="{30CF7900-85D8-9CCA-842F-09BC76C99198}"/>
              </a:ext>
            </a:extLst>
          </p:cNvPr>
          <p:cNvSpPr>
            <a:spLocks noGrp="1"/>
          </p:cNvSpPr>
          <p:nvPr>
            <p:ph idx="1"/>
          </p:nvPr>
        </p:nvSpPr>
        <p:spPr/>
        <p:txBody>
          <a:bodyPr/>
          <a:lstStyle/>
          <a:p>
            <a:r>
              <a:rPr lang="en-US" dirty="0">
                <a:latin typeface="Times New Roman" panose="02020603050405020304" pitchFamily="18" charset="0"/>
                <a:ea typeface="Times New Roman" panose="02020603050405020304" pitchFamily="18" charset="0"/>
              </a:rPr>
              <a:t>T</a:t>
            </a:r>
            <a:r>
              <a:rPr lang="en-US" sz="2800" dirty="0">
                <a:effectLst/>
                <a:latin typeface="Times New Roman" panose="02020603050405020304" pitchFamily="18" charset="0"/>
                <a:ea typeface="Times New Roman" panose="02020603050405020304" pitchFamily="18" charset="0"/>
              </a:rPr>
              <a:t>he first third, the batter gathers sensory information; </a:t>
            </a:r>
          </a:p>
          <a:p>
            <a:r>
              <a:rPr lang="en-US" dirty="0">
                <a:latin typeface="Times New Roman" panose="02020603050405020304" pitchFamily="18" charset="0"/>
                <a:ea typeface="Times New Roman" panose="02020603050405020304" pitchFamily="18" charset="0"/>
              </a:rPr>
              <a:t>T</a:t>
            </a:r>
            <a:r>
              <a:rPr lang="en-US" sz="2800" dirty="0">
                <a:effectLst/>
                <a:latin typeface="Times New Roman" panose="02020603050405020304" pitchFamily="18" charset="0"/>
                <a:ea typeface="Times New Roman" panose="02020603050405020304" pitchFamily="18" charset="0"/>
              </a:rPr>
              <a:t>he middle third, he computes when and where the ball will contact the bat; </a:t>
            </a:r>
          </a:p>
          <a:p>
            <a:r>
              <a:rPr lang="en-US" sz="2800" dirty="0">
                <a:effectLst/>
                <a:latin typeface="Times New Roman" panose="02020603050405020304" pitchFamily="18" charset="0"/>
                <a:ea typeface="Times New Roman" panose="02020603050405020304" pitchFamily="18" charset="0"/>
              </a:rPr>
              <a:t>The final third is the swing of the bat. </a:t>
            </a:r>
          </a:p>
          <a:p>
            <a:r>
              <a:rPr lang="en-US" dirty="0">
                <a:latin typeface="Times New Roman" panose="02020603050405020304" pitchFamily="18" charset="0"/>
                <a:ea typeface="Times New Roman" panose="02020603050405020304" pitchFamily="18" charset="0"/>
              </a:rPr>
              <a:t>T</a:t>
            </a:r>
            <a:r>
              <a:rPr lang="en-US" sz="2800" dirty="0">
                <a:effectLst/>
                <a:latin typeface="Times New Roman" panose="02020603050405020304" pitchFamily="18" charset="0"/>
                <a:ea typeface="Times New Roman" panose="02020603050405020304" pitchFamily="18" charset="0"/>
              </a:rPr>
              <a:t>he batter has to use information gathered in the first and second thirds to estimate time-until-contact and the ball position at the time of contact. </a:t>
            </a:r>
            <a:endParaRPr lang="en-US" dirty="0"/>
          </a:p>
          <a:p>
            <a:endParaRPr lang="en-US" dirty="0"/>
          </a:p>
        </p:txBody>
      </p:sp>
      <p:sp>
        <p:nvSpPr>
          <p:cNvPr id="4" name="Date Placeholder 3">
            <a:extLst>
              <a:ext uri="{FF2B5EF4-FFF2-40B4-BE49-F238E27FC236}">
                <a16:creationId xmlns:a16="http://schemas.microsoft.com/office/drawing/2014/main" id="{7197B8FE-8C01-6673-9E37-28B28E6843BD}"/>
              </a:ext>
            </a:extLst>
          </p:cNvPr>
          <p:cNvSpPr>
            <a:spLocks noGrp="1"/>
          </p:cNvSpPr>
          <p:nvPr>
            <p:ph type="dt" sz="half" idx="10"/>
          </p:nvPr>
        </p:nvSpPr>
        <p:spPr/>
        <p:txBody>
          <a:bodyPr/>
          <a:lstStyle/>
          <a:p>
            <a:pPr>
              <a:defRPr/>
            </a:pPr>
            <a:fld id="{0B59B21E-DA60-41BF-8E29-19C2FEFC1DA2}" type="datetime1">
              <a:rPr lang="en-US" smtClean="0"/>
              <a:pPr>
                <a:defRPr/>
              </a:pPr>
              <a:t>9/3/2024</a:t>
            </a:fld>
            <a:endParaRPr lang="en-US" dirty="0"/>
          </a:p>
        </p:txBody>
      </p:sp>
      <p:sp>
        <p:nvSpPr>
          <p:cNvPr id="5" name="Footer Placeholder 4">
            <a:extLst>
              <a:ext uri="{FF2B5EF4-FFF2-40B4-BE49-F238E27FC236}">
                <a16:creationId xmlns:a16="http://schemas.microsoft.com/office/drawing/2014/main" id="{1E67D7EF-3B00-090E-2EBC-E93181470D50}"/>
              </a:ext>
            </a:extLst>
          </p:cNvPr>
          <p:cNvSpPr>
            <a:spLocks noGrp="1"/>
          </p:cNvSpPr>
          <p:nvPr>
            <p:ph type="ftr" sz="quarter" idx="11"/>
          </p:nvPr>
        </p:nvSpPr>
        <p:spPr/>
        <p:txBody>
          <a:bodyPr/>
          <a:lstStyle/>
          <a:p>
            <a:pPr>
              <a:defRPr/>
            </a:pPr>
            <a:r>
              <a:rPr lang="en-US"/>
              <a:t>© 2024 Bahill</a:t>
            </a:r>
            <a:endParaRPr lang="en-US" dirty="0"/>
          </a:p>
        </p:txBody>
      </p:sp>
      <p:sp>
        <p:nvSpPr>
          <p:cNvPr id="6" name="Slide Number Placeholder 5">
            <a:extLst>
              <a:ext uri="{FF2B5EF4-FFF2-40B4-BE49-F238E27FC236}">
                <a16:creationId xmlns:a16="http://schemas.microsoft.com/office/drawing/2014/main" id="{752ED2CD-9791-3E1D-140A-251ADE680EF4}"/>
              </a:ext>
            </a:extLst>
          </p:cNvPr>
          <p:cNvSpPr>
            <a:spLocks noGrp="1"/>
          </p:cNvSpPr>
          <p:nvPr>
            <p:ph type="sldNum" sz="quarter" idx="12"/>
          </p:nvPr>
        </p:nvSpPr>
        <p:spPr/>
        <p:txBody>
          <a:bodyPr/>
          <a:lstStyle/>
          <a:p>
            <a:pPr>
              <a:defRPr/>
            </a:pPr>
            <a:fld id="{B2C62299-53E6-461B-B489-6AE78C6C08EB}" type="slidenum">
              <a:rPr lang="en-US" smtClean="0"/>
              <a:pPr>
                <a:defRPr/>
              </a:pPr>
              <a:t>17</a:t>
            </a:fld>
            <a:endParaRPr lang="en-US" dirty="0"/>
          </a:p>
        </p:txBody>
      </p:sp>
    </p:spTree>
    <p:extLst>
      <p:ext uri="{BB962C8B-B14F-4D97-AF65-F5344CB8AC3E}">
        <p14:creationId xmlns:p14="http://schemas.microsoft.com/office/powerpoint/2010/main" val="247739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718D6939-21D6-9805-A27A-131BE34E0E8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1000" y="533400"/>
            <a:ext cx="9171174" cy="4572000"/>
          </a:xfrm>
        </p:spPr>
      </p:pic>
      <p:sp>
        <p:nvSpPr>
          <p:cNvPr id="4" name="Date Placeholder 3">
            <a:extLst>
              <a:ext uri="{FF2B5EF4-FFF2-40B4-BE49-F238E27FC236}">
                <a16:creationId xmlns:a16="http://schemas.microsoft.com/office/drawing/2014/main" id="{5FEDFE2B-90A5-D253-1A42-76405CBBD4D4}"/>
              </a:ext>
            </a:extLst>
          </p:cNvPr>
          <p:cNvSpPr>
            <a:spLocks noGrp="1"/>
          </p:cNvSpPr>
          <p:nvPr>
            <p:ph type="dt" sz="half" idx="10"/>
          </p:nvPr>
        </p:nvSpPr>
        <p:spPr/>
        <p:txBody>
          <a:bodyPr/>
          <a:lstStyle/>
          <a:p>
            <a:pPr>
              <a:defRPr/>
            </a:pPr>
            <a:fld id="{0B59B21E-DA60-41BF-8E29-19C2FEFC1DA2}" type="datetime1">
              <a:rPr lang="en-US" smtClean="0"/>
              <a:pPr>
                <a:defRPr/>
              </a:pPr>
              <a:t>9/3/2024</a:t>
            </a:fld>
            <a:endParaRPr lang="en-US" dirty="0"/>
          </a:p>
        </p:txBody>
      </p:sp>
      <p:sp>
        <p:nvSpPr>
          <p:cNvPr id="5" name="Footer Placeholder 4">
            <a:extLst>
              <a:ext uri="{FF2B5EF4-FFF2-40B4-BE49-F238E27FC236}">
                <a16:creationId xmlns:a16="http://schemas.microsoft.com/office/drawing/2014/main" id="{E71E583C-A4DD-BF21-ADE6-54535D749D87}"/>
              </a:ext>
            </a:extLst>
          </p:cNvPr>
          <p:cNvSpPr>
            <a:spLocks noGrp="1"/>
          </p:cNvSpPr>
          <p:nvPr>
            <p:ph type="ftr" sz="quarter" idx="11"/>
          </p:nvPr>
        </p:nvSpPr>
        <p:spPr/>
        <p:txBody>
          <a:bodyPr/>
          <a:lstStyle/>
          <a:p>
            <a:pPr>
              <a:defRPr/>
            </a:pPr>
            <a:r>
              <a:rPr lang="en-US"/>
              <a:t>© 2024 Bahill</a:t>
            </a:r>
            <a:endParaRPr lang="en-US" dirty="0"/>
          </a:p>
        </p:txBody>
      </p:sp>
      <p:sp>
        <p:nvSpPr>
          <p:cNvPr id="6" name="Slide Number Placeholder 5">
            <a:extLst>
              <a:ext uri="{FF2B5EF4-FFF2-40B4-BE49-F238E27FC236}">
                <a16:creationId xmlns:a16="http://schemas.microsoft.com/office/drawing/2014/main" id="{793D3EDB-6877-700C-44F2-4ADF85702591}"/>
              </a:ext>
            </a:extLst>
          </p:cNvPr>
          <p:cNvSpPr>
            <a:spLocks noGrp="1"/>
          </p:cNvSpPr>
          <p:nvPr>
            <p:ph type="sldNum" sz="quarter" idx="12"/>
          </p:nvPr>
        </p:nvSpPr>
        <p:spPr/>
        <p:txBody>
          <a:bodyPr/>
          <a:lstStyle/>
          <a:p>
            <a:pPr>
              <a:defRPr/>
            </a:pPr>
            <a:fld id="{B2C62299-53E6-461B-B489-6AE78C6C08EB}" type="slidenum">
              <a:rPr lang="en-US" smtClean="0"/>
              <a:pPr>
                <a:defRPr/>
              </a:pPr>
              <a:t>18</a:t>
            </a:fld>
            <a:endParaRPr lang="en-US" dirty="0"/>
          </a:p>
        </p:txBody>
      </p:sp>
    </p:spTree>
    <p:extLst>
      <p:ext uri="{BB962C8B-B14F-4D97-AF65-F5344CB8AC3E}">
        <p14:creationId xmlns:p14="http://schemas.microsoft.com/office/powerpoint/2010/main" val="3613189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AF2A4-9C97-5B59-9323-8C52FDD34026}"/>
              </a:ext>
            </a:extLst>
          </p:cNvPr>
          <p:cNvSpPr>
            <a:spLocks noGrp="1"/>
          </p:cNvSpPr>
          <p:nvPr>
            <p:ph type="title"/>
          </p:nvPr>
        </p:nvSpPr>
        <p:spPr>
          <a:xfrm>
            <a:off x="914400" y="355600"/>
            <a:ext cx="8389938" cy="1016000"/>
          </a:xfrm>
        </p:spPr>
        <p:txBody>
          <a:bodyPr/>
          <a:lstStyle/>
          <a:p>
            <a:r>
              <a:rPr lang="en-US" sz="3600" dirty="0">
                <a:effectLst/>
                <a:latin typeface="Times New Roman" panose="02020603050405020304" pitchFamily="18" charset="0"/>
                <a:ea typeface="Times New Roman" panose="02020603050405020304" pitchFamily="18" charset="0"/>
              </a:rPr>
              <a:t>Neurophysiology Mental Model</a:t>
            </a:r>
            <a:endParaRPr lang="en-US" baseline="-25000" dirty="0"/>
          </a:p>
        </p:txBody>
      </p:sp>
      <p:sp>
        <p:nvSpPr>
          <p:cNvPr id="3" name="Content Placeholder 2">
            <a:extLst>
              <a:ext uri="{FF2B5EF4-FFF2-40B4-BE49-F238E27FC236}">
                <a16:creationId xmlns:a16="http://schemas.microsoft.com/office/drawing/2014/main" id="{A3E0F82A-0B11-9454-B759-1DDA23CF49C9}"/>
              </a:ext>
            </a:extLst>
          </p:cNvPr>
          <p:cNvSpPr>
            <a:spLocks noGrp="1"/>
          </p:cNvSpPr>
          <p:nvPr>
            <p:ph idx="1"/>
          </p:nvPr>
        </p:nvSpPr>
        <p:spPr>
          <a:xfrm>
            <a:off x="914400" y="1371600"/>
            <a:ext cx="8389938" cy="5537200"/>
          </a:xfrm>
        </p:spPr>
        <p:txBody>
          <a:bodyPr/>
          <a:lstStyle/>
          <a:p>
            <a:pPr marL="914400" indent="-457200">
              <a:spcBef>
                <a:spcPts val="0"/>
              </a:spcBef>
              <a:spcAft>
                <a:spcPts val="0"/>
              </a:spcAft>
            </a:pPr>
            <a:r>
              <a:rPr lang="en-US" sz="3600" dirty="0">
                <a:solidFill>
                  <a:srgbClr val="FFD505"/>
                </a:solidFill>
                <a:latin typeface="Times New Roman" panose="02020603050405020304" pitchFamily="18" charset="0"/>
                <a:ea typeface="Times New Roman" panose="02020603050405020304" pitchFamily="18" charset="0"/>
                <a:cs typeface="+mj-cs"/>
              </a:rPr>
              <a:t>I</a:t>
            </a:r>
            <a:r>
              <a:rPr kumimoji="1" lang="en-US" sz="3600" b="0" i="0" u="none" strike="noStrike" kern="0" cap="none" spc="0" normalizeH="0" baseline="0" noProof="0" dirty="0" err="1">
                <a:ln>
                  <a:noFill/>
                </a:ln>
                <a:solidFill>
                  <a:srgbClr val="FFD505"/>
                </a:solidFill>
                <a:effectLst/>
                <a:uLnTx/>
                <a:uFillTx/>
                <a:latin typeface="Times New Roman" panose="02020603050405020304" pitchFamily="18" charset="0"/>
                <a:ea typeface="Times New Roman" panose="02020603050405020304" pitchFamily="18" charset="0"/>
                <a:cs typeface="+mj-cs"/>
              </a:rPr>
              <a:t>nputs</a:t>
            </a:r>
            <a:r>
              <a:rPr kumimoji="1" lang="en-US" sz="3600" b="0" i="0" u="none" strike="noStrike" kern="0" cap="none" spc="0" normalizeH="0" baseline="0" noProof="0" dirty="0">
                <a:ln>
                  <a:noFill/>
                </a:ln>
                <a:solidFill>
                  <a:srgbClr val="FFD505"/>
                </a:solidFill>
                <a:effectLst/>
                <a:uLnTx/>
                <a:uFillTx/>
                <a:latin typeface="Times New Roman" panose="02020603050405020304" pitchFamily="18" charset="0"/>
                <a:ea typeface="Times New Roman" panose="02020603050405020304" pitchFamily="18" charset="0"/>
                <a:cs typeface="+mj-cs"/>
              </a:rPr>
              <a:t> </a:t>
            </a:r>
          </a:p>
          <a:p>
            <a:pPr marL="914400" indent="-457200">
              <a:spcBef>
                <a:spcPts val="0"/>
              </a:spcBef>
              <a:spcAft>
                <a:spcPts val="0"/>
              </a:spcAft>
            </a:pPr>
            <a:r>
              <a:rPr lang="en-US" dirty="0">
                <a:latin typeface="Times New Roman" panose="02020603050405020304" pitchFamily="18" charset="0"/>
              </a:rPr>
              <a:t>Angular size of the ball,</a:t>
            </a:r>
          </a:p>
          <a:p>
            <a:pPr marL="914400" indent="-457200">
              <a:spcBef>
                <a:spcPts val="0"/>
              </a:spcBef>
              <a:spcAft>
                <a:spcPts val="0"/>
              </a:spcAft>
            </a:pPr>
            <a:r>
              <a:rPr lang="en-US" dirty="0">
                <a:effectLst/>
                <a:latin typeface="Times New Roman" panose="02020603050405020304" pitchFamily="18" charset="0"/>
                <a:ea typeface="Times New Roman" panose="02020603050405020304" pitchFamily="18" charset="0"/>
              </a:rPr>
              <a:t>Rate of change of angular size,</a:t>
            </a:r>
          </a:p>
          <a:p>
            <a:pPr marL="914400" indent="-457200">
              <a:spcBef>
                <a:spcPts val="0"/>
              </a:spcBef>
              <a:spcAft>
                <a:spcPts val="0"/>
              </a:spcAft>
            </a:pPr>
            <a:r>
              <a:rPr lang="en-US" dirty="0">
                <a:effectLst/>
                <a:latin typeface="Times New Roman" panose="02020603050405020304" pitchFamily="18" charset="0"/>
                <a:ea typeface="Times New Roman" panose="02020603050405020304" pitchFamily="18" charset="0"/>
              </a:rPr>
              <a:t>Angular distance of the ball's image off of the fovea,</a:t>
            </a:r>
          </a:p>
          <a:p>
            <a:pPr marL="914400" indent="-457200">
              <a:spcBef>
                <a:spcPts val="0"/>
              </a:spcBef>
              <a:spcAft>
                <a:spcPts val="0"/>
              </a:spcAft>
            </a:pPr>
            <a:r>
              <a:rPr lang="en-US" dirty="0">
                <a:effectLst/>
                <a:latin typeface="Times New Roman" panose="02020603050405020304" pitchFamily="18" charset="0"/>
                <a:ea typeface="Times New Roman" panose="02020603050405020304" pitchFamily="18" charset="0"/>
              </a:rPr>
              <a:t>Retinal velocity (due to target motion),</a:t>
            </a:r>
          </a:p>
          <a:p>
            <a:pPr marL="914400" indent="-457200">
              <a:spcBef>
                <a:spcPts val="0"/>
              </a:spcBef>
              <a:spcAft>
                <a:spcPts val="0"/>
              </a:spcAft>
            </a:pPr>
            <a:r>
              <a:rPr lang="en-US" dirty="0">
                <a:effectLst/>
                <a:latin typeface="Times New Roman" panose="02020603050405020304" pitchFamily="18" charset="0"/>
                <a:ea typeface="Times New Roman" panose="02020603050405020304" pitchFamily="18" charset="0"/>
              </a:rPr>
              <a:t>Looming.</a:t>
            </a:r>
          </a:p>
          <a:p>
            <a:pPr marL="914400" marR="0" lvl="0" indent="-457200" algn="l" defTabSz="1019175" rtl="0" eaLnBrk="0" fontAlgn="base" latinLnBrk="0" hangingPunct="0">
              <a:lnSpc>
                <a:spcPct val="100000"/>
              </a:lnSpc>
              <a:spcBef>
                <a:spcPts val="0"/>
              </a:spcBef>
              <a:spcAft>
                <a:spcPts val="0"/>
              </a:spcAft>
              <a:buClr>
                <a:srgbClr val="FFFFFF"/>
              </a:buClr>
              <a:buSzTx/>
              <a:buFont typeface="Symbol" pitchFamily="18" charset="2"/>
              <a:buChar char="·"/>
              <a:tabLst/>
              <a:defRPr/>
            </a:pPr>
            <a:endParaRPr lang="en-US" sz="3600" dirty="0">
              <a:solidFill>
                <a:srgbClr val="FFD505"/>
              </a:solidFill>
              <a:latin typeface="Times New Roman" panose="02020603050405020304" pitchFamily="18" charset="0"/>
              <a:ea typeface="Times New Roman" panose="02020603050405020304" pitchFamily="18" charset="0"/>
            </a:endParaRPr>
          </a:p>
          <a:p>
            <a:pPr marL="914400" marR="0" lvl="0" indent="-457200" algn="l" defTabSz="1019175" rtl="0" eaLnBrk="0" fontAlgn="base" latinLnBrk="0" hangingPunct="0">
              <a:lnSpc>
                <a:spcPct val="100000"/>
              </a:lnSpc>
              <a:spcBef>
                <a:spcPts val="0"/>
              </a:spcBef>
              <a:spcAft>
                <a:spcPts val="0"/>
              </a:spcAft>
              <a:buClr>
                <a:srgbClr val="FFFFFF"/>
              </a:buClr>
              <a:buSzTx/>
              <a:buFont typeface="Symbol" pitchFamily="18" charset="2"/>
              <a:buChar char="·"/>
              <a:tabLst/>
              <a:defRPr/>
            </a:pPr>
            <a:r>
              <a:rPr lang="en-US" sz="3600" dirty="0" err="1">
                <a:solidFill>
                  <a:srgbClr val="FFD505"/>
                </a:solidFill>
                <a:latin typeface="Times New Roman" panose="02020603050405020304" pitchFamily="18" charset="0"/>
                <a:ea typeface="Times New Roman" panose="02020603050405020304" pitchFamily="18" charset="0"/>
              </a:rPr>
              <a:t>Outp</a:t>
            </a:r>
            <a:r>
              <a:rPr kumimoji="1" lang="en-US" sz="3600" b="0" i="0" u="none" strike="noStrike" kern="0" cap="none" spc="0" normalizeH="0" baseline="0" noProof="0" dirty="0" err="1">
                <a:ln>
                  <a:noFill/>
                </a:ln>
                <a:solidFill>
                  <a:srgbClr val="FFD505"/>
                </a:solidFill>
                <a:effectLst/>
                <a:uLnTx/>
                <a:uFillTx/>
                <a:latin typeface="Times New Roman" panose="02020603050405020304" pitchFamily="18" charset="0"/>
                <a:ea typeface="Times New Roman" panose="02020603050405020304" pitchFamily="18" charset="0"/>
                <a:cs typeface="+mn-cs"/>
              </a:rPr>
              <a:t>uts</a:t>
            </a:r>
            <a:r>
              <a:rPr kumimoji="1" lang="en-US" sz="3600" b="0" i="0" u="none" strike="noStrike" kern="0" cap="none" spc="0" normalizeH="0" baseline="0" noProof="0" dirty="0">
                <a:ln>
                  <a:noFill/>
                </a:ln>
                <a:solidFill>
                  <a:srgbClr val="FFD505"/>
                </a:solidFill>
                <a:effectLst/>
                <a:uLnTx/>
                <a:uFillTx/>
                <a:latin typeface="Times New Roman" panose="02020603050405020304" pitchFamily="18" charset="0"/>
                <a:ea typeface="Times New Roman" panose="02020603050405020304" pitchFamily="18" charset="0"/>
                <a:cs typeface="+mn-cs"/>
              </a:rPr>
              <a:t> </a:t>
            </a:r>
          </a:p>
          <a:p>
            <a:pPr marL="914400" marR="0" lvl="0" indent="-457200" algn="l" defTabSz="1019175" rtl="0" eaLnBrk="0" fontAlgn="base" latinLnBrk="0" hangingPunct="0">
              <a:lnSpc>
                <a:spcPct val="100000"/>
              </a:lnSpc>
              <a:spcBef>
                <a:spcPts val="0"/>
              </a:spcBef>
              <a:spcAft>
                <a:spcPts val="0"/>
              </a:spcAft>
              <a:buClr>
                <a:srgbClr val="FFFFFF"/>
              </a:buClr>
              <a:buSzTx/>
              <a:buFont typeface="Symbol" pitchFamily="18" charset="2"/>
              <a:buChar char="·"/>
              <a:tabLst/>
              <a:defRPr/>
            </a:pPr>
            <a:r>
              <a:rPr lang="en-US" dirty="0">
                <a:latin typeface="Times New Roman" panose="02020603050405020304" pitchFamily="18" charset="0"/>
              </a:rPr>
              <a:t>Time and place of bat-ball contac</a:t>
            </a:r>
            <a:r>
              <a:rPr lang="en-US" dirty="0">
                <a:latin typeface="Times New Roman" panose="02020603050405020304" pitchFamily="18" charset="0"/>
                <a:ea typeface="Times New Roman" panose="02020603050405020304" pitchFamily="18" charset="0"/>
              </a:rPr>
              <a:t>t</a:t>
            </a:r>
            <a:endParaRPr kumimoji="1" lang="en-US" b="0" i="0" u="none" strike="noStrike" kern="0" cap="none" spc="0" normalizeH="0" baseline="0" noProof="0" dirty="0">
              <a:ln>
                <a:noFill/>
              </a:ln>
              <a:effectLst/>
              <a:uLnTx/>
              <a:uFillTx/>
              <a:latin typeface="Times New Roman" panose="02020603050405020304" pitchFamily="18" charset="0"/>
              <a:ea typeface="Times New Roman" panose="02020603050405020304" pitchFamily="18" charset="0"/>
              <a:cs typeface="+mn-cs"/>
            </a:endParaRPr>
          </a:p>
          <a:p>
            <a:pPr marL="914400" indent="-457200">
              <a:spcBef>
                <a:spcPts val="0"/>
              </a:spcBef>
              <a:spcAft>
                <a:spcPts val="0"/>
              </a:spcAft>
            </a:pPr>
            <a:endParaRPr lang="en-US"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pPr>
            <a:endParaRPr lang="en-US" dirty="0"/>
          </a:p>
        </p:txBody>
      </p:sp>
      <p:sp>
        <p:nvSpPr>
          <p:cNvPr id="4" name="Date Placeholder 3">
            <a:extLst>
              <a:ext uri="{FF2B5EF4-FFF2-40B4-BE49-F238E27FC236}">
                <a16:creationId xmlns:a16="http://schemas.microsoft.com/office/drawing/2014/main" id="{E705703E-9647-0EFA-A61A-2B08FBBAB99B}"/>
              </a:ext>
            </a:extLst>
          </p:cNvPr>
          <p:cNvSpPr>
            <a:spLocks noGrp="1"/>
          </p:cNvSpPr>
          <p:nvPr>
            <p:ph type="dt" sz="half" idx="10"/>
          </p:nvPr>
        </p:nvSpPr>
        <p:spPr/>
        <p:txBody>
          <a:bodyPr/>
          <a:lstStyle/>
          <a:p>
            <a:pPr>
              <a:defRPr/>
            </a:pPr>
            <a:fld id="{0B59B21E-DA60-41BF-8E29-19C2FEFC1DA2}" type="datetime1">
              <a:rPr lang="en-US" smtClean="0"/>
              <a:pPr>
                <a:defRPr/>
              </a:pPr>
              <a:t>9/3/2024</a:t>
            </a:fld>
            <a:endParaRPr lang="en-US" dirty="0"/>
          </a:p>
        </p:txBody>
      </p:sp>
      <p:sp>
        <p:nvSpPr>
          <p:cNvPr id="5" name="Footer Placeholder 4">
            <a:extLst>
              <a:ext uri="{FF2B5EF4-FFF2-40B4-BE49-F238E27FC236}">
                <a16:creationId xmlns:a16="http://schemas.microsoft.com/office/drawing/2014/main" id="{04EB997E-7204-58AC-4FBA-1C9B88FE2B5A}"/>
              </a:ext>
            </a:extLst>
          </p:cNvPr>
          <p:cNvSpPr>
            <a:spLocks noGrp="1"/>
          </p:cNvSpPr>
          <p:nvPr>
            <p:ph type="ftr" sz="quarter" idx="11"/>
          </p:nvPr>
        </p:nvSpPr>
        <p:spPr/>
        <p:txBody>
          <a:bodyPr/>
          <a:lstStyle/>
          <a:p>
            <a:pPr>
              <a:defRPr/>
            </a:pPr>
            <a:r>
              <a:rPr lang="en-US"/>
              <a:t>© 2024 Bahill</a:t>
            </a:r>
            <a:endParaRPr lang="en-US" dirty="0"/>
          </a:p>
        </p:txBody>
      </p:sp>
      <p:sp>
        <p:nvSpPr>
          <p:cNvPr id="6" name="Slide Number Placeholder 5">
            <a:extLst>
              <a:ext uri="{FF2B5EF4-FFF2-40B4-BE49-F238E27FC236}">
                <a16:creationId xmlns:a16="http://schemas.microsoft.com/office/drawing/2014/main" id="{B95C3BD3-414B-000F-4C73-A41C6BA06AE0}"/>
              </a:ext>
            </a:extLst>
          </p:cNvPr>
          <p:cNvSpPr>
            <a:spLocks noGrp="1"/>
          </p:cNvSpPr>
          <p:nvPr>
            <p:ph type="sldNum" sz="quarter" idx="12"/>
          </p:nvPr>
        </p:nvSpPr>
        <p:spPr/>
        <p:txBody>
          <a:bodyPr/>
          <a:lstStyle/>
          <a:p>
            <a:pPr>
              <a:defRPr/>
            </a:pPr>
            <a:fld id="{B2C62299-53E6-461B-B489-6AE78C6C08EB}" type="slidenum">
              <a:rPr lang="en-US" smtClean="0"/>
              <a:pPr>
                <a:defRPr/>
              </a:pPr>
              <a:t>19</a:t>
            </a:fld>
            <a:endParaRPr lang="en-US" dirty="0"/>
          </a:p>
        </p:txBody>
      </p:sp>
    </p:spTree>
    <p:extLst>
      <p:ext uri="{BB962C8B-B14F-4D97-AF65-F5344CB8AC3E}">
        <p14:creationId xmlns:p14="http://schemas.microsoft.com/office/powerpoint/2010/main" val="14088408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0171D-5768-A97F-D968-46A93D0D996E}"/>
              </a:ext>
            </a:extLst>
          </p:cNvPr>
          <p:cNvSpPr>
            <a:spLocks noGrp="1"/>
          </p:cNvSpPr>
          <p:nvPr>
            <p:ph type="title"/>
          </p:nvPr>
        </p:nvSpPr>
        <p:spPr>
          <a:xfrm>
            <a:off x="914400" y="457200"/>
            <a:ext cx="8389938" cy="3962400"/>
          </a:xfrm>
        </p:spPr>
        <p:txBody>
          <a:bodyPr/>
          <a:lstStyle/>
          <a:p>
            <a:pPr marR="0" lvl="0">
              <a:spcBef>
                <a:spcPts val="0"/>
              </a:spcBef>
              <a:spcAft>
                <a:spcPts val="0"/>
              </a:spcAft>
              <a:tabLst>
                <a:tab pos="445770" algn="l"/>
              </a:tabLst>
            </a:pPr>
            <a:r>
              <a:rPr lang="en-US" sz="6000" kern="1600" dirty="0">
                <a:effectLst/>
                <a:latin typeface="Arial" panose="020B0604020202020204" pitchFamily="34" charset="0"/>
              </a:rPr>
              <a:t>Movement of the</a:t>
            </a:r>
            <a:br>
              <a:rPr lang="en-US" sz="6000" kern="1600" dirty="0">
                <a:effectLst/>
                <a:latin typeface="Arial" panose="020B0604020202020204" pitchFamily="34" charset="0"/>
              </a:rPr>
            </a:br>
            <a:r>
              <a:rPr lang="en-US" sz="6000" kern="1600" dirty="0">
                <a:effectLst/>
                <a:latin typeface="Arial" panose="020B0604020202020204" pitchFamily="34" charset="0"/>
              </a:rPr>
              <a:t>Ball in Flight</a:t>
            </a:r>
          </a:p>
        </p:txBody>
      </p:sp>
      <p:sp>
        <p:nvSpPr>
          <p:cNvPr id="4" name="Date Placeholder 3">
            <a:extLst>
              <a:ext uri="{FF2B5EF4-FFF2-40B4-BE49-F238E27FC236}">
                <a16:creationId xmlns:a16="http://schemas.microsoft.com/office/drawing/2014/main" id="{6DE5E5F3-E2EB-B32C-D090-BE059B2A6FCE}"/>
              </a:ext>
            </a:extLst>
          </p:cNvPr>
          <p:cNvSpPr>
            <a:spLocks noGrp="1"/>
          </p:cNvSpPr>
          <p:nvPr>
            <p:ph type="dt" sz="half" idx="10"/>
          </p:nvPr>
        </p:nvSpPr>
        <p:spPr/>
        <p:txBody>
          <a:bodyPr/>
          <a:lstStyle/>
          <a:p>
            <a:pPr>
              <a:defRPr/>
            </a:pPr>
            <a:fld id="{0B59B21E-DA60-41BF-8E29-19C2FEFC1DA2}" type="datetime1">
              <a:rPr lang="en-US" smtClean="0"/>
              <a:pPr>
                <a:defRPr/>
              </a:pPr>
              <a:t>9/3/2024</a:t>
            </a:fld>
            <a:endParaRPr lang="en-US" dirty="0"/>
          </a:p>
        </p:txBody>
      </p:sp>
      <p:sp>
        <p:nvSpPr>
          <p:cNvPr id="5" name="Footer Placeholder 4">
            <a:extLst>
              <a:ext uri="{FF2B5EF4-FFF2-40B4-BE49-F238E27FC236}">
                <a16:creationId xmlns:a16="http://schemas.microsoft.com/office/drawing/2014/main" id="{984C252B-F4D4-8114-924A-B30B3730A200}"/>
              </a:ext>
            </a:extLst>
          </p:cNvPr>
          <p:cNvSpPr>
            <a:spLocks noGrp="1"/>
          </p:cNvSpPr>
          <p:nvPr>
            <p:ph type="ftr" sz="quarter" idx="11"/>
          </p:nvPr>
        </p:nvSpPr>
        <p:spPr/>
        <p:txBody>
          <a:bodyPr/>
          <a:lstStyle/>
          <a:p>
            <a:pPr>
              <a:defRPr/>
            </a:pPr>
            <a:r>
              <a:rPr lang="en-US"/>
              <a:t>© 2024 Bahill</a:t>
            </a:r>
            <a:endParaRPr lang="en-US" dirty="0"/>
          </a:p>
        </p:txBody>
      </p:sp>
      <p:sp>
        <p:nvSpPr>
          <p:cNvPr id="6" name="Slide Number Placeholder 5">
            <a:extLst>
              <a:ext uri="{FF2B5EF4-FFF2-40B4-BE49-F238E27FC236}">
                <a16:creationId xmlns:a16="http://schemas.microsoft.com/office/drawing/2014/main" id="{D185FA97-EFC9-6618-6535-3DBF59E36461}"/>
              </a:ext>
            </a:extLst>
          </p:cNvPr>
          <p:cNvSpPr>
            <a:spLocks noGrp="1"/>
          </p:cNvSpPr>
          <p:nvPr>
            <p:ph type="sldNum" sz="quarter" idx="12"/>
          </p:nvPr>
        </p:nvSpPr>
        <p:spPr/>
        <p:txBody>
          <a:bodyPr/>
          <a:lstStyle/>
          <a:p>
            <a:pPr>
              <a:defRPr/>
            </a:pPr>
            <a:fld id="{B2C62299-53E6-461B-B489-6AE78C6C08EB}" type="slidenum">
              <a:rPr lang="en-US" smtClean="0"/>
              <a:pPr>
                <a:defRPr/>
              </a:pPr>
              <a:t>2</a:t>
            </a:fld>
            <a:endParaRPr lang="en-US" dirty="0"/>
          </a:p>
        </p:txBody>
      </p:sp>
    </p:spTree>
    <p:extLst>
      <p:ext uri="{BB962C8B-B14F-4D97-AF65-F5344CB8AC3E}">
        <p14:creationId xmlns:p14="http://schemas.microsoft.com/office/powerpoint/2010/main" val="35391544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F8927-279F-92FB-74FB-FFF41744FD1D}"/>
              </a:ext>
            </a:extLst>
          </p:cNvPr>
          <p:cNvSpPr>
            <a:spLocks noGrp="1"/>
          </p:cNvSpPr>
          <p:nvPr>
            <p:ph type="title"/>
          </p:nvPr>
        </p:nvSpPr>
        <p:spPr/>
        <p:txBody>
          <a:bodyPr/>
          <a:lstStyle/>
          <a:p>
            <a:r>
              <a:rPr lang="en-US" dirty="0"/>
              <a:t>What is missing in this model?</a:t>
            </a:r>
          </a:p>
        </p:txBody>
      </p:sp>
      <p:sp>
        <p:nvSpPr>
          <p:cNvPr id="4" name="Date Placeholder 3">
            <a:extLst>
              <a:ext uri="{FF2B5EF4-FFF2-40B4-BE49-F238E27FC236}">
                <a16:creationId xmlns:a16="http://schemas.microsoft.com/office/drawing/2014/main" id="{08043AB9-9F0C-6B6E-EEF3-6BD2EF2368A6}"/>
              </a:ext>
            </a:extLst>
          </p:cNvPr>
          <p:cNvSpPr>
            <a:spLocks noGrp="1"/>
          </p:cNvSpPr>
          <p:nvPr>
            <p:ph type="dt" sz="half" idx="10"/>
          </p:nvPr>
        </p:nvSpPr>
        <p:spPr/>
        <p:txBody>
          <a:bodyPr/>
          <a:lstStyle/>
          <a:p>
            <a:pPr>
              <a:defRPr/>
            </a:pPr>
            <a:fld id="{0B59B21E-DA60-41BF-8E29-19C2FEFC1DA2}" type="datetime1">
              <a:rPr lang="en-US" smtClean="0"/>
              <a:pPr>
                <a:defRPr/>
              </a:pPr>
              <a:t>9/3/2024</a:t>
            </a:fld>
            <a:endParaRPr lang="en-US" dirty="0"/>
          </a:p>
        </p:txBody>
      </p:sp>
      <p:sp>
        <p:nvSpPr>
          <p:cNvPr id="5" name="Footer Placeholder 4">
            <a:extLst>
              <a:ext uri="{FF2B5EF4-FFF2-40B4-BE49-F238E27FC236}">
                <a16:creationId xmlns:a16="http://schemas.microsoft.com/office/drawing/2014/main" id="{74592C13-E858-253E-08FD-AB46FA213244}"/>
              </a:ext>
            </a:extLst>
          </p:cNvPr>
          <p:cNvSpPr>
            <a:spLocks noGrp="1"/>
          </p:cNvSpPr>
          <p:nvPr>
            <p:ph type="ftr" sz="quarter" idx="11"/>
          </p:nvPr>
        </p:nvSpPr>
        <p:spPr/>
        <p:txBody>
          <a:bodyPr/>
          <a:lstStyle/>
          <a:p>
            <a:pPr>
              <a:defRPr/>
            </a:pPr>
            <a:r>
              <a:rPr lang="en-US"/>
              <a:t>© 2024 Bahill</a:t>
            </a:r>
            <a:endParaRPr lang="en-US" dirty="0"/>
          </a:p>
        </p:txBody>
      </p:sp>
      <p:sp>
        <p:nvSpPr>
          <p:cNvPr id="6" name="Slide Number Placeholder 5">
            <a:extLst>
              <a:ext uri="{FF2B5EF4-FFF2-40B4-BE49-F238E27FC236}">
                <a16:creationId xmlns:a16="http://schemas.microsoft.com/office/drawing/2014/main" id="{9AA6862F-ABDC-142D-793E-21C6C2CE767A}"/>
              </a:ext>
            </a:extLst>
          </p:cNvPr>
          <p:cNvSpPr>
            <a:spLocks noGrp="1"/>
          </p:cNvSpPr>
          <p:nvPr>
            <p:ph type="sldNum" sz="quarter" idx="12"/>
          </p:nvPr>
        </p:nvSpPr>
        <p:spPr/>
        <p:txBody>
          <a:bodyPr/>
          <a:lstStyle/>
          <a:p>
            <a:pPr>
              <a:defRPr/>
            </a:pPr>
            <a:fld id="{B2C62299-53E6-461B-B489-6AE78C6C08EB}" type="slidenum">
              <a:rPr lang="en-US" smtClean="0"/>
              <a:pPr>
                <a:defRPr/>
              </a:pPr>
              <a:t>20</a:t>
            </a:fld>
            <a:endParaRPr lang="en-US" dirty="0"/>
          </a:p>
        </p:txBody>
      </p:sp>
    </p:spTree>
    <p:extLst>
      <p:ext uri="{BB962C8B-B14F-4D97-AF65-F5344CB8AC3E}">
        <p14:creationId xmlns:p14="http://schemas.microsoft.com/office/powerpoint/2010/main" val="15489629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7FF98-7802-E334-6EA9-9B6456FDBFD0}"/>
              </a:ext>
            </a:extLst>
          </p:cNvPr>
          <p:cNvSpPr>
            <a:spLocks noGrp="1"/>
          </p:cNvSpPr>
          <p:nvPr>
            <p:ph type="title"/>
          </p:nvPr>
        </p:nvSpPr>
        <p:spPr>
          <a:xfrm>
            <a:off x="914400" y="457200"/>
            <a:ext cx="8389938" cy="3810000"/>
          </a:xfrm>
        </p:spPr>
        <p:txBody>
          <a:bodyPr/>
          <a:lstStyle/>
          <a:p>
            <a:r>
              <a:rPr lang="en-US" sz="6000" dirty="0"/>
              <a:t>The Depth Perception Mental Model</a:t>
            </a:r>
          </a:p>
        </p:txBody>
      </p:sp>
      <p:sp>
        <p:nvSpPr>
          <p:cNvPr id="4" name="Date Placeholder 3">
            <a:extLst>
              <a:ext uri="{FF2B5EF4-FFF2-40B4-BE49-F238E27FC236}">
                <a16:creationId xmlns:a16="http://schemas.microsoft.com/office/drawing/2014/main" id="{B7950206-16DC-471C-4B07-3DAE21ACECA7}"/>
              </a:ext>
            </a:extLst>
          </p:cNvPr>
          <p:cNvSpPr>
            <a:spLocks noGrp="1"/>
          </p:cNvSpPr>
          <p:nvPr>
            <p:ph type="dt" sz="half" idx="10"/>
          </p:nvPr>
        </p:nvSpPr>
        <p:spPr/>
        <p:txBody>
          <a:bodyPr/>
          <a:lstStyle/>
          <a:p>
            <a:pPr>
              <a:defRPr/>
            </a:pPr>
            <a:fld id="{0B59B21E-DA60-41BF-8E29-19C2FEFC1DA2}" type="datetime1">
              <a:rPr lang="en-US" smtClean="0"/>
              <a:pPr>
                <a:defRPr/>
              </a:pPr>
              <a:t>9/3/2024</a:t>
            </a:fld>
            <a:endParaRPr lang="en-US" dirty="0"/>
          </a:p>
        </p:txBody>
      </p:sp>
      <p:sp>
        <p:nvSpPr>
          <p:cNvPr id="5" name="Footer Placeholder 4">
            <a:extLst>
              <a:ext uri="{FF2B5EF4-FFF2-40B4-BE49-F238E27FC236}">
                <a16:creationId xmlns:a16="http://schemas.microsoft.com/office/drawing/2014/main" id="{6D3287D8-5ED1-CEC7-960A-6D9924283124}"/>
              </a:ext>
            </a:extLst>
          </p:cNvPr>
          <p:cNvSpPr>
            <a:spLocks noGrp="1"/>
          </p:cNvSpPr>
          <p:nvPr>
            <p:ph type="ftr" sz="quarter" idx="11"/>
          </p:nvPr>
        </p:nvSpPr>
        <p:spPr/>
        <p:txBody>
          <a:bodyPr/>
          <a:lstStyle/>
          <a:p>
            <a:pPr>
              <a:defRPr/>
            </a:pPr>
            <a:r>
              <a:rPr lang="en-US"/>
              <a:t>© 2024 Bahill</a:t>
            </a:r>
            <a:endParaRPr lang="en-US" dirty="0"/>
          </a:p>
        </p:txBody>
      </p:sp>
      <p:sp>
        <p:nvSpPr>
          <p:cNvPr id="6" name="Slide Number Placeholder 5">
            <a:extLst>
              <a:ext uri="{FF2B5EF4-FFF2-40B4-BE49-F238E27FC236}">
                <a16:creationId xmlns:a16="http://schemas.microsoft.com/office/drawing/2014/main" id="{5EA41EAE-0F8E-DA35-46A7-82706ED02432}"/>
              </a:ext>
            </a:extLst>
          </p:cNvPr>
          <p:cNvSpPr>
            <a:spLocks noGrp="1"/>
          </p:cNvSpPr>
          <p:nvPr>
            <p:ph type="sldNum" sz="quarter" idx="12"/>
          </p:nvPr>
        </p:nvSpPr>
        <p:spPr/>
        <p:txBody>
          <a:bodyPr/>
          <a:lstStyle/>
          <a:p>
            <a:pPr>
              <a:defRPr/>
            </a:pPr>
            <a:fld id="{B2C62299-53E6-461B-B489-6AE78C6C08EB}" type="slidenum">
              <a:rPr lang="en-US" smtClean="0"/>
              <a:pPr>
                <a:defRPr/>
              </a:pPr>
              <a:t>21</a:t>
            </a:fld>
            <a:endParaRPr lang="en-US" dirty="0"/>
          </a:p>
        </p:txBody>
      </p:sp>
    </p:spTree>
    <p:extLst>
      <p:ext uri="{BB962C8B-B14F-4D97-AF65-F5344CB8AC3E}">
        <p14:creationId xmlns:p14="http://schemas.microsoft.com/office/powerpoint/2010/main" val="25725397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850B0-2177-B22C-830F-5EC20BE86862}"/>
              </a:ext>
            </a:extLst>
          </p:cNvPr>
          <p:cNvSpPr>
            <a:spLocks noGrp="1"/>
          </p:cNvSpPr>
          <p:nvPr>
            <p:ph type="title"/>
          </p:nvPr>
        </p:nvSpPr>
        <p:spPr/>
        <p:txBody>
          <a:bodyPr/>
          <a:lstStyle/>
          <a:p>
            <a:r>
              <a:rPr lang="en-US" sz="4400" dirty="0"/>
              <a:t>You are bizarre</a:t>
            </a:r>
          </a:p>
        </p:txBody>
      </p:sp>
      <p:sp>
        <p:nvSpPr>
          <p:cNvPr id="4" name="Date Placeholder 3">
            <a:extLst>
              <a:ext uri="{FF2B5EF4-FFF2-40B4-BE49-F238E27FC236}">
                <a16:creationId xmlns:a16="http://schemas.microsoft.com/office/drawing/2014/main" id="{4117CFDD-700D-772D-611A-7936F8C0CFB4}"/>
              </a:ext>
            </a:extLst>
          </p:cNvPr>
          <p:cNvSpPr>
            <a:spLocks noGrp="1"/>
          </p:cNvSpPr>
          <p:nvPr>
            <p:ph type="dt" sz="half" idx="10"/>
          </p:nvPr>
        </p:nvSpPr>
        <p:spPr/>
        <p:txBody>
          <a:bodyPr/>
          <a:lstStyle/>
          <a:p>
            <a:pPr>
              <a:defRPr/>
            </a:pPr>
            <a:fld id="{0B59B21E-DA60-41BF-8E29-19C2FEFC1DA2}" type="datetime1">
              <a:rPr lang="en-US" smtClean="0"/>
              <a:pPr>
                <a:defRPr/>
              </a:pPr>
              <a:t>9/3/2024</a:t>
            </a:fld>
            <a:endParaRPr lang="en-US" dirty="0"/>
          </a:p>
        </p:txBody>
      </p:sp>
      <p:sp>
        <p:nvSpPr>
          <p:cNvPr id="5" name="Footer Placeholder 4">
            <a:extLst>
              <a:ext uri="{FF2B5EF4-FFF2-40B4-BE49-F238E27FC236}">
                <a16:creationId xmlns:a16="http://schemas.microsoft.com/office/drawing/2014/main" id="{D4B62465-D6AB-78C1-30D4-B1801F3267B7}"/>
              </a:ext>
            </a:extLst>
          </p:cNvPr>
          <p:cNvSpPr>
            <a:spLocks noGrp="1"/>
          </p:cNvSpPr>
          <p:nvPr>
            <p:ph type="ftr" sz="quarter" idx="11"/>
          </p:nvPr>
        </p:nvSpPr>
        <p:spPr/>
        <p:txBody>
          <a:bodyPr/>
          <a:lstStyle/>
          <a:p>
            <a:pPr>
              <a:defRPr/>
            </a:pPr>
            <a:r>
              <a:rPr lang="en-US"/>
              <a:t>© 2024 Bahill</a:t>
            </a:r>
            <a:endParaRPr lang="en-US" dirty="0"/>
          </a:p>
        </p:txBody>
      </p:sp>
      <p:sp>
        <p:nvSpPr>
          <p:cNvPr id="6" name="Slide Number Placeholder 5">
            <a:extLst>
              <a:ext uri="{FF2B5EF4-FFF2-40B4-BE49-F238E27FC236}">
                <a16:creationId xmlns:a16="http://schemas.microsoft.com/office/drawing/2014/main" id="{E7C2E7C2-21FF-22F7-0AD2-B70039F7A575}"/>
              </a:ext>
            </a:extLst>
          </p:cNvPr>
          <p:cNvSpPr>
            <a:spLocks noGrp="1"/>
          </p:cNvSpPr>
          <p:nvPr>
            <p:ph type="sldNum" sz="quarter" idx="12"/>
          </p:nvPr>
        </p:nvSpPr>
        <p:spPr/>
        <p:txBody>
          <a:bodyPr/>
          <a:lstStyle/>
          <a:p>
            <a:pPr>
              <a:defRPr/>
            </a:pPr>
            <a:fld id="{B2C62299-53E6-461B-B489-6AE78C6C08EB}" type="slidenum">
              <a:rPr lang="en-US" smtClean="0"/>
              <a:pPr>
                <a:defRPr/>
              </a:pPr>
              <a:t>22</a:t>
            </a:fld>
            <a:endParaRPr lang="en-US" dirty="0"/>
          </a:p>
        </p:txBody>
      </p:sp>
    </p:spTree>
    <p:extLst>
      <p:ext uri="{BB962C8B-B14F-4D97-AF65-F5344CB8AC3E}">
        <p14:creationId xmlns:p14="http://schemas.microsoft.com/office/powerpoint/2010/main" val="24167061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Perspective, relative size, occultation and texture gradients all contribute to the three-dimensional appearance of this photo.">
            <a:extLst>
              <a:ext uri="{FF2B5EF4-FFF2-40B4-BE49-F238E27FC236}">
                <a16:creationId xmlns:a16="http://schemas.microsoft.com/office/drawing/2014/main" id="{B7C18192-F1A1-F90C-2B1C-3A39FFE29F0A}"/>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b="2495"/>
          <a:stretch/>
        </p:blipFill>
        <p:spPr bwMode="auto">
          <a:xfrm>
            <a:off x="20" y="10"/>
            <a:ext cx="10058380" cy="7772390"/>
          </a:xfrm>
          <a:prstGeom prst="rect">
            <a:avLst/>
          </a:prstGeom>
          <a:noFill/>
          <a:ln>
            <a:noFill/>
          </a:ln>
        </p:spPr>
      </p:pic>
      <p:sp>
        <p:nvSpPr>
          <p:cNvPr id="4" name="Date Placeholder 3" hidden="1">
            <a:extLst>
              <a:ext uri="{FF2B5EF4-FFF2-40B4-BE49-F238E27FC236}">
                <a16:creationId xmlns:a16="http://schemas.microsoft.com/office/drawing/2014/main" id="{935DA967-0847-70FC-85EE-7C50B414097A}"/>
              </a:ext>
            </a:extLst>
          </p:cNvPr>
          <p:cNvSpPr>
            <a:spLocks noGrp="1"/>
          </p:cNvSpPr>
          <p:nvPr>
            <p:ph type="dt" sz="half" idx="10"/>
          </p:nvPr>
        </p:nvSpPr>
        <p:spPr/>
        <p:txBody>
          <a:bodyPr/>
          <a:lstStyle/>
          <a:p>
            <a:pPr>
              <a:defRPr/>
            </a:pPr>
            <a:fld id="{0B59B21E-DA60-41BF-8E29-19C2FEFC1DA2}" type="datetime1">
              <a:rPr lang="en-US" smtClean="0"/>
              <a:pPr>
                <a:defRPr/>
              </a:pPr>
              <a:t>9/3/2024</a:t>
            </a:fld>
            <a:endParaRPr lang="en-US" dirty="0"/>
          </a:p>
        </p:txBody>
      </p:sp>
      <p:sp>
        <p:nvSpPr>
          <p:cNvPr id="5" name="Footer Placeholder 4">
            <a:extLst>
              <a:ext uri="{FF2B5EF4-FFF2-40B4-BE49-F238E27FC236}">
                <a16:creationId xmlns:a16="http://schemas.microsoft.com/office/drawing/2014/main" id="{FDA4F172-648E-1016-A759-79E0109D3E56}"/>
              </a:ext>
            </a:extLst>
          </p:cNvPr>
          <p:cNvSpPr>
            <a:spLocks noGrp="1"/>
          </p:cNvSpPr>
          <p:nvPr>
            <p:ph type="ftr" sz="quarter" idx="11"/>
          </p:nvPr>
        </p:nvSpPr>
        <p:spPr/>
        <p:txBody>
          <a:bodyPr/>
          <a:lstStyle/>
          <a:p>
            <a:pPr>
              <a:defRPr/>
            </a:pPr>
            <a:r>
              <a:rPr lang="en-US"/>
              <a:t>© 2024 Bahill</a:t>
            </a:r>
            <a:endParaRPr lang="en-US" dirty="0"/>
          </a:p>
        </p:txBody>
      </p:sp>
      <p:sp>
        <p:nvSpPr>
          <p:cNvPr id="6" name="Slide Number Placeholder 5" hidden="1">
            <a:extLst>
              <a:ext uri="{FF2B5EF4-FFF2-40B4-BE49-F238E27FC236}">
                <a16:creationId xmlns:a16="http://schemas.microsoft.com/office/drawing/2014/main" id="{2A8490E5-BE5F-F9B3-869C-AA7E26A0EEE3}"/>
              </a:ext>
            </a:extLst>
          </p:cNvPr>
          <p:cNvSpPr>
            <a:spLocks noGrp="1"/>
          </p:cNvSpPr>
          <p:nvPr>
            <p:ph type="sldNum" sz="quarter" idx="12"/>
          </p:nvPr>
        </p:nvSpPr>
        <p:spPr/>
        <p:txBody>
          <a:bodyPr/>
          <a:lstStyle/>
          <a:p>
            <a:pPr>
              <a:defRPr/>
            </a:pPr>
            <a:fld id="{B2C62299-53E6-461B-B489-6AE78C6C08EB}" type="slidenum">
              <a:rPr lang="en-US" smtClean="0"/>
              <a:pPr>
                <a:defRPr/>
              </a:pPr>
              <a:t>23</a:t>
            </a:fld>
            <a:endParaRPr lang="en-US" dirty="0"/>
          </a:p>
        </p:txBody>
      </p:sp>
    </p:spTree>
    <p:extLst>
      <p:ext uri="{BB962C8B-B14F-4D97-AF65-F5344CB8AC3E}">
        <p14:creationId xmlns:p14="http://schemas.microsoft.com/office/powerpoint/2010/main" val="30149384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385357A3-8925-7AA6-2EC1-C733A1582081}"/>
              </a:ext>
            </a:extLst>
          </p:cNvPr>
          <p:cNvGraphicFramePr>
            <a:graphicFrameLocks noGrp="1"/>
          </p:cNvGraphicFramePr>
          <p:nvPr>
            <p:ph idx="1"/>
            <p:extLst>
              <p:ext uri="{D42A27DB-BD31-4B8C-83A1-F6EECF244321}">
                <p14:modId xmlns:p14="http://schemas.microsoft.com/office/powerpoint/2010/main" val="209581510"/>
              </p:ext>
            </p:extLst>
          </p:nvPr>
        </p:nvGraphicFramePr>
        <p:xfrm>
          <a:off x="609600" y="0"/>
          <a:ext cx="9144001" cy="8089156"/>
        </p:xfrm>
        <a:graphic>
          <a:graphicData uri="http://schemas.openxmlformats.org/drawingml/2006/table">
            <a:tbl>
              <a:tblPr firstRow="1" firstCol="1" bandRow="1">
                <a:tableStyleId>{5C22544A-7EE6-4342-B048-85BDC9FD1C3A}</a:tableStyleId>
              </a:tblPr>
              <a:tblGrid>
                <a:gridCol w="2057400">
                  <a:extLst>
                    <a:ext uri="{9D8B030D-6E8A-4147-A177-3AD203B41FA5}">
                      <a16:colId xmlns:a16="http://schemas.microsoft.com/office/drawing/2014/main" val="2674992105"/>
                    </a:ext>
                  </a:extLst>
                </a:gridCol>
                <a:gridCol w="2895600">
                  <a:extLst>
                    <a:ext uri="{9D8B030D-6E8A-4147-A177-3AD203B41FA5}">
                      <a16:colId xmlns:a16="http://schemas.microsoft.com/office/drawing/2014/main" val="4093451008"/>
                    </a:ext>
                  </a:extLst>
                </a:gridCol>
                <a:gridCol w="2209800">
                  <a:extLst>
                    <a:ext uri="{9D8B030D-6E8A-4147-A177-3AD203B41FA5}">
                      <a16:colId xmlns:a16="http://schemas.microsoft.com/office/drawing/2014/main" val="1896907434"/>
                    </a:ext>
                  </a:extLst>
                </a:gridCol>
                <a:gridCol w="1981201">
                  <a:extLst>
                    <a:ext uri="{9D8B030D-6E8A-4147-A177-3AD203B41FA5}">
                      <a16:colId xmlns:a16="http://schemas.microsoft.com/office/drawing/2014/main" val="2998488600"/>
                    </a:ext>
                  </a:extLst>
                </a:gridCol>
              </a:tblGrid>
              <a:tr h="751462">
                <a:tc>
                  <a:txBody>
                    <a:bodyPr/>
                    <a:lstStyle/>
                    <a:p>
                      <a:pPr marL="0" marR="0" indent="0">
                        <a:lnSpc>
                          <a:spcPct val="100000"/>
                        </a:lnSpc>
                        <a:spcBef>
                          <a:spcPts val="0"/>
                        </a:spcBef>
                        <a:spcAft>
                          <a:spcPts val="0"/>
                        </a:spcAft>
                      </a:pPr>
                      <a:r>
                        <a:rPr lang="en-US" sz="1500" dirty="0">
                          <a:solidFill>
                            <a:srgbClr val="000000"/>
                          </a:solidFill>
                          <a:effectLst/>
                          <a:latin typeface="Arial" panose="020B0604020202020204" pitchFamily="34" charset="0"/>
                          <a:cs typeface="Arial" panose="020B0604020202020204" pitchFamily="34" charset="0"/>
                        </a:rPr>
                        <a:t>Cue</a:t>
                      </a:r>
                      <a:endParaRPr lang="en-US" sz="1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38873" marR="38873" marT="0" marB="0" anchor="ctr"/>
                </a:tc>
                <a:tc>
                  <a:txBody>
                    <a:bodyPr/>
                    <a:lstStyle/>
                    <a:p>
                      <a:pPr marL="0" marR="0" indent="0">
                        <a:lnSpc>
                          <a:spcPct val="100000"/>
                        </a:lnSpc>
                        <a:spcBef>
                          <a:spcPts val="0"/>
                        </a:spcBef>
                        <a:spcAft>
                          <a:spcPts val="0"/>
                        </a:spcAft>
                      </a:pPr>
                      <a:r>
                        <a:rPr lang="en-US" sz="1500" dirty="0">
                          <a:solidFill>
                            <a:srgbClr val="000000"/>
                          </a:solidFill>
                          <a:effectLst/>
                          <a:latin typeface="Arial" panose="020B0604020202020204" pitchFamily="34" charset="0"/>
                          <a:cs typeface="Arial" panose="020B0604020202020204" pitchFamily="34" charset="0"/>
                        </a:rPr>
                        <a:t>Effective distance range</a:t>
                      </a:r>
                      <a:endParaRPr lang="en-US" sz="1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38873" marR="38873" marT="0" marB="0" anchor="ctr"/>
                </a:tc>
                <a:tc>
                  <a:txBody>
                    <a:bodyPr/>
                    <a:lstStyle/>
                    <a:p>
                      <a:pPr marL="0" marR="0" indent="0">
                        <a:lnSpc>
                          <a:spcPct val="100000"/>
                        </a:lnSpc>
                        <a:spcBef>
                          <a:spcPts val="0"/>
                        </a:spcBef>
                        <a:spcAft>
                          <a:spcPts val="0"/>
                        </a:spcAft>
                      </a:pPr>
                      <a:r>
                        <a:rPr lang="en-US" sz="1500" dirty="0">
                          <a:solidFill>
                            <a:srgbClr val="000000"/>
                          </a:solidFill>
                          <a:effectLst/>
                          <a:latin typeface="Arial" panose="020B0604020202020204" pitchFamily="34" charset="0"/>
                          <a:cs typeface="Arial" panose="020B0604020202020204" pitchFamily="34" charset="0"/>
                        </a:rPr>
                        <a:t>As objects get closer …</a:t>
                      </a:r>
                      <a:endParaRPr lang="en-US" sz="1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38873" marR="38873" marT="0" marB="0" anchor="ctr"/>
                </a:tc>
                <a:tc>
                  <a:txBody>
                    <a:bodyPr/>
                    <a:lstStyle/>
                    <a:p>
                      <a:pPr marL="0" marR="0" indent="0">
                        <a:lnSpc>
                          <a:spcPct val="100000"/>
                        </a:lnSpc>
                        <a:spcBef>
                          <a:spcPts val="0"/>
                        </a:spcBef>
                        <a:spcAft>
                          <a:spcPts val="0"/>
                        </a:spcAft>
                      </a:pPr>
                      <a:r>
                        <a:rPr lang="en-US" sz="1500" dirty="0">
                          <a:solidFill>
                            <a:srgbClr val="000000"/>
                          </a:solidFill>
                          <a:effectLst/>
                          <a:latin typeface="Arial" panose="020B0604020202020204" pitchFamily="34" charset="0"/>
                          <a:cs typeface="Arial" panose="020B0604020202020204" pitchFamily="34" charset="0"/>
                        </a:rPr>
                        <a:t>Likelihood of the batter using this cue to track the pitch</a:t>
                      </a:r>
                      <a:endParaRPr lang="en-US" sz="1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38873" marR="38873" marT="0" marB="0" anchor="ctr"/>
                </a:tc>
                <a:extLst>
                  <a:ext uri="{0D108BD9-81ED-4DB2-BD59-A6C34878D82A}">
                    <a16:rowId xmlns:a16="http://schemas.microsoft.com/office/drawing/2014/main" val="602246306"/>
                  </a:ext>
                </a:extLst>
              </a:tr>
              <a:tr h="375731">
                <a:tc>
                  <a:txBody>
                    <a:bodyPr/>
                    <a:lstStyle/>
                    <a:p>
                      <a:pPr marL="0" marR="0" indent="0">
                        <a:lnSpc>
                          <a:spcPct val="100000"/>
                        </a:lnSpc>
                        <a:spcBef>
                          <a:spcPts val="0"/>
                        </a:spcBef>
                        <a:spcAft>
                          <a:spcPts val="0"/>
                        </a:spcAft>
                      </a:pPr>
                      <a:r>
                        <a:rPr lang="en-US" sz="1500" dirty="0">
                          <a:solidFill>
                            <a:srgbClr val="000000"/>
                          </a:solidFill>
                          <a:latin typeface="Arial" panose="020B0604020202020204" pitchFamily="34" charset="0"/>
                          <a:cs typeface="Arial" panose="020B0604020202020204" pitchFamily="34" charset="0"/>
                        </a:rPr>
                        <a:t>Binocular disparity</a:t>
                      </a:r>
                    </a:p>
                  </a:txBody>
                  <a:tcPr marL="38873" marR="38873" marT="0" marB="0" anchor="ctr"/>
                </a:tc>
                <a:tc>
                  <a:txBody>
                    <a:bodyPr/>
                    <a:lstStyle/>
                    <a:p>
                      <a:pPr marL="0" marR="0" indent="0">
                        <a:lnSpc>
                          <a:spcPct val="100000"/>
                        </a:lnSpc>
                        <a:spcBef>
                          <a:spcPts val="0"/>
                        </a:spcBef>
                        <a:spcAft>
                          <a:spcPts val="0"/>
                        </a:spcAft>
                      </a:pPr>
                      <a:r>
                        <a:rPr lang="en-US" sz="1500" dirty="0">
                          <a:solidFill>
                            <a:srgbClr val="000000"/>
                          </a:solidFill>
                          <a:effectLst/>
                          <a:latin typeface="Arial" panose="020B0604020202020204" pitchFamily="34" charset="0"/>
                          <a:cs typeface="Arial" panose="020B0604020202020204" pitchFamily="34" charset="0"/>
                        </a:rPr>
                        <a:t>Six inches to 54 feet, or farther.</a:t>
                      </a:r>
                      <a:endParaRPr lang="en-US" sz="1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38873" marR="38873" marT="0" marB="0" anchor="ctr"/>
                </a:tc>
                <a:tc>
                  <a:txBody>
                    <a:bodyPr/>
                    <a:lstStyle/>
                    <a:p>
                      <a:pPr marL="0" marR="0" indent="0">
                        <a:lnSpc>
                          <a:spcPct val="100000"/>
                        </a:lnSpc>
                        <a:spcBef>
                          <a:spcPts val="0"/>
                        </a:spcBef>
                        <a:spcAft>
                          <a:spcPts val="0"/>
                        </a:spcAft>
                      </a:pPr>
                      <a:r>
                        <a:rPr lang="en-US" sz="1500" dirty="0">
                          <a:solidFill>
                            <a:srgbClr val="000000"/>
                          </a:solidFill>
                          <a:effectLst/>
                          <a:latin typeface="Arial" panose="020B0604020202020204" pitchFamily="34" charset="0"/>
                          <a:cs typeface="Arial" panose="020B0604020202020204" pitchFamily="34" charset="0"/>
                        </a:rPr>
                        <a:t>Disparity becomes larger</a:t>
                      </a:r>
                      <a:endParaRPr lang="en-US" sz="1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38873" marR="38873" marT="0" marB="0" anchor="ctr"/>
                </a:tc>
                <a:tc>
                  <a:txBody>
                    <a:bodyPr/>
                    <a:lstStyle/>
                    <a:p>
                      <a:pPr marL="0" marR="0" indent="0" algn="ctr">
                        <a:lnSpc>
                          <a:spcPct val="100000"/>
                        </a:lnSpc>
                        <a:spcBef>
                          <a:spcPts val="0"/>
                        </a:spcBef>
                        <a:spcAft>
                          <a:spcPts val="0"/>
                        </a:spcAft>
                      </a:pPr>
                      <a:r>
                        <a:rPr lang="en-US" sz="1500" dirty="0">
                          <a:solidFill>
                            <a:srgbClr val="000000"/>
                          </a:solidFill>
                          <a:effectLst/>
                          <a:latin typeface="Arial" panose="020B0604020202020204" pitchFamily="34" charset="0"/>
                          <a:cs typeface="Arial" panose="020B0604020202020204" pitchFamily="34" charset="0"/>
                        </a:rPr>
                        <a:t>10</a:t>
                      </a:r>
                      <a:endParaRPr lang="en-US" sz="1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38873" marR="38873" marT="0" marB="0" anchor="ctr"/>
                </a:tc>
                <a:extLst>
                  <a:ext uri="{0D108BD9-81ED-4DB2-BD59-A6C34878D82A}">
                    <a16:rowId xmlns:a16="http://schemas.microsoft.com/office/drawing/2014/main" val="3188716340"/>
                  </a:ext>
                </a:extLst>
              </a:tr>
              <a:tr h="563597">
                <a:tc>
                  <a:txBody>
                    <a:bodyPr/>
                    <a:lstStyle/>
                    <a:p>
                      <a:pPr marL="0" marR="0" indent="0">
                        <a:lnSpc>
                          <a:spcPct val="100000"/>
                        </a:lnSpc>
                        <a:spcBef>
                          <a:spcPts val="0"/>
                        </a:spcBef>
                        <a:spcAft>
                          <a:spcPts val="0"/>
                        </a:spcAft>
                      </a:pPr>
                      <a:r>
                        <a:rPr lang="en-US" sz="1500" dirty="0">
                          <a:solidFill>
                            <a:srgbClr val="000000"/>
                          </a:solidFill>
                          <a:latin typeface="Arial" panose="020B0604020202020204" pitchFamily="34" charset="0"/>
                          <a:cs typeface="Arial" panose="020B0604020202020204" pitchFamily="34" charset="0"/>
                        </a:rPr>
                        <a:t>Retinal speed for moving targets</a:t>
                      </a:r>
                    </a:p>
                  </a:txBody>
                  <a:tcPr marL="38873" marR="38873" marT="0" marB="0" anchor="ctr"/>
                </a:tc>
                <a:tc>
                  <a:txBody>
                    <a:bodyPr/>
                    <a:lstStyle/>
                    <a:p>
                      <a:pPr marL="0" marR="0" indent="0">
                        <a:lnSpc>
                          <a:spcPct val="100000"/>
                        </a:lnSpc>
                        <a:spcBef>
                          <a:spcPts val="0"/>
                        </a:spcBef>
                        <a:spcAft>
                          <a:spcPts val="0"/>
                        </a:spcAft>
                      </a:pPr>
                      <a:r>
                        <a:rPr lang="en-US" sz="1500" dirty="0">
                          <a:solidFill>
                            <a:srgbClr val="000000"/>
                          </a:solidFill>
                          <a:effectLst/>
                          <a:latin typeface="Arial" panose="020B0604020202020204" pitchFamily="34" charset="0"/>
                          <a:cs typeface="Arial" panose="020B0604020202020204" pitchFamily="34" charset="0"/>
                        </a:rPr>
                        <a:t>Until  exceeds 60 deg/s around 20 ft in front of the plate.</a:t>
                      </a:r>
                      <a:endParaRPr lang="en-US" sz="1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38873" marR="38873" marT="0" marB="0" anchor="ctr"/>
                </a:tc>
                <a:tc>
                  <a:txBody>
                    <a:bodyPr/>
                    <a:lstStyle/>
                    <a:p>
                      <a:pPr marL="0" marR="0" indent="0">
                        <a:lnSpc>
                          <a:spcPct val="100000"/>
                        </a:lnSpc>
                        <a:spcBef>
                          <a:spcPts val="0"/>
                        </a:spcBef>
                        <a:spcAft>
                          <a:spcPts val="0"/>
                        </a:spcAft>
                      </a:pPr>
                      <a:r>
                        <a:rPr lang="en-US" sz="1500" dirty="0">
                          <a:solidFill>
                            <a:srgbClr val="000000"/>
                          </a:solidFill>
                          <a:effectLst/>
                          <a:latin typeface="Arial" panose="020B0604020202020204" pitchFamily="34" charset="0"/>
                          <a:cs typeface="Arial" panose="020B0604020202020204" pitchFamily="34" charset="0"/>
                        </a:rPr>
                        <a:t>It becomes too fast</a:t>
                      </a:r>
                      <a:endParaRPr lang="en-US" sz="1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38873" marR="38873" marT="0" marB="0" anchor="ctr"/>
                </a:tc>
                <a:tc>
                  <a:txBody>
                    <a:bodyPr/>
                    <a:lstStyle/>
                    <a:p>
                      <a:pPr marL="0" marR="0" indent="0" algn="ctr">
                        <a:lnSpc>
                          <a:spcPct val="100000"/>
                        </a:lnSpc>
                        <a:spcBef>
                          <a:spcPts val="0"/>
                        </a:spcBef>
                        <a:spcAft>
                          <a:spcPts val="0"/>
                        </a:spcAft>
                      </a:pPr>
                      <a:r>
                        <a:rPr lang="en-US" sz="1500" dirty="0">
                          <a:solidFill>
                            <a:srgbClr val="000000"/>
                          </a:solidFill>
                          <a:effectLst/>
                          <a:latin typeface="Arial" panose="020B0604020202020204" pitchFamily="34" charset="0"/>
                          <a:cs typeface="Arial" panose="020B0604020202020204" pitchFamily="34" charset="0"/>
                        </a:rPr>
                        <a:t>10</a:t>
                      </a:r>
                      <a:endParaRPr lang="en-US" sz="1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38873" marR="38873" marT="0" marB="0" anchor="ctr"/>
                </a:tc>
                <a:extLst>
                  <a:ext uri="{0D108BD9-81ED-4DB2-BD59-A6C34878D82A}">
                    <a16:rowId xmlns:a16="http://schemas.microsoft.com/office/drawing/2014/main" val="1606925117"/>
                  </a:ext>
                </a:extLst>
              </a:tr>
              <a:tr h="187866">
                <a:tc>
                  <a:txBody>
                    <a:bodyPr/>
                    <a:lstStyle/>
                    <a:p>
                      <a:pPr marL="0" marR="0" indent="0">
                        <a:lnSpc>
                          <a:spcPct val="100000"/>
                        </a:lnSpc>
                        <a:spcBef>
                          <a:spcPts val="0"/>
                        </a:spcBef>
                        <a:spcAft>
                          <a:spcPts val="0"/>
                        </a:spcAft>
                      </a:pPr>
                      <a:r>
                        <a:rPr lang="en-US" sz="1500" dirty="0">
                          <a:solidFill>
                            <a:srgbClr val="000000"/>
                          </a:solidFill>
                          <a:latin typeface="Arial" panose="020B0604020202020204" pitchFamily="34" charset="0"/>
                          <a:cs typeface="Arial" panose="020B0604020202020204" pitchFamily="34" charset="0"/>
                        </a:rPr>
                        <a:t>Apparent size</a:t>
                      </a:r>
                    </a:p>
                  </a:txBody>
                  <a:tcPr marL="38873" marR="38873" marT="0" marB="0" anchor="ctr"/>
                </a:tc>
                <a:tc>
                  <a:txBody>
                    <a:bodyPr/>
                    <a:lstStyle/>
                    <a:p>
                      <a:pPr marL="0" marR="0" indent="0">
                        <a:lnSpc>
                          <a:spcPct val="100000"/>
                        </a:lnSpc>
                        <a:spcBef>
                          <a:spcPts val="0"/>
                        </a:spcBef>
                        <a:spcAft>
                          <a:spcPts val="0"/>
                        </a:spcAft>
                      </a:pPr>
                      <a:r>
                        <a:rPr lang="en-US" sz="1500" dirty="0">
                          <a:solidFill>
                            <a:srgbClr val="000000"/>
                          </a:solidFill>
                          <a:effectLst/>
                          <a:latin typeface="Arial" panose="020B0604020202020204" pitchFamily="34" charset="0"/>
                          <a:cs typeface="Arial" panose="020B0604020202020204" pitchFamily="34" charset="0"/>
                        </a:rPr>
                        <a:t>Any distance</a:t>
                      </a:r>
                      <a:endParaRPr lang="en-US" sz="1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38873" marR="38873" marT="0" marB="0" anchor="ctr"/>
                </a:tc>
                <a:tc>
                  <a:txBody>
                    <a:bodyPr/>
                    <a:lstStyle/>
                    <a:p>
                      <a:pPr marL="0" marR="0" indent="0">
                        <a:lnSpc>
                          <a:spcPct val="100000"/>
                        </a:lnSpc>
                        <a:spcBef>
                          <a:spcPts val="0"/>
                        </a:spcBef>
                        <a:spcAft>
                          <a:spcPts val="0"/>
                        </a:spcAft>
                      </a:pPr>
                      <a:r>
                        <a:rPr lang="en-US" sz="1500" dirty="0">
                          <a:solidFill>
                            <a:srgbClr val="000000"/>
                          </a:solidFill>
                          <a:effectLst/>
                          <a:latin typeface="Arial" panose="020B0604020202020204" pitchFamily="34" charset="0"/>
                          <a:cs typeface="Arial" panose="020B0604020202020204" pitchFamily="34" charset="0"/>
                        </a:rPr>
                        <a:t>Images expand</a:t>
                      </a:r>
                      <a:endParaRPr lang="en-US" sz="1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38873" marR="38873" marT="0" marB="0" anchor="ctr"/>
                </a:tc>
                <a:tc>
                  <a:txBody>
                    <a:bodyPr/>
                    <a:lstStyle/>
                    <a:p>
                      <a:pPr marL="0" marR="0" indent="0" algn="ctr">
                        <a:lnSpc>
                          <a:spcPct val="100000"/>
                        </a:lnSpc>
                        <a:spcBef>
                          <a:spcPts val="0"/>
                        </a:spcBef>
                        <a:spcAft>
                          <a:spcPts val="0"/>
                        </a:spcAft>
                      </a:pPr>
                      <a:r>
                        <a:rPr lang="en-US" sz="1500" dirty="0">
                          <a:solidFill>
                            <a:srgbClr val="000000"/>
                          </a:solidFill>
                          <a:effectLst/>
                          <a:latin typeface="Arial" panose="020B0604020202020204" pitchFamily="34" charset="0"/>
                          <a:cs typeface="Arial" panose="020B0604020202020204" pitchFamily="34" charset="0"/>
                        </a:rPr>
                        <a:t>10</a:t>
                      </a:r>
                      <a:endParaRPr lang="en-US" sz="1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38873" marR="38873" marT="0" marB="0" anchor="ctr"/>
                </a:tc>
                <a:extLst>
                  <a:ext uri="{0D108BD9-81ED-4DB2-BD59-A6C34878D82A}">
                    <a16:rowId xmlns:a16="http://schemas.microsoft.com/office/drawing/2014/main" val="703749424"/>
                  </a:ext>
                </a:extLst>
              </a:tr>
              <a:tr h="187866">
                <a:tc>
                  <a:txBody>
                    <a:bodyPr/>
                    <a:lstStyle/>
                    <a:p>
                      <a:pPr marL="0" marR="0" indent="0">
                        <a:lnSpc>
                          <a:spcPct val="100000"/>
                        </a:lnSpc>
                        <a:spcBef>
                          <a:spcPts val="0"/>
                        </a:spcBef>
                        <a:spcAft>
                          <a:spcPts val="0"/>
                        </a:spcAft>
                      </a:pPr>
                      <a:r>
                        <a:rPr lang="en-US" sz="1500" dirty="0">
                          <a:solidFill>
                            <a:srgbClr val="000000"/>
                          </a:solidFill>
                          <a:latin typeface="Arial" panose="020B0604020202020204" pitchFamily="34" charset="0"/>
                          <a:cs typeface="Arial" panose="020B0604020202020204" pitchFamily="34" charset="0"/>
                        </a:rPr>
                        <a:t>Luminance</a:t>
                      </a:r>
                    </a:p>
                  </a:txBody>
                  <a:tcPr marL="38873" marR="38873" marT="0" marB="0" anchor="ctr"/>
                </a:tc>
                <a:tc>
                  <a:txBody>
                    <a:bodyPr/>
                    <a:lstStyle/>
                    <a:p>
                      <a:pPr marL="0" marR="0" indent="0">
                        <a:lnSpc>
                          <a:spcPct val="100000"/>
                        </a:lnSpc>
                        <a:spcBef>
                          <a:spcPts val="0"/>
                        </a:spcBef>
                        <a:spcAft>
                          <a:spcPts val="0"/>
                        </a:spcAft>
                      </a:pPr>
                      <a:r>
                        <a:rPr lang="en-US" sz="1500">
                          <a:solidFill>
                            <a:srgbClr val="000000"/>
                          </a:solidFill>
                          <a:effectLst/>
                          <a:latin typeface="Arial" panose="020B0604020202020204" pitchFamily="34" charset="0"/>
                          <a:cs typeface="Arial" panose="020B0604020202020204" pitchFamily="34" charset="0"/>
                        </a:rPr>
                        <a:t>Any distance</a:t>
                      </a:r>
                      <a:endPar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38873" marR="38873" marT="0" marB="0" anchor="ctr"/>
                </a:tc>
                <a:tc>
                  <a:txBody>
                    <a:bodyPr/>
                    <a:lstStyle/>
                    <a:p>
                      <a:pPr marL="0" marR="0" indent="0">
                        <a:lnSpc>
                          <a:spcPct val="100000"/>
                        </a:lnSpc>
                        <a:spcBef>
                          <a:spcPts val="0"/>
                        </a:spcBef>
                        <a:spcAft>
                          <a:spcPts val="0"/>
                        </a:spcAft>
                      </a:pPr>
                      <a:r>
                        <a:rPr lang="en-US" sz="1500" dirty="0">
                          <a:solidFill>
                            <a:srgbClr val="000000"/>
                          </a:solidFill>
                          <a:effectLst/>
                          <a:latin typeface="Arial" panose="020B0604020202020204" pitchFamily="34" charset="0"/>
                          <a:cs typeface="Arial" panose="020B0604020202020204" pitchFamily="34" charset="0"/>
                        </a:rPr>
                        <a:t>Increases</a:t>
                      </a:r>
                      <a:endParaRPr lang="en-US" sz="1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38873" marR="38873" marT="0" marB="0" anchor="ctr"/>
                </a:tc>
                <a:tc>
                  <a:txBody>
                    <a:bodyPr/>
                    <a:lstStyle/>
                    <a:p>
                      <a:pPr marL="0" marR="0" indent="0" algn="ctr">
                        <a:lnSpc>
                          <a:spcPct val="100000"/>
                        </a:lnSpc>
                        <a:spcBef>
                          <a:spcPts val="0"/>
                        </a:spcBef>
                        <a:spcAft>
                          <a:spcPts val="0"/>
                        </a:spcAft>
                      </a:pPr>
                      <a:r>
                        <a:rPr lang="en-US" sz="1500" dirty="0">
                          <a:solidFill>
                            <a:srgbClr val="000000"/>
                          </a:solidFill>
                          <a:effectLst/>
                          <a:latin typeface="Arial" panose="020B0604020202020204" pitchFamily="34" charset="0"/>
                          <a:cs typeface="Arial" panose="020B0604020202020204" pitchFamily="34" charset="0"/>
                        </a:rPr>
                        <a:t>6</a:t>
                      </a:r>
                      <a:endParaRPr lang="en-US" sz="1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38873" marR="38873" marT="0" marB="0" anchor="ctr"/>
                </a:tc>
                <a:extLst>
                  <a:ext uri="{0D108BD9-81ED-4DB2-BD59-A6C34878D82A}">
                    <a16:rowId xmlns:a16="http://schemas.microsoft.com/office/drawing/2014/main" val="653293805"/>
                  </a:ext>
                </a:extLst>
              </a:tr>
              <a:tr h="563597">
                <a:tc>
                  <a:txBody>
                    <a:bodyPr/>
                    <a:lstStyle/>
                    <a:p>
                      <a:pPr marL="0" marR="0" indent="0">
                        <a:lnSpc>
                          <a:spcPct val="100000"/>
                        </a:lnSpc>
                        <a:spcBef>
                          <a:spcPts val="0"/>
                        </a:spcBef>
                        <a:spcAft>
                          <a:spcPts val="0"/>
                        </a:spcAft>
                      </a:pPr>
                      <a:r>
                        <a:rPr lang="en-US" sz="1500" dirty="0">
                          <a:solidFill>
                            <a:srgbClr val="000000"/>
                          </a:solidFill>
                          <a:latin typeface="Arial" panose="020B0604020202020204" pitchFamily="34" charset="0"/>
                          <a:cs typeface="Arial" panose="020B0604020202020204" pitchFamily="34" charset="0"/>
                        </a:rPr>
                        <a:t>Optical expansion</a:t>
                      </a:r>
                    </a:p>
                  </a:txBody>
                  <a:tcPr marL="38873" marR="38873" marT="0" marB="0" anchor="ctr"/>
                </a:tc>
                <a:tc>
                  <a:txBody>
                    <a:bodyPr/>
                    <a:lstStyle/>
                    <a:p>
                      <a:pPr marL="0" marR="0" indent="0">
                        <a:lnSpc>
                          <a:spcPct val="100000"/>
                        </a:lnSpc>
                        <a:spcBef>
                          <a:spcPts val="0"/>
                        </a:spcBef>
                        <a:spcAft>
                          <a:spcPts val="0"/>
                        </a:spcAft>
                      </a:pPr>
                      <a:r>
                        <a:rPr lang="en-US" sz="1500">
                          <a:solidFill>
                            <a:srgbClr val="000000"/>
                          </a:solidFill>
                          <a:effectLst/>
                          <a:latin typeface="Arial" panose="020B0604020202020204" pitchFamily="34" charset="0"/>
                          <a:cs typeface="Arial" panose="020B0604020202020204" pitchFamily="34" charset="0"/>
                        </a:rPr>
                        <a:t>Any distance, but stronger at a closer range</a:t>
                      </a:r>
                      <a:endPar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38873" marR="38873" marT="0" marB="0" anchor="ctr"/>
                </a:tc>
                <a:tc>
                  <a:txBody>
                    <a:bodyPr/>
                    <a:lstStyle/>
                    <a:p>
                      <a:pPr marL="0" marR="0" indent="0">
                        <a:lnSpc>
                          <a:spcPct val="100000"/>
                        </a:lnSpc>
                        <a:spcBef>
                          <a:spcPts val="0"/>
                        </a:spcBef>
                        <a:spcAft>
                          <a:spcPts val="0"/>
                        </a:spcAft>
                      </a:pPr>
                      <a:r>
                        <a:rPr lang="en-US" sz="1500" dirty="0">
                          <a:solidFill>
                            <a:srgbClr val="000000"/>
                          </a:solidFill>
                          <a:effectLst/>
                          <a:latin typeface="Arial" panose="020B0604020202020204" pitchFamily="34" charset="0"/>
                          <a:cs typeface="Arial" panose="020B0604020202020204" pitchFamily="34" charset="0"/>
                        </a:rPr>
                        <a:t>Images expand</a:t>
                      </a:r>
                      <a:endParaRPr lang="en-US" sz="1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38873" marR="38873" marT="0" marB="0" anchor="ctr"/>
                </a:tc>
                <a:tc>
                  <a:txBody>
                    <a:bodyPr/>
                    <a:lstStyle/>
                    <a:p>
                      <a:pPr marL="0" marR="0" indent="0" algn="ctr">
                        <a:lnSpc>
                          <a:spcPct val="100000"/>
                        </a:lnSpc>
                        <a:spcBef>
                          <a:spcPts val="0"/>
                        </a:spcBef>
                        <a:spcAft>
                          <a:spcPts val="0"/>
                        </a:spcAft>
                      </a:pPr>
                      <a:r>
                        <a:rPr lang="en-US" sz="1500" dirty="0">
                          <a:solidFill>
                            <a:srgbClr val="000000"/>
                          </a:solidFill>
                          <a:effectLst/>
                          <a:latin typeface="Arial" panose="020B0604020202020204" pitchFamily="34" charset="0"/>
                          <a:cs typeface="Arial" panose="020B0604020202020204" pitchFamily="34" charset="0"/>
                        </a:rPr>
                        <a:t>4</a:t>
                      </a:r>
                      <a:endParaRPr lang="en-US" sz="1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38873" marR="38873" marT="0" marB="0" anchor="ctr"/>
                </a:tc>
                <a:extLst>
                  <a:ext uri="{0D108BD9-81ED-4DB2-BD59-A6C34878D82A}">
                    <a16:rowId xmlns:a16="http://schemas.microsoft.com/office/drawing/2014/main" val="94481420"/>
                  </a:ext>
                </a:extLst>
              </a:tr>
              <a:tr h="552041">
                <a:tc>
                  <a:txBody>
                    <a:bodyPr/>
                    <a:lstStyle/>
                    <a:p>
                      <a:pPr marL="0" marR="0" indent="0">
                        <a:lnSpc>
                          <a:spcPct val="100000"/>
                        </a:lnSpc>
                        <a:spcBef>
                          <a:spcPts val="0"/>
                        </a:spcBef>
                        <a:spcAft>
                          <a:spcPts val="0"/>
                        </a:spcAft>
                      </a:pPr>
                      <a:r>
                        <a:rPr lang="en-US" sz="1500" dirty="0">
                          <a:solidFill>
                            <a:srgbClr val="000000"/>
                          </a:solidFill>
                          <a:latin typeface="Arial" panose="020B0604020202020204" pitchFamily="34" charset="0"/>
                          <a:cs typeface="Arial" panose="020B0604020202020204" pitchFamily="34" charset="0"/>
                        </a:rPr>
                        <a:t>Occlusion</a:t>
                      </a:r>
                    </a:p>
                  </a:txBody>
                  <a:tcPr marL="38873" marR="38873" marT="0" marB="0" anchor="ctr"/>
                </a:tc>
                <a:tc>
                  <a:txBody>
                    <a:bodyPr/>
                    <a:lstStyle/>
                    <a:p>
                      <a:pPr marL="0" marR="0" indent="0">
                        <a:lnSpc>
                          <a:spcPct val="100000"/>
                        </a:lnSpc>
                        <a:spcBef>
                          <a:spcPts val="0"/>
                        </a:spcBef>
                        <a:spcAft>
                          <a:spcPts val="0"/>
                        </a:spcAft>
                      </a:pPr>
                      <a:r>
                        <a:rPr lang="en-US" sz="1500">
                          <a:solidFill>
                            <a:srgbClr val="000000"/>
                          </a:solidFill>
                          <a:effectLst/>
                          <a:latin typeface="Arial" panose="020B0604020202020204" pitchFamily="34" charset="0"/>
                          <a:cs typeface="Arial" panose="020B0604020202020204" pitchFamily="34" charset="0"/>
                        </a:rPr>
                        <a:t>Only exists at the release point</a:t>
                      </a:r>
                      <a:endPar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38873" marR="38873" marT="0" marB="0" anchor="ctr"/>
                </a:tc>
                <a:tc>
                  <a:txBody>
                    <a:bodyPr/>
                    <a:lstStyle/>
                    <a:p>
                      <a:pPr marL="0" marR="0" indent="0">
                        <a:lnSpc>
                          <a:spcPct val="100000"/>
                        </a:lnSpc>
                        <a:spcBef>
                          <a:spcPts val="0"/>
                        </a:spcBef>
                        <a:spcAft>
                          <a:spcPts val="0"/>
                        </a:spcAft>
                      </a:pPr>
                      <a:r>
                        <a:rPr lang="en-US" sz="1500" dirty="0">
                          <a:solidFill>
                            <a:srgbClr val="000000"/>
                          </a:solidFill>
                          <a:effectLst/>
                          <a:latin typeface="Arial" panose="020B0604020202020204" pitchFamily="34" charset="0"/>
                          <a:cs typeface="Arial" panose="020B0604020202020204" pitchFamily="34" charset="0"/>
                        </a:rPr>
                        <a:t>It goes away when the pitcher releases the ball</a:t>
                      </a:r>
                      <a:endParaRPr lang="en-US" sz="1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38873" marR="38873" marT="0" marB="0" anchor="ctr"/>
                </a:tc>
                <a:tc>
                  <a:txBody>
                    <a:bodyPr/>
                    <a:lstStyle/>
                    <a:p>
                      <a:pPr marL="0" marR="0" indent="0" algn="ctr">
                        <a:lnSpc>
                          <a:spcPct val="100000"/>
                        </a:lnSpc>
                        <a:spcBef>
                          <a:spcPts val="0"/>
                        </a:spcBef>
                        <a:spcAft>
                          <a:spcPts val="0"/>
                        </a:spcAft>
                      </a:pPr>
                      <a:r>
                        <a:rPr lang="en-US" sz="1500" dirty="0">
                          <a:solidFill>
                            <a:srgbClr val="000000"/>
                          </a:solidFill>
                          <a:effectLst/>
                          <a:latin typeface="Arial" panose="020B0604020202020204" pitchFamily="34" charset="0"/>
                          <a:cs typeface="Arial" panose="020B0604020202020204" pitchFamily="34" charset="0"/>
                        </a:rPr>
                        <a:t>3</a:t>
                      </a:r>
                      <a:endParaRPr lang="en-US" sz="1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38873" marR="38873" marT="0" marB="0" anchor="ctr"/>
                </a:tc>
                <a:extLst>
                  <a:ext uri="{0D108BD9-81ED-4DB2-BD59-A6C34878D82A}">
                    <a16:rowId xmlns:a16="http://schemas.microsoft.com/office/drawing/2014/main" val="4088239120"/>
                  </a:ext>
                </a:extLst>
              </a:tr>
              <a:tr h="563597">
                <a:tc>
                  <a:txBody>
                    <a:bodyPr/>
                    <a:lstStyle/>
                    <a:p>
                      <a:pPr marL="0" marR="0" indent="0">
                        <a:lnSpc>
                          <a:spcPct val="100000"/>
                        </a:lnSpc>
                        <a:spcBef>
                          <a:spcPts val="0"/>
                        </a:spcBef>
                        <a:spcAft>
                          <a:spcPts val="0"/>
                        </a:spcAft>
                      </a:pPr>
                      <a:r>
                        <a:rPr lang="en-US" sz="1500" dirty="0">
                          <a:solidFill>
                            <a:srgbClr val="000000"/>
                          </a:solidFill>
                          <a:latin typeface="Arial" panose="020B0604020202020204" pitchFamily="34" charset="0"/>
                          <a:cs typeface="Arial" panose="020B0604020202020204" pitchFamily="34" charset="0"/>
                        </a:rPr>
                        <a:t>Looming, an object heading straight at the head </a:t>
                      </a:r>
                    </a:p>
                  </a:txBody>
                  <a:tcPr marL="38873" marR="38873" marT="0" marB="0" anchor="ctr"/>
                </a:tc>
                <a:tc>
                  <a:txBody>
                    <a:bodyPr/>
                    <a:lstStyle/>
                    <a:p>
                      <a:pPr marL="0" marR="0" indent="0">
                        <a:lnSpc>
                          <a:spcPct val="100000"/>
                        </a:lnSpc>
                        <a:spcBef>
                          <a:spcPts val="0"/>
                        </a:spcBef>
                        <a:spcAft>
                          <a:spcPts val="0"/>
                        </a:spcAft>
                      </a:pPr>
                      <a:r>
                        <a:rPr lang="en-US" sz="1500">
                          <a:solidFill>
                            <a:srgbClr val="000000"/>
                          </a:solidFill>
                          <a:effectLst/>
                          <a:latin typeface="Arial" panose="020B0604020202020204" pitchFamily="34" charset="0"/>
                          <a:cs typeface="Arial" panose="020B0604020202020204" pitchFamily="34" charset="0"/>
                        </a:rPr>
                        <a:t>Any distance, but stronger at closer range</a:t>
                      </a:r>
                      <a:endPar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38873" marR="38873" marT="0" marB="0" anchor="ctr"/>
                </a:tc>
                <a:tc>
                  <a:txBody>
                    <a:bodyPr/>
                    <a:lstStyle/>
                    <a:p>
                      <a:pPr marL="0" marR="0" indent="0">
                        <a:lnSpc>
                          <a:spcPct val="100000"/>
                        </a:lnSpc>
                        <a:spcBef>
                          <a:spcPts val="0"/>
                        </a:spcBef>
                        <a:spcAft>
                          <a:spcPts val="0"/>
                        </a:spcAft>
                      </a:pPr>
                      <a:r>
                        <a:rPr lang="en-US" sz="1500" dirty="0">
                          <a:solidFill>
                            <a:srgbClr val="000000"/>
                          </a:solidFill>
                          <a:effectLst/>
                          <a:latin typeface="Arial" panose="020B0604020202020204" pitchFamily="34" charset="0"/>
                          <a:cs typeface="Arial" panose="020B0604020202020204" pitchFamily="34" charset="0"/>
                        </a:rPr>
                        <a:t>Images expand</a:t>
                      </a:r>
                      <a:endParaRPr lang="en-US" sz="1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38873" marR="38873" marT="0" marB="0" anchor="ctr"/>
                </a:tc>
                <a:tc>
                  <a:txBody>
                    <a:bodyPr/>
                    <a:lstStyle/>
                    <a:p>
                      <a:pPr marL="0" marR="0" indent="0" algn="ctr">
                        <a:lnSpc>
                          <a:spcPct val="100000"/>
                        </a:lnSpc>
                        <a:spcBef>
                          <a:spcPts val="0"/>
                        </a:spcBef>
                        <a:spcAft>
                          <a:spcPts val="0"/>
                        </a:spcAft>
                      </a:pPr>
                      <a:r>
                        <a:rPr lang="en-US" sz="1500" dirty="0">
                          <a:solidFill>
                            <a:srgbClr val="000000"/>
                          </a:solidFill>
                          <a:effectLst/>
                          <a:latin typeface="Arial" panose="020B0604020202020204" pitchFamily="34" charset="0"/>
                          <a:cs typeface="Arial" panose="020B0604020202020204" pitchFamily="34" charset="0"/>
                        </a:rPr>
                        <a:t>2</a:t>
                      </a:r>
                      <a:endParaRPr lang="en-US" sz="1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38873" marR="38873" marT="0" marB="0" anchor="ctr"/>
                </a:tc>
                <a:extLst>
                  <a:ext uri="{0D108BD9-81ED-4DB2-BD59-A6C34878D82A}">
                    <a16:rowId xmlns:a16="http://schemas.microsoft.com/office/drawing/2014/main" val="2544515841"/>
                  </a:ext>
                </a:extLst>
              </a:tr>
              <a:tr h="375731">
                <a:tc>
                  <a:txBody>
                    <a:bodyPr/>
                    <a:lstStyle/>
                    <a:p>
                      <a:pPr marL="0" marR="0" indent="0">
                        <a:lnSpc>
                          <a:spcPct val="100000"/>
                        </a:lnSpc>
                        <a:spcBef>
                          <a:spcPts val="0"/>
                        </a:spcBef>
                        <a:spcAft>
                          <a:spcPts val="0"/>
                        </a:spcAft>
                      </a:pPr>
                      <a:r>
                        <a:rPr lang="en-US" sz="1500" dirty="0">
                          <a:solidFill>
                            <a:srgbClr val="000000"/>
                          </a:solidFill>
                          <a:latin typeface="Arial" panose="020B0604020202020204" pitchFamily="34" charset="0"/>
                          <a:cs typeface="Arial" panose="020B0604020202020204" pitchFamily="34" charset="0"/>
                        </a:rPr>
                        <a:t>Texture</a:t>
                      </a:r>
                    </a:p>
                  </a:txBody>
                  <a:tcPr marL="38873" marR="38873" marT="0" marB="0" anchor="ctr"/>
                </a:tc>
                <a:tc>
                  <a:txBody>
                    <a:bodyPr/>
                    <a:lstStyle/>
                    <a:p>
                      <a:pPr marL="0" marR="0" indent="0">
                        <a:lnSpc>
                          <a:spcPct val="100000"/>
                        </a:lnSpc>
                        <a:spcBef>
                          <a:spcPts val="0"/>
                        </a:spcBef>
                        <a:spcAft>
                          <a:spcPts val="0"/>
                        </a:spcAft>
                      </a:pPr>
                      <a:r>
                        <a:rPr lang="en-US" sz="1500" dirty="0">
                          <a:solidFill>
                            <a:srgbClr val="000000"/>
                          </a:solidFill>
                          <a:effectLst/>
                          <a:latin typeface="Arial" panose="020B0604020202020204" pitchFamily="34" charset="0"/>
                          <a:cs typeface="Arial" panose="020B0604020202020204" pitchFamily="34" charset="0"/>
                        </a:rPr>
                        <a:t>Any distance</a:t>
                      </a:r>
                      <a:endParaRPr lang="en-US" sz="1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38873" marR="38873" marT="0" marB="0" anchor="ctr"/>
                </a:tc>
                <a:tc>
                  <a:txBody>
                    <a:bodyPr/>
                    <a:lstStyle/>
                    <a:p>
                      <a:pPr marL="0" marR="0" indent="0">
                        <a:lnSpc>
                          <a:spcPct val="100000"/>
                        </a:lnSpc>
                        <a:spcBef>
                          <a:spcPts val="0"/>
                        </a:spcBef>
                        <a:spcAft>
                          <a:spcPts val="0"/>
                        </a:spcAft>
                      </a:pPr>
                      <a:r>
                        <a:rPr lang="en-US" sz="1500" dirty="0">
                          <a:solidFill>
                            <a:srgbClr val="000000"/>
                          </a:solidFill>
                          <a:effectLst/>
                          <a:latin typeface="Arial" panose="020B0604020202020204" pitchFamily="34" charset="0"/>
                          <a:cs typeface="Arial" panose="020B0604020202020204" pitchFamily="34" charset="0"/>
                        </a:rPr>
                        <a:t>The texture becomes more distinct</a:t>
                      </a:r>
                      <a:endParaRPr lang="en-US" sz="1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38873" marR="38873" marT="0" marB="0" anchor="ctr"/>
                </a:tc>
                <a:tc>
                  <a:txBody>
                    <a:bodyPr/>
                    <a:lstStyle/>
                    <a:p>
                      <a:pPr marL="0" marR="0" indent="0" algn="ctr">
                        <a:lnSpc>
                          <a:spcPct val="100000"/>
                        </a:lnSpc>
                        <a:spcBef>
                          <a:spcPts val="0"/>
                        </a:spcBef>
                        <a:spcAft>
                          <a:spcPts val="0"/>
                        </a:spcAft>
                      </a:pPr>
                      <a:r>
                        <a:rPr lang="en-US" sz="1500" dirty="0">
                          <a:solidFill>
                            <a:srgbClr val="000000"/>
                          </a:solidFill>
                          <a:effectLst/>
                          <a:latin typeface="Arial" panose="020B0604020202020204" pitchFamily="34" charset="0"/>
                          <a:cs typeface="Arial" panose="020B0604020202020204" pitchFamily="34" charset="0"/>
                        </a:rPr>
                        <a:t>1, the seams</a:t>
                      </a:r>
                      <a:endParaRPr lang="en-US" sz="1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38873" marR="38873" marT="0" marB="0" anchor="ctr"/>
                </a:tc>
                <a:extLst>
                  <a:ext uri="{0D108BD9-81ED-4DB2-BD59-A6C34878D82A}">
                    <a16:rowId xmlns:a16="http://schemas.microsoft.com/office/drawing/2014/main" val="453833889"/>
                  </a:ext>
                </a:extLst>
              </a:tr>
              <a:tr h="187866">
                <a:tc>
                  <a:txBody>
                    <a:bodyPr/>
                    <a:lstStyle/>
                    <a:p>
                      <a:pPr marL="0" marR="0" indent="0">
                        <a:lnSpc>
                          <a:spcPct val="100000"/>
                        </a:lnSpc>
                        <a:spcBef>
                          <a:spcPts val="0"/>
                        </a:spcBef>
                        <a:spcAft>
                          <a:spcPts val="0"/>
                        </a:spcAft>
                      </a:pPr>
                      <a:r>
                        <a:rPr lang="en-US" sz="1500" dirty="0">
                          <a:solidFill>
                            <a:srgbClr val="000000"/>
                          </a:solidFill>
                          <a:latin typeface="Arial" panose="020B0604020202020204" pitchFamily="34" charset="0"/>
                          <a:cs typeface="Arial" panose="020B0604020202020204" pitchFamily="34" charset="0"/>
                        </a:rPr>
                        <a:t>Luminance contrast</a:t>
                      </a:r>
                    </a:p>
                  </a:txBody>
                  <a:tcPr marL="38873" marR="38873" marT="0" marB="0" anchor="ctr"/>
                </a:tc>
                <a:tc>
                  <a:txBody>
                    <a:bodyPr/>
                    <a:lstStyle/>
                    <a:p>
                      <a:pPr marL="0" marR="0" indent="0">
                        <a:lnSpc>
                          <a:spcPct val="100000"/>
                        </a:lnSpc>
                        <a:spcBef>
                          <a:spcPts val="0"/>
                        </a:spcBef>
                        <a:spcAft>
                          <a:spcPts val="0"/>
                        </a:spcAft>
                      </a:pPr>
                      <a:r>
                        <a:rPr lang="en-US" sz="1500">
                          <a:solidFill>
                            <a:srgbClr val="000000"/>
                          </a:solidFill>
                          <a:effectLst/>
                          <a:latin typeface="Arial" panose="020B0604020202020204" pitchFamily="34" charset="0"/>
                          <a:cs typeface="Arial" panose="020B0604020202020204" pitchFamily="34" charset="0"/>
                        </a:rPr>
                        <a:t>Any distance</a:t>
                      </a:r>
                      <a:endPar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38873" marR="38873" marT="0" marB="0" anchor="ctr"/>
                </a:tc>
                <a:tc>
                  <a:txBody>
                    <a:bodyPr/>
                    <a:lstStyle/>
                    <a:p>
                      <a:pPr marL="0" marR="0" indent="0">
                        <a:lnSpc>
                          <a:spcPct val="100000"/>
                        </a:lnSpc>
                        <a:spcBef>
                          <a:spcPts val="0"/>
                        </a:spcBef>
                        <a:spcAft>
                          <a:spcPts val="0"/>
                        </a:spcAft>
                      </a:pPr>
                      <a:r>
                        <a:rPr lang="en-US" sz="1500">
                          <a:solidFill>
                            <a:srgbClr val="000000"/>
                          </a:solidFill>
                          <a:effectLst/>
                          <a:latin typeface="Arial" panose="020B0604020202020204" pitchFamily="34" charset="0"/>
                          <a:cs typeface="Arial" panose="020B0604020202020204" pitchFamily="34" charset="0"/>
                        </a:rPr>
                        <a:t>Increases</a:t>
                      </a:r>
                      <a:endPar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38873" marR="38873" marT="0" marB="0" anchor="ctr"/>
                </a:tc>
                <a:tc>
                  <a:txBody>
                    <a:bodyPr/>
                    <a:lstStyle/>
                    <a:p>
                      <a:pPr marL="0" marR="0" indent="0" algn="ctr">
                        <a:lnSpc>
                          <a:spcPct val="100000"/>
                        </a:lnSpc>
                        <a:spcBef>
                          <a:spcPts val="0"/>
                        </a:spcBef>
                        <a:spcAft>
                          <a:spcPts val="0"/>
                        </a:spcAft>
                      </a:pPr>
                      <a:r>
                        <a:rPr lang="en-US" sz="1500" dirty="0">
                          <a:solidFill>
                            <a:srgbClr val="000000"/>
                          </a:solidFill>
                          <a:effectLst/>
                          <a:latin typeface="Arial" panose="020B0604020202020204" pitchFamily="34" charset="0"/>
                          <a:cs typeface="Arial" panose="020B0604020202020204" pitchFamily="34" charset="0"/>
                        </a:rPr>
                        <a:t>1</a:t>
                      </a:r>
                      <a:endParaRPr lang="en-US" sz="1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38873" marR="38873" marT="0" marB="0" anchor="ctr"/>
                </a:tc>
                <a:extLst>
                  <a:ext uri="{0D108BD9-81ED-4DB2-BD59-A6C34878D82A}">
                    <a16:rowId xmlns:a16="http://schemas.microsoft.com/office/drawing/2014/main" val="493846521"/>
                  </a:ext>
                </a:extLst>
              </a:tr>
              <a:tr h="563597">
                <a:tc>
                  <a:txBody>
                    <a:bodyPr/>
                    <a:lstStyle/>
                    <a:p>
                      <a:pPr marL="0" marR="0" indent="0">
                        <a:lnSpc>
                          <a:spcPct val="100000"/>
                        </a:lnSpc>
                        <a:spcBef>
                          <a:spcPts val="0"/>
                        </a:spcBef>
                        <a:spcAft>
                          <a:spcPts val="0"/>
                        </a:spcAft>
                      </a:pPr>
                      <a:r>
                        <a:rPr lang="en-US" sz="1500" dirty="0">
                          <a:solidFill>
                            <a:srgbClr val="000000"/>
                          </a:solidFill>
                          <a:latin typeface="Arial" panose="020B0604020202020204" pitchFamily="34" charset="0"/>
                          <a:cs typeface="Arial" panose="020B0604020202020204" pitchFamily="34" charset="0"/>
                        </a:rPr>
                        <a:t>Motion parallax, due to observer motion</a:t>
                      </a:r>
                    </a:p>
                  </a:txBody>
                  <a:tcPr marL="38873" marR="38873" marT="0" marB="0" anchor="ctr"/>
                </a:tc>
                <a:tc>
                  <a:txBody>
                    <a:bodyPr/>
                    <a:lstStyle/>
                    <a:p>
                      <a:pPr marL="0" marR="0" indent="0">
                        <a:lnSpc>
                          <a:spcPct val="100000"/>
                        </a:lnSpc>
                        <a:spcBef>
                          <a:spcPts val="0"/>
                        </a:spcBef>
                        <a:spcAft>
                          <a:spcPts val="0"/>
                        </a:spcAft>
                      </a:pPr>
                      <a:r>
                        <a:rPr lang="en-US" sz="1500">
                          <a:solidFill>
                            <a:srgbClr val="000000"/>
                          </a:solidFill>
                          <a:effectLst/>
                          <a:latin typeface="Arial" panose="020B0604020202020204" pitchFamily="34" charset="0"/>
                          <a:cs typeface="Arial" panose="020B0604020202020204" pitchFamily="34" charset="0"/>
                        </a:rPr>
                        <a:t>Any distance, but most effective at medium range</a:t>
                      </a:r>
                      <a:endPar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38873" marR="38873" marT="0" marB="0" anchor="ctr"/>
                </a:tc>
                <a:tc>
                  <a:txBody>
                    <a:bodyPr/>
                    <a:lstStyle/>
                    <a:p>
                      <a:pPr marL="0" marR="0" indent="0">
                        <a:lnSpc>
                          <a:spcPct val="100000"/>
                        </a:lnSpc>
                        <a:spcBef>
                          <a:spcPts val="0"/>
                        </a:spcBef>
                        <a:spcAft>
                          <a:spcPts val="0"/>
                        </a:spcAft>
                      </a:pPr>
                      <a:r>
                        <a:rPr lang="en-US" sz="1500">
                          <a:solidFill>
                            <a:srgbClr val="000000"/>
                          </a:solidFill>
                          <a:effectLst/>
                          <a:latin typeface="Arial" panose="020B0604020202020204" pitchFamily="34" charset="0"/>
                          <a:cs typeface="Arial" panose="020B0604020202020204" pitchFamily="34" charset="0"/>
                        </a:rPr>
                        <a:t>Cue becomes more useful</a:t>
                      </a:r>
                      <a:endPar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38873" marR="38873" marT="0" marB="0" anchor="ctr"/>
                </a:tc>
                <a:tc>
                  <a:txBody>
                    <a:bodyPr/>
                    <a:lstStyle/>
                    <a:p>
                      <a:pPr marL="0" marR="0" indent="0" algn="ctr">
                        <a:lnSpc>
                          <a:spcPct val="100000"/>
                        </a:lnSpc>
                        <a:spcBef>
                          <a:spcPts val="0"/>
                        </a:spcBef>
                        <a:spcAft>
                          <a:spcPts val="0"/>
                        </a:spcAft>
                      </a:pPr>
                      <a:r>
                        <a:rPr lang="en-US" sz="1500" dirty="0">
                          <a:solidFill>
                            <a:srgbClr val="000000"/>
                          </a:solidFill>
                          <a:effectLst/>
                          <a:latin typeface="Arial" panose="020B0604020202020204" pitchFamily="34" charset="0"/>
                          <a:cs typeface="Arial" panose="020B0604020202020204" pitchFamily="34" charset="0"/>
                        </a:rPr>
                        <a:t>1</a:t>
                      </a:r>
                      <a:endParaRPr lang="en-US" sz="1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38873" marR="38873" marT="0" marB="0" anchor="ctr"/>
                </a:tc>
                <a:extLst>
                  <a:ext uri="{0D108BD9-81ED-4DB2-BD59-A6C34878D82A}">
                    <a16:rowId xmlns:a16="http://schemas.microsoft.com/office/drawing/2014/main" val="2220500552"/>
                  </a:ext>
                </a:extLst>
              </a:tr>
              <a:tr h="375731">
                <a:tc>
                  <a:txBody>
                    <a:bodyPr/>
                    <a:lstStyle/>
                    <a:p>
                      <a:pPr marL="0" marR="0" indent="0">
                        <a:lnSpc>
                          <a:spcPct val="100000"/>
                        </a:lnSpc>
                        <a:spcBef>
                          <a:spcPts val="0"/>
                        </a:spcBef>
                        <a:spcAft>
                          <a:spcPts val="0"/>
                        </a:spcAft>
                      </a:pPr>
                      <a:r>
                        <a:rPr lang="en-US" sz="1500" dirty="0">
                          <a:solidFill>
                            <a:srgbClr val="000000"/>
                          </a:solidFill>
                          <a:latin typeface="Arial" panose="020B0604020202020204" pitchFamily="34" charset="0"/>
                          <a:cs typeface="Arial" panose="020B0604020202020204" pitchFamily="34" charset="0"/>
                        </a:rPr>
                        <a:t>Color saturation</a:t>
                      </a:r>
                    </a:p>
                  </a:txBody>
                  <a:tcPr marL="38873" marR="38873" marT="0" marB="0" anchor="ctr"/>
                </a:tc>
                <a:tc>
                  <a:txBody>
                    <a:bodyPr/>
                    <a:lstStyle/>
                    <a:p>
                      <a:pPr marL="0" marR="0" indent="0">
                        <a:lnSpc>
                          <a:spcPct val="100000"/>
                        </a:lnSpc>
                        <a:spcBef>
                          <a:spcPts val="0"/>
                        </a:spcBef>
                        <a:spcAft>
                          <a:spcPts val="0"/>
                        </a:spcAft>
                      </a:pPr>
                      <a:r>
                        <a:rPr lang="en-US" sz="1500">
                          <a:solidFill>
                            <a:srgbClr val="000000"/>
                          </a:solidFill>
                          <a:effectLst/>
                          <a:latin typeface="Arial" panose="020B0604020202020204" pitchFamily="34" charset="0"/>
                          <a:cs typeface="Arial" panose="020B0604020202020204" pitchFamily="34" charset="0"/>
                        </a:rPr>
                        <a:t>Most effective at large distances </a:t>
                      </a:r>
                      <a:endPar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38873" marR="38873" marT="0" marB="0" anchor="ctr"/>
                </a:tc>
                <a:tc>
                  <a:txBody>
                    <a:bodyPr/>
                    <a:lstStyle/>
                    <a:p>
                      <a:pPr marL="0" marR="0" indent="0">
                        <a:lnSpc>
                          <a:spcPct val="100000"/>
                        </a:lnSpc>
                        <a:spcBef>
                          <a:spcPts val="0"/>
                        </a:spcBef>
                        <a:spcAft>
                          <a:spcPts val="0"/>
                        </a:spcAft>
                      </a:pPr>
                      <a:r>
                        <a:rPr lang="en-US" sz="1500">
                          <a:solidFill>
                            <a:srgbClr val="000000"/>
                          </a:solidFill>
                          <a:effectLst/>
                          <a:latin typeface="Arial" panose="020B0604020202020204" pitchFamily="34" charset="0"/>
                          <a:cs typeface="Arial" panose="020B0604020202020204" pitchFamily="34" charset="0"/>
                        </a:rPr>
                        <a:t>Image colors become more saturated</a:t>
                      </a:r>
                      <a:endPar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38873" marR="38873" marT="0" marB="0" anchor="ctr"/>
                </a:tc>
                <a:tc>
                  <a:txBody>
                    <a:bodyPr/>
                    <a:lstStyle/>
                    <a:p>
                      <a:pPr marL="0" marR="0" indent="0" algn="ctr">
                        <a:lnSpc>
                          <a:spcPct val="100000"/>
                        </a:lnSpc>
                        <a:spcBef>
                          <a:spcPts val="0"/>
                        </a:spcBef>
                        <a:spcAft>
                          <a:spcPts val="0"/>
                        </a:spcAft>
                      </a:pPr>
                      <a:r>
                        <a:rPr lang="en-US" sz="1500" dirty="0">
                          <a:solidFill>
                            <a:srgbClr val="000000"/>
                          </a:solidFill>
                          <a:effectLst/>
                          <a:latin typeface="Arial" panose="020B0604020202020204" pitchFamily="34" charset="0"/>
                          <a:cs typeface="Arial" panose="020B0604020202020204" pitchFamily="34" charset="0"/>
                        </a:rPr>
                        <a:t>1</a:t>
                      </a:r>
                      <a:endParaRPr lang="en-US" sz="1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38873" marR="38873" marT="0" marB="0" anchor="ctr"/>
                </a:tc>
                <a:extLst>
                  <a:ext uri="{0D108BD9-81ED-4DB2-BD59-A6C34878D82A}">
                    <a16:rowId xmlns:a16="http://schemas.microsoft.com/office/drawing/2014/main" val="93367623"/>
                  </a:ext>
                </a:extLst>
              </a:tr>
              <a:tr h="375731">
                <a:tc>
                  <a:txBody>
                    <a:bodyPr/>
                    <a:lstStyle/>
                    <a:p>
                      <a:pPr marL="0" marR="0" indent="0">
                        <a:lnSpc>
                          <a:spcPct val="100000"/>
                        </a:lnSpc>
                        <a:spcBef>
                          <a:spcPts val="0"/>
                        </a:spcBef>
                        <a:spcAft>
                          <a:spcPts val="0"/>
                        </a:spcAft>
                      </a:pPr>
                      <a:r>
                        <a:rPr lang="en-US" sz="1500" baseline="0" dirty="0">
                          <a:solidFill>
                            <a:srgbClr val="000000"/>
                          </a:solidFill>
                          <a:effectLst/>
                          <a:latin typeface="Arial" panose="020B0604020202020204" pitchFamily="34" charset="0"/>
                          <a:cs typeface="Arial" panose="020B0604020202020204" pitchFamily="34" charset="0"/>
                        </a:rPr>
                        <a:t>Vergence angle</a:t>
                      </a:r>
                      <a:endParaRPr lang="en-US" sz="1500" baseline="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38873" marR="38873" marT="0" marB="0" anchor="ctr"/>
                </a:tc>
                <a:tc>
                  <a:txBody>
                    <a:bodyPr/>
                    <a:lstStyle/>
                    <a:p>
                      <a:pPr marL="0" marR="0" indent="0">
                        <a:lnSpc>
                          <a:spcPct val="100000"/>
                        </a:lnSpc>
                        <a:spcBef>
                          <a:spcPts val="0"/>
                        </a:spcBef>
                        <a:spcAft>
                          <a:spcPts val="0"/>
                        </a:spcAft>
                      </a:pPr>
                      <a:r>
                        <a:rPr lang="en-US" sz="1500">
                          <a:solidFill>
                            <a:srgbClr val="000000"/>
                          </a:solidFill>
                          <a:effectLst/>
                          <a:latin typeface="Arial" panose="020B0604020202020204" pitchFamily="34" charset="0"/>
                          <a:cs typeface="Arial" panose="020B0604020202020204" pitchFamily="34" charset="0"/>
                        </a:rPr>
                        <a:t>Four inches up to six feet*</a:t>
                      </a:r>
                      <a:endPar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38873" marR="38873" marT="0" marB="0" anchor="ctr"/>
                </a:tc>
                <a:tc>
                  <a:txBody>
                    <a:bodyPr/>
                    <a:lstStyle/>
                    <a:p>
                      <a:pPr marL="0" marR="0" indent="0">
                        <a:lnSpc>
                          <a:spcPct val="100000"/>
                        </a:lnSpc>
                        <a:spcBef>
                          <a:spcPts val="0"/>
                        </a:spcBef>
                        <a:spcAft>
                          <a:spcPts val="0"/>
                        </a:spcAft>
                      </a:pPr>
                      <a:r>
                        <a:rPr lang="en-US" sz="1500">
                          <a:solidFill>
                            <a:srgbClr val="000000"/>
                          </a:solidFill>
                          <a:effectLst/>
                          <a:latin typeface="Arial" panose="020B0604020202020204" pitchFamily="34" charset="0"/>
                          <a:cs typeface="Arial" panose="020B0604020202020204" pitchFamily="34" charset="0"/>
                        </a:rPr>
                        <a:t>Decreases</a:t>
                      </a:r>
                      <a:endPar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38873" marR="38873" marT="0" marB="0" anchor="ctr"/>
                </a:tc>
                <a:tc>
                  <a:txBody>
                    <a:bodyPr/>
                    <a:lstStyle/>
                    <a:p>
                      <a:pPr marL="0" marR="0" indent="0" algn="ctr">
                        <a:lnSpc>
                          <a:spcPct val="100000"/>
                        </a:lnSpc>
                        <a:spcBef>
                          <a:spcPts val="0"/>
                        </a:spcBef>
                        <a:spcAft>
                          <a:spcPts val="0"/>
                        </a:spcAft>
                      </a:pPr>
                      <a:r>
                        <a:rPr lang="en-US" sz="1500" dirty="0">
                          <a:solidFill>
                            <a:srgbClr val="000000"/>
                          </a:solidFill>
                          <a:effectLst/>
                          <a:latin typeface="Arial" panose="020B0604020202020204" pitchFamily="34" charset="0"/>
                          <a:cs typeface="Arial" panose="020B0604020202020204" pitchFamily="34" charset="0"/>
                        </a:rPr>
                        <a:t>0, too slow</a:t>
                      </a:r>
                      <a:endParaRPr lang="en-US" sz="1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38873" marR="38873" marT="0" marB="0" anchor="ctr"/>
                </a:tc>
                <a:extLst>
                  <a:ext uri="{0D108BD9-81ED-4DB2-BD59-A6C34878D82A}">
                    <a16:rowId xmlns:a16="http://schemas.microsoft.com/office/drawing/2014/main" val="2801485112"/>
                  </a:ext>
                </a:extLst>
              </a:tr>
              <a:tr h="751462">
                <a:tc>
                  <a:txBody>
                    <a:bodyPr/>
                    <a:lstStyle/>
                    <a:p>
                      <a:pPr marL="0" marR="0" indent="0">
                        <a:lnSpc>
                          <a:spcPct val="100000"/>
                        </a:lnSpc>
                        <a:spcBef>
                          <a:spcPts val="0"/>
                        </a:spcBef>
                        <a:spcAft>
                          <a:spcPts val="0"/>
                        </a:spcAft>
                      </a:pPr>
                      <a:r>
                        <a:rPr lang="en-US" sz="1500" baseline="0" dirty="0">
                          <a:solidFill>
                            <a:srgbClr val="000000"/>
                          </a:solidFill>
                          <a:effectLst/>
                          <a:latin typeface="Arial" panose="020B0604020202020204" pitchFamily="34" charset="0"/>
                          <a:cs typeface="Arial" panose="020B0604020202020204" pitchFamily="34" charset="0"/>
                        </a:rPr>
                        <a:t>Accommodation</a:t>
                      </a:r>
                      <a:endParaRPr lang="en-US" sz="1500" baseline="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38873" marR="38873" marT="0" marB="0" anchor="ctr"/>
                </a:tc>
                <a:tc>
                  <a:txBody>
                    <a:bodyPr/>
                    <a:lstStyle/>
                    <a:p>
                      <a:pPr marL="0" marR="0" indent="0">
                        <a:lnSpc>
                          <a:spcPct val="100000"/>
                        </a:lnSpc>
                        <a:spcBef>
                          <a:spcPts val="0"/>
                        </a:spcBef>
                        <a:spcAft>
                          <a:spcPts val="0"/>
                        </a:spcAft>
                      </a:pPr>
                      <a:r>
                        <a:rPr lang="en-US" sz="1500">
                          <a:solidFill>
                            <a:srgbClr val="000000"/>
                          </a:solidFill>
                          <a:effectLst/>
                          <a:latin typeface="Arial" panose="020B0604020202020204" pitchFamily="34" charset="0"/>
                          <a:cs typeface="Arial" panose="020B0604020202020204" pitchFamily="34" charset="0"/>
                        </a:rPr>
                        <a:t>*Four inches to six feet</a:t>
                      </a:r>
                      <a:endPar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38873" marR="38873" marT="0" marB="0" anchor="ctr"/>
                </a:tc>
                <a:tc>
                  <a:txBody>
                    <a:bodyPr/>
                    <a:lstStyle/>
                    <a:p>
                      <a:pPr marL="0" marR="0" indent="0">
                        <a:lnSpc>
                          <a:spcPct val="100000"/>
                        </a:lnSpc>
                        <a:spcBef>
                          <a:spcPts val="0"/>
                        </a:spcBef>
                        <a:spcAft>
                          <a:spcPts val="0"/>
                        </a:spcAft>
                      </a:pPr>
                      <a:r>
                        <a:rPr lang="en-US" sz="1500">
                          <a:solidFill>
                            <a:srgbClr val="000000"/>
                          </a:solidFill>
                          <a:effectLst/>
                          <a:latin typeface="Arial" panose="020B0604020202020204" pitchFamily="34" charset="0"/>
                          <a:cs typeface="Arial" panose="020B0604020202020204" pitchFamily="34" charset="0"/>
                        </a:rPr>
                        <a:t>Ciliary muscle effort increases allowing the lens to become short and fat</a:t>
                      </a:r>
                      <a:endPar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38873" marR="38873" marT="0" marB="0" anchor="ctr"/>
                </a:tc>
                <a:tc>
                  <a:txBody>
                    <a:bodyPr/>
                    <a:lstStyle/>
                    <a:p>
                      <a:pPr marL="0" marR="0" indent="0" algn="ctr">
                        <a:lnSpc>
                          <a:spcPct val="100000"/>
                        </a:lnSpc>
                        <a:spcBef>
                          <a:spcPts val="0"/>
                        </a:spcBef>
                        <a:spcAft>
                          <a:spcPts val="0"/>
                        </a:spcAft>
                      </a:pPr>
                      <a:r>
                        <a:rPr lang="en-US" sz="1500" dirty="0">
                          <a:solidFill>
                            <a:srgbClr val="000000"/>
                          </a:solidFill>
                          <a:effectLst/>
                          <a:latin typeface="Arial" panose="020B0604020202020204" pitchFamily="34" charset="0"/>
                          <a:cs typeface="Arial" panose="020B0604020202020204" pitchFamily="34" charset="0"/>
                        </a:rPr>
                        <a:t>0, too slow</a:t>
                      </a:r>
                      <a:endParaRPr lang="en-US" sz="1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38873" marR="38873" marT="0" marB="0" anchor="ctr"/>
                </a:tc>
                <a:extLst>
                  <a:ext uri="{0D108BD9-81ED-4DB2-BD59-A6C34878D82A}">
                    <a16:rowId xmlns:a16="http://schemas.microsoft.com/office/drawing/2014/main" val="3088602118"/>
                  </a:ext>
                </a:extLst>
              </a:tr>
              <a:tr h="375731">
                <a:tc>
                  <a:txBody>
                    <a:bodyPr/>
                    <a:lstStyle/>
                    <a:p>
                      <a:pPr marL="0" marR="0" indent="0">
                        <a:lnSpc>
                          <a:spcPct val="100000"/>
                        </a:lnSpc>
                        <a:spcBef>
                          <a:spcPts val="0"/>
                        </a:spcBef>
                        <a:spcAft>
                          <a:spcPts val="0"/>
                        </a:spcAft>
                      </a:pPr>
                      <a:r>
                        <a:rPr lang="en-US" sz="1500" baseline="0" dirty="0">
                          <a:solidFill>
                            <a:srgbClr val="000000"/>
                          </a:solidFill>
                          <a:effectLst/>
                          <a:latin typeface="Arial" panose="020B0604020202020204" pitchFamily="34" charset="0"/>
                          <a:cs typeface="Arial" panose="020B0604020202020204" pitchFamily="34" charset="0"/>
                        </a:rPr>
                        <a:t>Aerial perspective</a:t>
                      </a:r>
                      <a:endParaRPr lang="en-US" sz="1500" baseline="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38873" marR="38873" marT="0" marB="0" anchor="ctr"/>
                </a:tc>
                <a:tc>
                  <a:txBody>
                    <a:bodyPr/>
                    <a:lstStyle/>
                    <a:p>
                      <a:pPr marL="0" marR="0" indent="0">
                        <a:lnSpc>
                          <a:spcPct val="100000"/>
                        </a:lnSpc>
                        <a:spcBef>
                          <a:spcPts val="0"/>
                        </a:spcBef>
                        <a:spcAft>
                          <a:spcPts val="0"/>
                        </a:spcAft>
                      </a:pPr>
                      <a:r>
                        <a:rPr lang="en-US" sz="1500" dirty="0">
                          <a:solidFill>
                            <a:srgbClr val="000000"/>
                          </a:solidFill>
                          <a:effectLst/>
                          <a:latin typeface="Arial" panose="020B0604020202020204" pitchFamily="34" charset="0"/>
                          <a:cs typeface="Arial" panose="020B0604020202020204" pitchFamily="34" charset="0"/>
                        </a:rPr>
                        <a:t>Many miles </a:t>
                      </a:r>
                      <a:endParaRPr lang="en-US" sz="1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38873" marR="38873" marT="0" marB="0" anchor="ctr"/>
                </a:tc>
                <a:tc>
                  <a:txBody>
                    <a:bodyPr/>
                    <a:lstStyle/>
                    <a:p>
                      <a:pPr marL="0" marR="0" indent="0">
                        <a:lnSpc>
                          <a:spcPct val="100000"/>
                        </a:lnSpc>
                        <a:spcBef>
                          <a:spcPts val="0"/>
                        </a:spcBef>
                        <a:spcAft>
                          <a:spcPts val="0"/>
                        </a:spcAft>
                      </a:pPr>
                      <a:r>
                        <a:rPr lang="en-US" sz="1500">
                          <a:solidFill>
                            <a:srgbClr val="000000"/>
                          </a:solidFill>
                          <a:effectLst/>
                          <a:latin typeface="Arial" panose="020B0604020202020204" pitchFamily="34" charset="0"/>
                          <a:cs typeface="Arial" panose="020B0604020202020204" pitchFamily="34" charset="0"/>
                        </a:rPr>
                        <a:t>The only cue that gets better with distance</a:t>
                      </a:r>
                      <a:endPar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38873" marR="38873" marT="0" marB="0" anchor="ctr"/>
                </a:tc>
                <a:tc>
                  <a:txBody>
                    <a:bodyPr/>
                    <a:lstStyle/>
                    <a:p>
                      <a:pPr marL="0" marR="0" indent="0" algn="ctr">
                        <a:lnSpc>
                          <a:spcPct val="100000"/>
                        </a:lnSpc>
                        <a:spcBef>
                          <a:spcPts val="0"/>
                        </a:spcBef>
                        <a:spcAft>
                          <a:spcPts val="0"/>
                        </a:spcAft>
                      </a:pPr>
                      <a:r>
                        <a:rPr lang="en-US" sz="1500" dirty="0">
                          <a:solidFill>
                            <a:srgbClr val="000000"/>
                          </a:solidFill>
                          <a:effectLst/>
                          <a:latin typeface="Arial" panose="020B0604020202020204" pitchFamily="34" charset="0"/>
                          <a:cs typeface="Arial" panose="020B0604020202020204" pitchFamily="34" charset="0"/>
                        </a:rPr>
                        <a:t>0, too close</a:t>
                      </a:r>
                      <a:endParaRPr lang="en-US" sz="1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38873" marR="38873" marT="0" marB="0" anchor="ctr"/>
                </a:tc>
                <a:extLst>
                  <a:ext uri="{0D108BD9-81ED-4DB2-BD59-A6C34878D82A}">
                    <a16:rowId xmlns:a16="http://schemas.microsoft.com/office/drawing/2014/main" val="966146603"/>
                  </a:ext>
                </a:extLst>
              </a:tr>
              <a:tr h="563597">
                <a:tc gridSpan="4">
                  <a:txBody>
                    <a:bodyPr/>
                    <a:lstStyle/>
                    <a:p>
                      <a:pPr marL="0" marR="0" indent="0">
                        <a:lnSpc>
                          <a:spcPct val="100000"/>
                        </a:lnSpc>
                        <a:spcBef>
                          <a:spcPts val="0"/>
                        </a:spcBef>
                        <a:spcAft>
                          <a:spcPts val="0"/>
                        </a:spcAft>
                      </a:pPr>
                      <a:r>
                        <a:rPr lang="en-US" sz="1500" dirty="0">
                          <a:solidFill>
                            <a:srgbClr val="000000"/>
                          </a:solidFill>
                          <a:effectLst/>
                          <a:latin typeface="Arial" panose="020B0604020202020204" pitchFamily="34" charset="0"/>
                          <a:cs typeface="Arial" panose="020B0604020202020204" pitchFamily="34" charset="0"/>
                        </a:rPr>
                        <a:t>*The accommodative and vergence systems are capable of fixating targets at infinity, but the changes between six feet and infinity are imperceptibly small. The near point for accommodation is around four inches for a young adult. But this falls off rapidly with age.</a:t>
                      </a:r>
                      <a:endParaRPr lang="en-US" sz="1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38873" marR="38873"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77163225"/>
                  </a:ext>
                </a:extLst>
              </a:tr>
            </a:tbl>
          </a:graphicData>
        </a:graphic>
      </p:graphicFrame>
      <p:sp>
        <p:nvSpPr>
          <p:cNvPr id="4" name="Date Placeholder 3">
            <a:extLst>
              <a:ext uri="{FF2B5EF4-FFF2-40B4-BE49-F238E27FC236}">
                <a16:creationId xmlns:a16="http://schemas.microsoft.com/office/drawing/2014/main" id="{1BA1DA40-AC98-E572-410C-FAE3FDDECE0E}"/>
              </a:ext>
            </a:extLst>
          </p:cNvPr>
          <p:cNvSpPr>
            <a:spLocks noGrp="1"/>
          </p:cNvSpPr>
          <p:nvPr>
            <p:ph type="dt" sz="half" idx="10"/>
          </p:nvPr>
        </p:nvSpPr>
        <p:spPr/>
        <p:txBody>
          <a:bodyPr/>
          <a:lstStyle/>
          <a:p>
            <a:pPr>
              <a:defRPr/>
            </a:pPr>
            <a:fld id="{0B59B21E-DA60-41BF-8E29-19C2FEFC1DA2}" type="datetime1">
              <a:rPr lang="en-US" smtClean="0"/>
              <a:pPr>
                <a:defRPr/>
              </a:pPr>
              <a:t>9/3/2024</a:t>
            </a:fld>
            <a:endParaRPr lang="en-US" dirty="0"/>
          </a:p>
        </p:txBody>
      </p:sp>
      <p:sp>
        <p:nvSpPr>
          <p:cNvPr id="5" name="Footer Placeholder 4">
            <a:extLst>
              <a:ext uri="{FF2B5EF4-FFF2-40B4-BE49-F238E27FC236}">
                <a16:creationId xmlns:a16="http://schemas.microsoft.com/office/drawing/2014/main" id="{0E6106A8-5CAD-D389-6A1D-2D6DBF5BD4A8}"/>
              </a:ext>
            </a:extLst>
          </p:cNvPr>
          <p:cNvSpPr>
            <a:spLocks noGrp="1"/>
          </p:cNvSpPr>
          <p:nvPr>
            <p:ph type="ftr" sz="quarter" idx="11"/>
          </p:nvPr>
        </p:nvSpPr>
        <p:spPr/>
        <p:txBody>
          <a:bodyPr/>
          <a:lstStyle/>
          <a:p>
            <a:pPr>
              <a:defRPr/>
            </a:pPr>
            <a:r>
              <a:rPr lang="en-US"/>
              <a:t>© 2024 Bahill</a:t>
            </a:r>
            <a:endParaRPr lang="en-US" dirty="0"/>
          </a:p>
        </p:txBody>
      </p:sp>
      <p:sp>
        <p:nvSpPr>
          <p:cNvPr id="6" name="Slide Number Placeholder 5">
            <a:extLst>
              <a:ext uri="{FF2B5EF4-FFF2-40B4-BE49-F238E27FC236}">
                <a16:creationId xmlns:a16="http://schemas.microsoft.com/office/drawing/2014/main" id="{52607033-A287-373D-40C0-6805AFC4119F}"/>
              </a:ext>
            </a:extLst>
          </p:cNvPr>
          <p:cNvSpPr>
            <a:spLocks noGrp="1"/>
          </p:cNvSpPr>
          <p:nvPr>
            <p:ph type="sldNum" sz="quarter" idx="12"/>
          </p:nvPr>
        </p:nvSpPr>
        <p:spPr/>
        <p:txBody>
          <a:bodyPr/>
          <a:lstStyle/>
          <a:p>
            <a:pPr>
              <a:defRPr/>
            </a:pPr>
            <a:fld id="{B2C62299-53E6-461B-B489-6AE78C6C08EB}" type="slidenum">
              <a:rPr lang="en-US" smtClean="0"/>
              <a:pPr>
                <a:defRPr/>
              </a:pPr>
              <a:t>24</a:t>
            </a:fld>
            <a:endParaRPr lang="en-US" dirty="0"/>
          </a:p>
        </p:txBody>
      </p:sp>
      <p:graphicFrame>
        <p:nvGraphicFramePr>
          <p:cNvPr id="8" name="Object 7">
            <a:extLst>
              <a:ext uri="{FF2B5EF4-FFF2-40B4-BE49-F238E27FC236}">
                <a16:creationId xmlns:a16="http://schemas.microsoft.com/office/drawing/2014/main" id="{84A33CC5-5904-31AD-2BCE-7FBF58FF5C4B}"/>
              </a:ext>
            </a:extLst>
          </p:cNvPr>
          <p:cNvGraphicFramePr>
            <a:graphicFrameLocks noChangeAspect="1"/>
          </p:cNvGraphicFramePr>
          <p:nvPr/>
        </p:nvGraphicFramePr>
        <p:xfrm>
          <a:off x="0" y="0"/>
          <a:ext cx="476250" cy="180975"/>
        </p:xfrm>
        <a:graphic>
          <a:graphicData uri="http://schemas.openxmlformats.org/presentationml/2006/ole">
            <mc:AlternateContent xmlns:mc="http://schemas.openxmlformats.org/markup-compatibility/2006">
              <mc:Choice xmlns:v="urn:schemas-microsoft-com:vml" Requires="v">
                <p:oleObj name="Equation" r:id="rId3" imgW="469696" imgH="177723" progId="Equation.DSMT4">
                  <p:embed/>
                </p:oleObj>
              </mc:Choice>
              <mc:Fallback>
                <p:oleObj name="Equation" r:id="rId3" imgW="469696" imgH="177723" progId="Equation.DSMT4">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76250" cy="180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817577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3686A-421A-5B2A-F69D-12031B2CDECB}"/>
              </a:ext>
            </a:extLst>
          </p:cNvPr>
          <p:cNvSpPr>
            <a:spLocks noGrp="1"/>
          </p:cNvSpPr>
          <p:nvPr>
            <p:ph type="title"/>
          </p:nvPr>
        </p:nvSpPr>
        <p:spPr>
          <a:xfrm>
            <a:off x="958702" y="159371"/>
            <a:ext cx="8389938" cy="685800"/>
          </a:xfrm>
        </p:spPr>
        <p:txBody>
          <a:bodyPr/>
          <a:lstStyle/>
          <a:p>
            <a:r>
              <a:rPr lang="en-US" sz="4000" kern="0" dirty="0">
                <a:effectLst/>
                <a:latin typeface="Times New Roman" panose="02020603050405020304" pitchFamily="18" charset="0"/>
                <a:ea typeface="Times New Roman" panose="02020603050405020304" pitchFamily="18" charset="0"/>
              </a:rPr>
              <a:t>Binocular disparity </a:t>
            </a:r>
            <a:endParaRPr lang="en-US" sz="4000" dirty="0"/>
          </a:p>
        </p:txBody>
      </p:sp>
      <p:sp>
        <p:nvSpPr>
          <p:cNvPr id="4" name="Date Placeholder 3">
            <a:extLst>
              <a:ext uri="{FF2B5EF4-FFF2-40B4-BE49-F238E27FC236}">
                <a16:creationId xmlns:a16="http://schemas.microsoft.com/office/drawing/2014/main" id="{CDAE1A30-77E6-61F4-73E6-426468219362}"/>
              </a:ext>
            </a:extLst>
          </p:cNvPr>
          <p:cNvSpPr>
            <a:spLocks noGrp="1"/>
          </p:cNvSpPr>
          <p:nvPr>
            <p:ph type="dt" sz="half" idx="10"/>
          </p:nvPr>
        </p:nvSpPr>
        <p:spPr/>
        <p:txBody>
          <a:bodyPr/>
          <a:lstStyle/>
          <a:p>
            <a:pPr>
              <a:defRPr/>
            </a:pPr>
            <a:fld id="{0B59B21E-DA60-41BF-8E29-19C2FEFC1DA2}" type="datetime1">
              <a:rPr lang="en-US" smtClean="0"/>
              <a:pPr>
                <a:defRPr/>
              </a:pPr>
              <a:t>9/3/2024</a:t>
            </a:fld>
            <a:endParaRPr lang="en-US" dirty="0"/>
          </a:p>
        </p:txBody>
      </p:sp>
      <p:sp>
        <p:nvSpPr>
          <p:cNvPr id="5" name="Footer Placeholder 4">
            <a:extLst>
              <a:ext uri="{FF2B5EF4-FFF2-40B4-BE49-F238E27FC236}">
                <a16:creationId xmlns:a16="http://schemas.microsoft.com/office/drawing/2014/main" id="{9F4494E5-3755-D784-9D3E-4E028BAB1B07}"/>
              </a:ext>
            </a:extLst>
          </p:cNvPr>
          <p:cNvSpPr>
            <a:spLocks noGrp="1"/>
          </p:cNvSpPr>
          <p:nvPr>
            <p:ph type="ftr" sz="quarter" idx="11"/>
          </p:nvPr>
        </p:nvSpPr>
        <p:spPr/>
        <p:txBody>
          <a:bodyPr/>
          <a:lstStyle/>
          <a:p>
            <a:pPr>
              <a:defRPr/>
            </a:pPr>
            <a:r>
              <a:rPr lang="en-US"/>
              <a:t>© 2017 Bahill</a:t>
            </a:r>
            <a:endParaRPr lang="en-US" dirty="0"/>
          </a:p>
        </p:txBody>
      </p:sp>
      <p:sp>
        <p:nvSpPr>
          <p:cNvPr id="6" name="Slide Number Placeholder 5">
            <a:extLst>
              <a:ext uri="{FF2B5EF4-FFF2-40B4-BE49-F238E27FC236}">
                <a16:creationId xmlns:a16="http://schemas.microsoft.com/office/drawing/2014/main" id="{42DF5892-AD25-25EE-D8F9-18971CCCCE79}"/>
              </a:ext>
            </a:extLst>
          </p:cNvPr>
          <p:cNvSpPr>
            <a:spLocks noGrp="1"/>
          </p:cNvSpPr>
          <p:nvPr>
            <p:ph type="sldNum" sz="quarter" idx="12"/>
          </p:nvPr>
        </p:nvSpPr>
        <p:spPr/>
        <p:txBody>
          <a:bodyPr/>
          <a:lstStyle/>
          <a:p>
            <a:pPr>
              <a:defRPr/>
            </a:pPr>
            <a:fld id="{B2C62299-53E6-461B-B489-6AE78C6C08EB}" type="slidenum">
              <a:rPr lang="en-US" smtClean="0"/>
              <a:pPr>
                <a:defRPr/>
              </a:pPr>
              <a:t>25</a:t>
            </a:fld>
            <a:endParaRPr lang="en-US" dirty="0"/>
          </a:p>
        </p:txBody>
      </p:sp>
      <p:pic>
        <p:nvPicPr>
          <p:cNvPr id="1028" name="Picture 4" descr="Pin page">
            <a:extLst>
              <a:ext uri="{FF2B5EF4-FFF2-40B4-BE49-F238E27FC236}">
                <a16:creationId xmlns:a16="http://schemas.microsoft.com/office/drawing/2014/main" id="{DDD61E21-6808-AE3E-482D-4BF16DE4E5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7814" y="909911"/>
            <a:ext cx="7288192" cy="545910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6F4621A-3974-B532-64CE-A752745A8290}"/>
              </a:ext>
            </a:extLst>
          </p:cNvPr>
          <p:cNvSpPr txBox="1"/>
          <p:nvPr/>
        </p:nvSpPr>
        <p:spPr>
          <a:xfrm>
            <a:off x="958702" y="6550337"/>
            <a:ext cx="5039832" cy="523220"/>
          </a:xfrm>
          <a:prstGeom prst="rect">
            <a:avLst/>
          </a:prstGeom>
          <a:noFill/>
        </p:spPr>
        <p:txBody>
          <a:bodyPr wrap="square">
            <a:spAutoFit/>
          </a:bodyPr>
          <a:lstStyle/>
          <a:p>
            <a:pPr marL="0" marR="0" lvl="0" indent="0" algn="l" defTabSz="1019175" rtl="0" eaLnBrk="0" fontAlgn="base" latinLnBrk="0" hangingPunct="0">
              <a:lnSpc>
                <a:spcPct val="100000"/>
              </a:lnSpc>
              <a:spcBef>
                <a:spcPct val="20000"/>
              </a:spcBef>
              <a:spcAft>
                <a:spcPct val="0"/>
              </a:spcAft>
              <a:buClr>
                <a:srgbClr val="FFFFFF"/>
              </a:buClr>
              <a:buSzTx/>
              <a:buFont typeface="Symbol" pitchFamily="18" charset="2"/>
              <a:buNone/>
              <a:tabLst/>
              <a:defRPr/>
            </a:pPr>
            <a:r>
              <a:rPr kumimoji="1" lang="en-US" sz="2800" b="0" i="0" u="none" strike="noStrike" kern="0" cap="none" spc="0" normalizeH="0" baseline="0" noProof="0" dirty="0">
                <a:ln>
                  <a:noFill/>
                </a:ln>
                <a:solidFill>
                  <a:srgbClr val="FFFFFF"/>
                </a:solidFill>
                <a:effectLst/>
                <a:uLnTx/>
                <a:uFillTx/>
                <a:latin typeface="Times New Roman"/>
                <a:ea typeface="+mn-ea"/>
                <a:cs typeface="+mn-cs"/>
              </a:rPr>
              <a:t>This is the best cue for depth</a:t>
            </a:r>
          </a:p>
        </p:txBody>
      </p:sp>
    </p:spTree>
    <p:extLst>
      <p:ext uri="{BB962C8B-B14F-4D97-AF65-F5344CB8AC3E}">
        <p14:creationId xmlns:p14="http://schemas.microsoft.com/office/powerpoint/2010/main" val="36858966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70CB5-03F5-C7DE-3F5F-B26A35DB87F1}"/>
              </a:ext>
            </a:extLst>
          </p:cNvPr>
          <p:cNvSpPr>
            <a:spLocks noGrp="1"/>
          </p:cNvSpPr>
          <p:nvPr>
            <p:ph type="title"/>
          </p:nvPr>
        </p:nvSpPr>
        <p:spPr/>
        <p:txBody>
          <a:bodyPr/>
          <a:lstStyle/>
          <a:p>
            <a:r>
              <a:rPr lang="en-US" dirty="0"/>
              <a:t>Retinal speed for moving targets</a:t>
            </a:r>
          </a:p>
        </p:txBody>
      </p:sp>
      <p:sp>
        <p:nvSpPr>
          <p:cNvPr id="4" name="Date Placeholder 3">
            <a:extLst>
              <a:ext uri="{FF2B5EF4-FFF2-40B4-BE49-F238E27FC236}">
                <a16:creationId xmlns:a16="http://schemas.microsoft.com/office/drawing/2014/main" id="{04E9BDEA-D618-CB20-B183-42EC986B2DFF}"/>
              </a:ext>
            </a:extLst>
          </p:cNvPr>
          <p:cNvSpPr>
            <a:spLocks noGrp="1"/>
          </p:cNvSpPr>
          <p:nvPr>
            <p:ph type="dt" sz="half" idx="10"/>
          </p:nvPr>
        </p:nvSpPr>
        <p:spPr/>
        <p:txBody>
          <a:bodyPr/>
          <a:lstStyle/>
          <a:p>
            <a:pPr>
              <a:defRPr/>
            </a:pPr>
            <a:fld id="{0B59B21E-DA60-41BF-8E29-19C2FEFC1DA2}" type="datetime1">
              <a:rPr lang="en-US" smtClean="0"/>
              <a:pPr>
                <a:defRPr/>
              </a:pPr>
              <a:t>9/3/2024</a:t>
            </a:fld>
            <a:endParaRPr lang="en-US" dirty="0"/>
          </a:p>
        </p:txBody>
      </p:sp>
      <p:sp>
        <p:nvSpPr>
          <p:cNvPr id="5" name="Footer Placeholder 4">
            <a:extLst>
              <a:ext uri="{FF2B5EF4-FFF2-40B4-BE49-F238E27FC236}">
                <a16:creationId xmlns:a16="http://schemas.microsoft.com/office/drawing/2014/main" id="{767DA494-A956-A68D-617B-BBFB565C8D8A}"/>
              </a:ext>
            </a:extLst>
          </p:cNvPr>
          <p:cNvSpPr>
            <a:spLocks noGrp="1"/>
          </p:cNvSpPr>
          <p:nvPr>
            <p:ph type="ftr" sz="quarter" idx="11"/>
          </p:nvPr>
        </p:nvSpPr>
        <p:spPr/>
        <p:txBody>
          <a:bodyPr/>
          <a:lstStyle/>
          <a:p>
            <a:pPr>
              <a:defRPr/>
            </a:pPr>
            <a:r>
              <a:rPr lang="en-US"/>
              <a:t>© 2024 Bahill</a:t>
            </a:r>
            <a:endParaRPr lang="en-US" dirty="0"/>
          </a:p>
        </p:txBody>
      </p:sp>
      <p:sp>
        <p:nvSpPr>
          <p:cNvPr id="6" name="Slide Number Placeholder 5">
            <a:extLst>
              <a:ext uri="{FF2B5EF4-FFF2-40B4-BE49-F238E27FC236}">
                <a16:creationId xmlns:a16="http://schemas.microsoft.com/office/drawing/2014/main" id="{BCC206FD-3722-9851-78F6-76344CD3F7A1}"/>
              </a:ext>
            </a:extLst>
          </p:cNvPr>
          <p:cNvSpPr>
            <a:spLocks noGrp="1"/>
          </p:cNvSpPr>
          <p:nvPr>
            <p:ph type="sldNum" sz="quarter" idx="12"/>
          </p:nvPr>
        </p:nvSpPr>
        <p:spPr/>
        <p:txBody>
          <a:bodyPr/>
          <a:lstStyle/>
          <a:p>
            <a:pPr>
              <a:defRPr/>
            </a:pPr>
            <a:fld id="{B2C62299-53E6-461B-B489-6AE78C6C08EB}" type="slidenum">
              <a:rPr lang="en-US" smtClean="0"/>
              <a:pPr>
                <a:defRPr/>
              </a:pPr>
              <a:t>26</a:t>
            </a:fld>
            <a:endParaRPr lang="en-US" dirty="0"/>
          </a:p>
        </p:txBody>
      </p:sp>
      <p:pic>
        <p:nvPicPr>
          <p:cNvPr id="3" name="Picture 2" descr="A baseball player throwing a ball&#10;&#10;Description automatically generated">
            <a:extLst>
              <a:ext uri="{FF2B5EF4-FFF2-40B4-BE49-F238E27FC236}">
                <a16:creationId xmlns:a16="http://schemas.microsoft.com/office/drawing/2014/main" id="{605DEF90-8598-8A82-7DA2-ACC6E59937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1147823"/>
            <a:ext cx="8374330" cy="5589865"/>
          </a:xfrm>
          <a:prstGeom prst="rect">
            <a:avLst/>
          </a:prstGeom>
          <a:noFill/>
        </p:spPr>
      </p:pic>
    </p:spTree>
    <p:extLst>
      <p:ext uri="{BB962C8B-B14F-4D97-AF65-F5344CB8AC3E}">
        <p14:creationId xmlns:p14="http://schemas.microsoft.com/office/powerpoint/2010/main" val="26052911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70CB5-03F5-C7DE-3F5F-B26A35DB87F1}"/>
              </a:ext>
            </a:extLst>
          </p:cNvPr>
          <p:cNvSpPr>
            <a:spLocks noGrp="1"/>
          </p:cNvSpPr>
          <p:nvPr>
            <p:ph type="title"/>
          </p:nvPr>
        </p:nvSpPr>
        <p:spPr/>
        <p:txBody>
          <a:bodyPr/>
          <a:lstStyle/>
          <a:p>
            <a:r>
              <a:rPr lang="en-US" dirty="0"/>
              <a:t>Retinal speed for moving targets</a:t>
            </a:r>
          </a:p>
        </p:txBody>
      </p:sp>
      <p:sp>
        <p:nvSpPr>
          <p:cNvPr id="4" name="Date Placeholder 3">
            <a:extLst>
              <a:ext uri="{FF2B5EF4-FFF2-40B4-BE49-F238E27FC236}">
                <a16:creationId xmlns:a16="http://schemas.microsoft.com/office/drawing/2014/main" id="{04E9BDEA-D618-CB20-B183-42EC986B2DFF}"/>
              </a:ext>
            </a:extLst>
          </p:cNvPr>
          <p:cNvSpPr>
            <a:spLocks noGrp="1"/>
          </p:cNvSpPr>
          <p:nvPr>
            <p:ph type="dt" sz="half" idx="10"/>
          </p:nvPr>
        </p:nvSpPr>
        <p:spPr/>
        <p:txBody>
          <a:bodyPr/>
          <a:lstStyle/>
          <a:p>
            <a:pPr>
              <a:defRPr/>
            </a:pPr>
            <a:fld id="{0B59B21E-DA60-41BF-8E29-19C2FEFC1DA2}" type="datetime1">
              <a:rPr lang="en-US" smtClean="0"/>
              <a:pPr>
                <a:defRPr/>
              </a:pPr>
              <a:t>9/3/2024</a:t>
            </a:fld>
            <a:endParaRPr lang="en-US" dirty="0"/>
          </a:p>
        </p:txBody>
      </p:sp>
      <p:sp>
        <p:nvSpPr>
          <p:cNvPr id="5" name="Footer Placeholder 4">
            <a:extLst>
              <a:ext uri="{FF2B5EF4-FFF2-40B4-BE49-F238E27FC236}">
                <a16:creationId xmlns:a16="http://schemas.microsoft.com/office/drawing/2014/main" id="{767DA494-A956-A68D-617B-BBFB565C8D8A}"/>
              </a:ext>
            </a:extLst>
          </p:cNvPr>
          <p:cNvSpPr>
            <a:spLocks noGrp="1"/>
          </p:cNvSpPr>
          <p:nvPr>
            <p:ph type="ftr" sz="quarter" idx="11"/>
          </p:nvPr>
        </p:nvSpPr>
        <p:spPr/>
        <p:txBody>
          <a:bodyPr/>
          <a:lstStyle/>
          <a:p>
            <a:pPr>
              <a:defRPr/>
            </a:pPr>
            <a:r>
              <a:rPr lang="en-US"/>
              <a:t>© 2024 Bahill</a:t>
            </a:r>
            <a:endParaRPr lang="en-US" dirty="0"/>
          </a:p>
        </p:txBody>
      </p:sp>
      <p:sp>
        <p:nvSpPr>
          <p:cNvPr id="6" name="Slide Number Placeholder 5">
            <a:extLst>
              <a:ext uri="{FF2B5EF4-FFF2-40B4-BE49-F238E27FC236}">
                <a16:creationId xmlns:a16="http://schemas.microsoft.com/office/drawing/2014/main" id="{BCC206FD-3722-9851-78F6-76344CD3F7A1}"/>
              </a:ext>
            </a:extLst>
          </p:cNvPr>
          <p:cNvSpPr>
            <a:spLocks noGrp="1"/>
          </p:cNvSpPr>
          <p:nvPr>
            <p:ph type="sldNum" sz="quarter" idx="12"/>
          </p:nvPr>
        </p:nvSpPr>
        <p:spPr/>
        <p:txBody>
          <a:bodyPr/>
          <a:lstStyle/>
          <a:p>
            <a:pPr>
              <a:defRPr/>
            </a:pPr>
            <a:fld id="{B2C62299-53E6-461B-B489-6AE78C6C08EB}" type="slidenum">
              <a:rPr lang="en-US" smtClean="0"/>
              <a:pPr>
                <a:defRPr/>
              </a:pPr>
              <a:t>27</a:t>
            </a:fld>
            <a:endParaRPr lang="en-US" dirty="0"/>
          </a:p>
        </p:txBody>
      </p:sp>
      <p:pic>
        <p:nvPicPr>
          <p:cNvPr id="4098" name="Picture 2" descr="Creative Baseball Illustration Stock ...">
            <a:extLst>
              <a:ext uri="{FF2B5EF4-FFF2-40B4-BE49-F238E27FC236}">
                <a16:creationId xmlns:a16="http://schemas.microsoft.com/office/drawing/2014/main" id="{BE29FF84-C78E-E1E5-79EE-1945B99EB4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9537" y="1295399"/>
            <a:ext cx="8505463" cy="2931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18625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8F84A-E5AC-442D-4F24-2BBA90DB385C}"/>
              </a:ext>
            </a:extLst>
          </p:cNvPr>
          <p:cNvSpPr>
            <a:spLocks noGrp="1"/>
          </p:cNvSpPr>
          <p:nvPr>
            <p:ph type="title"/>
          </p:nvPr>
        </p:nvSpPr>
        <p:spPr/>
        <p:txBody>
          <a:bodyPr/>
          <a:lstStyle/>
          <a:p>
            <a:r>
              <a:rPr lang="en-US" dirty="0">
                <a:latin typeface="Times New Roman" panose="02020603050405020304" pitchFamily="18" charset="0"/>
                <a:ea typeface="Times New Roman" panose="02020603050405020304" pitchFamily="18" charset="0"/>
              </a:rPr>
              <a:t>A</a:t>
            </a:r>
            <a:r>
              <a:rPr lang="en-US" dirty="0">
                <a:effectLst/>
                <a:latin typeface="Times New Roman" panose="02020603050405020304" pitchFamily="18" charset="0"/>
                <a:ea typeface="Times New Roman" panose="02020603050405020304" pitchFamily="18" charset="0"/>
              </a:rPr>
              <a:t>pparent size</a:t>
            </a:r>
            <a:endParaRPr lang="en-US" dirty="0"/>
          </a:p>
        </p:txBody>
      </p:sp>
      <p:sp>
        <p:nvSpPr>
          <p:cNvPr id="3" name="Content Placeholder 2">
            <a:extLst>
              <a:ext uri="{FF2B5EF4-FFF2-40B4-BE49-F238E27FC236}">
                <a16:creationId xmlns:a16="http://schemas.microsoft.com/office/drawing/2014/main" id="{608AD4FA-03E5-4178-15DA-4EBF11F52446}"/>
              </a:ext>
            </a:extLst>
          </p:cNvPr>
          <p:cNvSpPr>
            <a:spLocks noGrp="1"/>
          </p:cNvSpPr>
          <p:nvPr>
            <p:ph idx="1"/>
          </p:nvPr>
        </p:nvSpPr>
        <p:spPr>
          <a:xfrm>
            <a:off x="990600" y="1136248"/>
            <a:ext cx="8389938" cy="1378352"/>
          </a:xfrm>
        </p:spPr>
        <p:txBody>
          <a:bodyPr/>
          <a:lstStyle/>
          <a:p>
            <a:pPr marL="0" indent="0">
              <a:buNone/>
            </a:pPr>
            <a:r>
              <a:rPr lang="en-US" dirty="0">
                <a:effectLst/>
                <a:latin typeface="Times New Roman" panose="02020603050405020304" pitchFamily="18" charset="0"/>
                <a:ea typeface="Times New Roman" panose="02020603050405020304" pitchFamily="18" charset="0"/>
              </a:rPr>
              <a:t>From the pitcher’s release point to the beginning of the swing, the apparent size of the baseball grows from 0.26</a:t>
            </a:r>
            <a:r>
              <a:rPr lang="en-US" dirty="0">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en-US" dirty="0">
                <a:effectLst/>
                <a:latin typeface="Times New Roman" panose="02020603050405020304" pitchFamily="18" charset="0"/>
                <a:ea typeface="Times New Roman" panose="02020603050405020304" pitchFamily="18" charset="0"/>
              </a:rPr>
              <a:t> to 0.8</a:t>
            </a:r>
            <a:r>
              <a:rPr lang="en-US" dirty="0">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en-US" dirty="0">
                <a:effectLst/>
                <a:latin typeface="Times New Roman" panose="02020603050405020304" pitchFamily="18" charset="0"/>
                <a:ea typeface="Times New Roman" panose="02020603050405020304" pitchFamily="18" charset="0"/>
              </a:rPr>
              <a:t>. </a:t>
            </a:r>
          </a:p>
          <a:p>
            <a:pPr marL="0" indent="0">
              <a:buNone/>
            </a:pPr>
            <a:endParaRPr lang="en-US" dirty="0">
              <a:latin typeface="Times New Roman" panose="02020603050405020304" pitchFamily="18" charset="0"/>
            </a:endParaRPr>
          </a:p>
          <a:p>
            <a:pPr marL="0" indent="0">
              <a:buNone/>
            </a:pPr>
            <a:endParaRPr lang="en-US" dirty="0">
              <a:latin typeface="Times New Roman" panose="02020603050405020304" pitchFamily="18" charset="0"/>
            </a:endParaRPr>
          </a:p>
          <a:p>
            <a:pPr marL="0" indent="0">
              <a:buNone/>
            </a:pPr>
            <a:endParaRPr lang="en-US" dirty="0"/>
          </a:p>
        </p:txBody>
      </p:sp>
      <p:sp>
        <p:nvSpPr>
          <p:cNvPr id="4" name="Date Placeholder 3">
            <a:extLst>
              <a:ext uri="{FF2B5EF4-FFF2-40B4-BE49-F238E27FC236}">
                <a16:creationId xmlns:a16="http://schemas.microsoft.com/office/drawing/2014/main" id="{E5ADBCB7-09E0-9826-1F7E-589ABBD11B73}"/>
              </a:ext>
            </a:extLst>
          </p:cNvPr>
          <p:cNvSpPr>
            <a:spLocks noGrp="1"/>
          </p:cNvSpPr>
          <p:nvPr>
            <p:ph type="dt" sz="half" idx="10"/>
          </p:nvPr>
        </p:nvSpPr>
        <p:spPr/>
        <p:txBody>
          <a:bodyPr/>
          <a:lstStyle/>
          <a:p>
            <a:pPr marL="0" marR="0" lvl="0" indent="0" algn="l" defTabSz="914400" rtl="0" eaLnBrk="0" fontAlgn="base" latinLnBrk="0" hangingPunct="0">
              <a:lnSpc>
                <a:spcPct val="100000"/>
              </a:lnSpc>
              <a:spcBef>
                <a:spcPct val="50000"/>
              </a:spcBef>
              <a:spcAft>
                <a:spcPct val="0"/>
              </a:spcAft>
              <a:buClrTx/>
              <a:buSzTx/>
              <a:buFontTx/>
              <a:buNone/>
              <a:tabLst/>
              <a:defRPr/>
            </a:pPr>
            <a:fld id="{0B59B21E-DA60-41BF-8E29-19C2FEFC1DA2}" type="datetime1">
              <a:rPr kumimoji="0" lang="en-US" sz="1600" b="0" i="0" u="none" strike="noStrike" kern="1200" cap="none" spc="0" normalizeH="0" baseline="0" noProof="0" smtClean="0">
                <a:ln>
                  <a:noFill/>
                </a:ln>
                <a:solidFill>
                  <a:srgbClr val="CDC800"/>
                </a:solidFill>
                <a:effectLst/>
                <a:uLnTx/>
                <a:uFillTx/>
                <a:latin typeface="Gill Sans MT" pitchFamily="34" charset="0"/>
                <a:ea typeface="+mn-ea"/>
                <a:cs typeface="+mn-cs"/>
              </a:rPr>
              <a:pPr marL="0" marR="0" lvl="0" indent="0" algn="l" defTabSz="914400" rtl="0" eaLnBrk="0" fontAlgn="base" latinLnBrk="0" hangingPunct="0">
                <a:lnSpc>
                  <a:spcPct val="100000"/>
                </a:lnSpc>
                <a:spcBef>
                  <a:spcPct val="50000"/>
                </a:spcBef>
                <a:spcAft>
                  <a:spcPct val="0"/>
                </a:spcAft>
                <a:buClrTx/>
                <a:buSzTx/>
                <a:buFontTx/>
                <a:buNone/>
                <a:tabLst/>
                <a:defRPr/>
              </a:pPr>
              <a:t>9/3/2024</a:t>
            </a:fld>
            <a:endParaRPr kumimoji="0" lang="en-US" sz="1600" b="0" i="0" u="none" strike="noStrike" kern="1200" cap="none" spc="0" normalizeH="0" baseline="0" noProof="0" dirty="0">
              <a:ln>
                <a:noFill/>
              </a:ln>
              <a:solidFill>
                <a:srgbClr val="CDC800"/>
              </a:solidFill>
              <a:effectLst/>
              <a:uLnTx/>
              <a:uFillTx/>
              <a:latin typeface="Gill Sans MT" pitchFamily="34" charset="0"/>
              <a:ea typeface="+mn-ea"/>
              <a:cs typeface="+mn-cs"/>
            </a:endParaRPr>
          </a:p>
        </p:txBody>
      </p:sp>
      <p:sp>
        <p:nvSpPr>
          <p:cNvPr id="5" name="Footer Placeholder 4">
            <a:extLst>
              <a:ext uri="{FF2B5EF4-FFF2-40B4-BE49-F238E27FC236}">
                <a16:creationId xmlns:a16="http://schemas.microsoft.com/office/drawing/2014/main" id="{E22875D1-7FB6-0D6C-E843-5292E483DEF7}"/>
              </a:ext>
            </a:extLst>
          </p:cNvPr>
          <p:cNvSpPr>
            <a:spLocks noGrp="1"/>
          </p:cNvSpPr>
          <p:nvPr>
            <p:ph type="ftr" sz="quarter" idx="11"/>
          </p:nvPr>
        </p:nvSpPr>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CDC800"/>
                </a:solidFill>
                <a:effectLst/>
                <a:uLnTx/>
                <a:uFillTx/>
                <a:latin typeface="Gill Sans MT" pitchFamily="34" charset="0"/>
                <a:ea typeface="+mn-ea"/>
                <a:cs typeface="+mn-cs"/>
              </a:rPr>
              <a:t>© 2024 Bahill</a:t>
            </a:r>
            <a:endParaRPr kumimoji="0" lang="en-US" sz="1600" b="0" i="0" u="none" strike="noStrike" kern="1200" cap="none" spc="0" normalizeH="0" baseline="0" noProof="0" dirty="0">
              <a:ln>
                <a:noFill/>
              </a:ln>
              <a:solidFill>
                <a:srgbClr val="CDC800"/>
              </a:solidFill>
              <a:effectLst/>
              <a:uLnTx/>
              <a:uFillTx/>
              <a:latin typeface="Gill Sans MT" pitchFamily="34" charset="0"/>
              <a:ea typeface="+mn-ea"/>
              <a:cs typeface="+mn-cs"/>
            </a:endParaRPr>
          </a:p>
        </p:txBody>
      </p:sp>
      <p:sp>
        <p:nvSpPr>
          <p:cNvPr id="6" name="Slide Number Placeholder 5">
            <a:extLst>
              <a:ext uri="{FF2B5EF4-FFF2-40B4-BE49-F238E27FC236}">
                <a16:creationId xmlns:a16="http://schemas.microsoft.com/office/drawing/2014/main" id="{EA4F067F-2CB1-0109-85F7-F0D56BF7CF75}"/>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B2C62299-53E6-461B-B489-6AE78C6C08EB}" type="slidenum">
              <a:rPr kumimoji="0" lang="en-US" sz="1600" b="0" i="0" u="none" strike="noStrike" kern="1200" cap="none" spc="0" normalizeH="0" baseline="0" noProof="0" smtClean="0">
                <a:ln>
                  <a:noFill/>
                </a:ln>
                <a:solidFill>
                  <a:srgbClr val="CDC800"/>
                </a:solidFill>
                <a:effectLst/>
                <a:uLnTx/>
                <a:uFillTx/>
                <a:latin typeface="Gill Sans MT"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28</a:t>
            </a:fld>
            <a:endParaRPr kumimoji="0" lang="en-US" sz="1600" b="0" i="0" u="none" strike="noStrike" kern="1200" cap="none" spc="0" normalizeH="0" baseline="0" noProof="0" dirty="0">
              <a:ln>
                <a:noFill/>
              </a:ln>
              <a:solidFill>
                <a:srgbClr val="CDC800"/>
              </a:solidFill>
              <a:effectLst/>
              <a:uLnTx/>
              <a:uFillTx/>
              <a:latin typeface="Gill Sans MT" pitchFamily="34" charset="0"/>
              <a:ea typeface="+mn-ea"/>
              <a:cs typeface="+mn-cs"/>
            </a:endParaRPr>
          </a:p>
        </p:txBody>
      </p:sp>
      <p:sp>
        <p:nvSpPr>
          <p:cNvPr id="7" name="Rectangle 2">
            <a:extLst>
              <a:ext uri="{FF2B5EF4-FFF2-40B4-BE49-F238E27FC236}">
                <a16:creationId xmlns:a16="http://schemas.microsoft.com/office/drawing/2014/main" id="{BDFFE796-0482-10BA-C1B0-3EB1114CB358}"/>
              </a:ext>
            </a:extLst>
          </p:cNvPr>
          <p:cNvSpPr>
            <a:spLocks noChangeArrowheads="1"/>
          </p:cNvSpPr>
          <p:nvPr/>
        </p:nvSpPr>
        <p:spPr bwMode="auto">
          <a:xfrm>
            <a:off x="0" y="1293168"/>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0" name="Rectangle 2">
            <a:extLst>
              <a:ext uri="{FF2B5EF4-FFF2-40B4-BE49-F238E27FC236}">
                <a16:creationId xmlns:a16="http://schemas.microsoft.com/office/drawing/2014/main" id="{3DD9ED4C-2AA6-E56A-B5C6-6E7946B53B32}"/>
              </a:ext>
            </a:extLst>
          </p:cNvPr>
          <p:cNvSpPr>
            <a:spLocks noChangeArrowheads="1"/>
          </p:cNvSpPr>
          <p:nvPr/>
        </p:nvSpPr>
        <p:spPr bwMode="auto">
          <a:xfrm>
            <a:off x="1123950" y="2971799"/>
            <a:ext cx="1693772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11" name="Object 10">
            <a:extLst>
              <a:ext uri="{FF2B5EF4-FFF2-40B4-BE49-F238E27FC236}">
                <a16:creationId xmlns:a16="http://schemas.microsoft.com/office/drawing/2014/main" id="{4679F53D-F286-10CA-4211-B0266F87B800}"/>
              </a:ext>
            </a:extLst>
          </p:cNvPr>
          <p:cNvGraphicFramePr>
            <a:graphicFrameLocks noChangeAspect="1"/>
          </p:cNvGraphicFramePr>
          <p:nvPr/>
        </p:nvGraphicFramePr>
        <p:xfrm>
          <a:off x="1123949" y="2971800"/>
          <a:ext cx="8403771" cy="1524000"/>
        </p:xfrm>
        <a:graphic>
          <a:graphicData uri="http://schemas.openxmlformats.org/presentationml/2006/ole">
            <mc:AlternateContent xmlns:mc="http://schemas.openxmlformats.org/markup-compatibility/2006">
              <mc:Choice xmlns:v="urn:schemas-microsoft-com:vml" Requires="v">
                <p:oleObj name="Equation" r:id="rId2" imgW="3670300" imgH="660400" progId="Equation.DSMT4">
                  <p:embed/>
                </p:oleObj>
              </mc:Choice>
              <mc:Fallback>
                <p:oleObj name="Equation" r:id="rId2" imgW="3670300" imgH="660400" progId="Equation.DSMT4">
                  <p:embed/>
                  <p:pic>
                    <p:nvPicPr>
                      <p:cNvPr id="11" name="Object 10">
                        <a:extLst>
                          <a:ext uri="{FF2B5EF4-FFF2-40B4-BE49-F238E27FC236}">
                            <a16:creationId xmlns:a16="http://schemas.microsoft.com/office/drawing/2014/main" id="{4679F53D-F286-10CA-4211-B0266F87B8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3949" y="2971800"/>
                        <a:ext cx="8403771" cy="1524000"/>
                      </a:xfrm>
                      <a:prstGeom prst="rect">
                        <a:avLst/>
                      </a:prstGeom>
                      <a:noFill/>
                    </p:spPr>
                  </p:pic>
                </p:oleObj>
              </mc:Fallback>
            </mc:AlternateContent>
          </a:graphicData>
        </a:graphic>
      </p:graphicFrame>
    </p:spTree>
    <p:extLst>
      <p:ext uri="{BB962C8B-B14F-4D97-AF65-F5344CB8AC3E}">
        <p14:creationId xmlns:p14="http://schemas.microsoft.com/office/powerpoint/2010/main" val="34483137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diagram of a person's face">
            <a:extLst>
              <a:ext uri="{FF2B5EF4-FFF2-40B4-BE49-F238E27FC236}">
                <a16:creationId xmlns:a16="http://schemas.microsoft.com/office/drawing/2014/main" id="{C033618E-1821-CF3F-C7BF-7A31F698E11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0013" y="657580"/>
            <a:ext cx="9858375" cy="6457240"/>
          </a:xfrm>
          <a:noFill/>
        </p:spPr>
      </p:pic>
      <p:sp>
        <p:nvSpPr>
          <p:cNvPr id="4" name="Date Placeholder 3" hidden="1">
            <a:extLst>
              <a:ext uri="{FF2B5EF4-FFF2-40B4-BE49-F238E27FC236}">
                <a16:creationId xmlns:a16="http://schemas.microsoft.com/office/drawing/2014/main" id="{AA08AF01-C5D5-A197-40AE-DF338554B4BE}"/>
              </a:ext>
            </a:extLst>
          </p:cNvPr>
          <p:cNvSpPr>
            <a:spLocks noGrp="1"/>
          </p:cNvSpPr>
          <p:nvPr>
            <p:ph type="dt" sz="half" idx="10"/>
          </p:nvPr>
        </p:nvSpPr>
        <p:spPr/>
        <p:txBody>
          <a:bodyPr/>
          <a:lstStyle/>
          <a:p>
            <a:pPr>
              <a:defRPr/>
            </a:pPr>
            <a:fld id="{0B59B21E-DA60-41BF-8E29-19C2FEFC1DA2}" type="datetime1">
              <a:rPr lang="en-US" smtClean="0"/>
              <a:pPr>
                <a:defRPr/>
              </a:pPr>
              <a:t>9/3/2024</a:t>
            </a:fld>
            <a:endParaRPr lang="en-US" dirty="0"/>
          </a:p>
        </p:txBody>
      </p:sp>
      <p:sp>
        <p:nvSpPr>
          <p:cNvPr id="5" name="Footer Placeholder 4">
            <a:extLst>
              <a:ext uri="{FF2B5EF4-FFF2-40B4-BE49-F238E27FC236}">
                <a16:creationId xmlns:a16="http://schemas.microsoft.com/office/drawing/2014/main" id="{5B3E8B7E-90B0-6905-AC2E-7EF25BF4E6E2}"/>
              </a:ext>
            </a:extLst>
          </p:cNvPr>
          <p:cNvSpPr>
            <a:spLocks noGrp="1"/>
          </p:cNvSpPr>
          <p:nvPr>
            <p:ph type="ftr" sz="quarter" idx="11"/>
          </p:nvPr>
        </p:nvSpPr>
        <p:spPr/>
        <p:txBody>
          <a:bodyPr/>
          <a:lstStyle/>
          <a:p>
            <a:pPr>
              <a:defRPr/>
            </a:pPr>
            <a:r>
              <a:rPr lang="en-US"/>
              <a:t>© 2024 Bahill</a:t>
            </a:r>
            <a:endParaRPr lang="en-US" dirty="0"/>
          </a:p>
        </p:txBody>
      </p:sp>
      <p:sp>
        <p:nvSpPr>
          <p:cNvPr id="6" name="Slide Number Placeholder 5" hidden="1">
            <a:extLst>
              <a:ext uri="{FF2B5EF4-FFF2-40B4-BE49-F238E27FC236}">
                <a16:creationId xmlns:a16="http://schemas.microsoft.com/office/drawing/2014/main" id="{6DCCB907-FD0D-C477-5E0A-37A56A5D297B}"/>
              </a:ext>
            </a:extLst>
          </p:cNvPr>
          <p:cNvSpPr>
            <a:spLocks noGrp="1"/>
          </p:cNvSpPr>
          <p:nvPr>
            <p:ph type="sldNum" sz="quarter" idx="12"/>
          </p:nvPr>
        </p:nvSpPr>
        <p:spPr/>
        <p:txBody>
          <a:bodyPr/>
          <a:lstStyle/>
          <a:p>
            <a:pPr>
              <a:defRPr/>
            </a:pPr>
            <a:fld id="{B2C62299-53E6-461B-B489-6AE78C6C08EB}" type="slidenum">
              <a:rPr lang="en-US" smtClean="0"/>
              <a:pPr>
                <a:defRPr/>
              </a:pPr>
              <a:t>29</a:t>
            </a:fld>
            <a:endParaRPr lang="en-US" dirty="0"/>
          </a:p>
        </p:txBody>
      </p:sp>
    </p:spTree>
    <p:extLst>
      <p:ext uri="{BB962C8B-B14F-4D97-AF65-F5344CB8AC3E}">
        <p14:creationId xmlns:p14="http://schemas.microsoft.com/office/powerpoint/2010/main" val="31607012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1"/>
          <p:cNvSpPr>
            <a:spLocks noGrp="1"/>
          </p:cNvSpPr>
          <p:nvPr>
            <p:ph type="dt" sz="quarter" idx="10"/>
          </p:nvPr>
        </p:nvSpPr>
        <p:spPr/>
        <p:txBody>
          <a:bodyPr/>
          <a:lstStyle/>
          <a:p>
            <a:pPr defTabSz="1019175">
              <a:defRPr/>
            </a:pPr>
            <a:fld id="{79B9AFDA-5472-40EF-809F-3049D2BD6FB1}" type="datetime1">
              <a:rPr lang="en-US" smtClean="0">
                <a:latin typeface="+mn-lt"/>
              </a:rPr>
              <a:pPr defTabSz="1019175">
                <a:defRPr/>
              </a:pPr>
              <a:t>9/3/2024</a:t>
            </a:fld>
            <a:endParaRPr lang="en-US" dirty="0">
              <a:latin typeface="+mn-lt"/>
            </a:endParaRPr>
          </a:p>
        </p:txBody>
      </p:sp>
      <p:sp>
        <p:nvSpPr>
          <p:cNvPr id="5" name="Slide Number Placeholder 3"/>
          <p:cNvSpPr>
            <a:spLocks noGrp="1"/>
          </p:cNvSpPr>
          <p:nvPr>
            <p:ph type="sldNum" sz="quarter" idx="12"/>
          </p:nvPr>
        </p:nvSpPr>
        <p:spPr/>
        <p:txBody>
          <a:bodyPr/>
          <a:lstStyle/>
          <a:p>
            <a:pPr defTabSz="1019175">
              <a:defRPr/>
            </a:pPr>
            <a:fld id="{6A485F9D-EC36-4D2E-BCF1-CA1B517974E1}" type="slidenum">
              <a:rPr lang="en-US">
                <a:latin typeface="+mn-lt"/>
              </a:rPr>
              <a:pPr defTabSz="1019175">
                <a:defRPr/>
              </a:pPr>
              <a:t>3</a:t>
            </a:fld>
            <a:endParaRPr lang="en-US" dirty="0">
              <a:latin typeface="+mn-lt"/>
            </a:endParaRPr>
          </a:p>
        </p:txBody>
      </p:sp>
      <p:pic>
        <p:nvPicPr>
          <p:cNvPr id="47108" name="Picture 5" descr="fastball"/>
          <p:cNvPicPr>
            <a:picLocks noChangeAspect="1" noChangeArrowheads="1"/>
          </p:cNvPicPr>
          <p:nvPr/>
        </p:nvPicPr>
        <p:blipFill>
          <a:blip r:embed="rId3" cstate="print"/>
          <a:srcRect/>
          <a:stretch>
            <a:fillRect/>
          </a:stretch>
        </p:blipFill>
        <p:spPr bwMode="auto">
          <a:xfrm>
            <a:off x="0" y="0"/>
            <a:ext cx="10058400" cy="6848475"/>
          </a:xfrm>
          <a:prstGeom prst="rect">
            <a:avLst/>
          </a:prstGeom>
          <a:noFill/>
          <a:ln w="9525">
            <a:noFill/>
            <a:miter lim="800000"/>
            <a:headEnd/>
            <a:tailEnd/>
          </a:ln>
        </p:spPr>
      </p:pic>
      <p:sp>
        <p:nvSpPr>
          <p:cNvPr id="6" name="Footer Placeholder 5"/>
          <p:cNvSpPr>
            <a:spLocks noGrp="1"/>
          </p:cNvSpPr>
          <p:nvPr>
            <p:ph type="ftr" sz="quarter" idx="11"/>
          </p:nvPr>
        </p:nvSpPr>
        <p:spPr/>
        <p:txBody>
          <a:bodyPr/>
          <a:lstStyle/>
          <a:p>
            <a:pPr defTabSz="1019175">
              <a:defRPr/>
            </a:pPr>
            <a:r>
              <a:rPr lang="en-US" dirty="0">
                <a:latin typeface="+mn-lt"/>
              </a:rPr>
              <a:t>© 2012 Bahill</a:t>
            </a:r>
          </a:p>
        </p:txBody>
      </p:sp>
    </p:spTree>
    <p:extLst>
      <p:ext uri="{BB962C8B-B14F-4D97-AF65-F5344CB8AC3E}">
        <p14:creationId xmlns:p14="http://schemas.microsoft.com/office/powerpoint/2010/main" val="16346828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D5F3A-3C6C-C7BE-E34B-DA8DBCD2671A}"/>
              </a:ext>
            </a:extLst>
          </p:cNvPr>
          <p:cNvSpPr>
            <a:spLocks noGrp="1"/>
          </p:cNvSpPr>
          <p:nvPr>
            <p:ph type="title"/>
          </p:nvPr>
        </p:nvSpPr>
        <p:spPr>
          <a:xfrm>
            <a:off x="914400" y="457200"/>
            <a:ext cx="8389938" cy="685800"/>
          </a:xfrm>
        </p:spPr>
        <p:txBody>
          <a:bodyPr wrap="square" anchor="b">
            <a:normAutofit/>
          </a:bodyPr>
          <a:lstStyle/>
          <a:p>
            <a:r>
              <a:rPr lang="en-US" dirty="0"/>
              <a:t>Luminance</a:t>
            </a:r>
          </a:p>
        </p:txBody>
      </p:sp>
      <p:pic>
        <p:nvPicPr>
          <p:cNvPr id="3" name="Content Placeholder 6" descr="Perspective, relative size, occultation and texture gradients all contribute to the three-dimensional appearance of this photo.">
            <a:extLst>
              <a:ext uri="{FF2B5EF4-FFF2-40B4-BE49-F238E27FC236}">
                <a16:creationId xmlns:a16="http://schemas.microsoft.com/office/drawing/2014/main" id="{139A4AE4-7A6D-DDEC-B6C4-487A94EAE33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r="1" b="13284"/>
          <a:stretch/>
        </p:blipFill>
        <p:spPr bwMode="auto">
          <a:xfrm>
            <a:off x="914400" y="1143000"/>
            <a:ext cx="8389938" cy="5765800"/>
          </a:xfrm>
          <a:prstGeom prst="rect">
            <a:avLst/>
          </a:prstGeom>
          <a:noFill/>
          <a:ln>
            <a:noFill/>
          </a:ln>
        </p:spPr>
      </p:pic>
      <p:sp>
        <p:nvSpPr>
          <p:cNvPr id="4" name="Date Placeholder 3">
            <a:extLst>
              <a:ext uri="{FF2B5EF4-FFF2-40B4-BE49-F238E27FC236}">
                <a16:creationId xmlns:a16="http://schemas.microsoft.com/office/drawing/2014/main" id="{A6C1D72F-98BB-C3BE-055D-C57E2E27648B}"/>
              </a:ext>
            </a:extLst>
          </p:cNvPr>
          <p:cNvSpPr>
            <a:spLocks noGrp="1"/>
          </p:cNvSpPr>
          <p:nvPr>
            <p:ph type="dt" sz="half" idx="10"/>
          </p:nvPr>
        </p:nvSpPr>
        <p:spPr>
          <a:xfrm>
            <a:off x="0" y="7239000"/>
            <a:ext cx="1981200" cy="533400"/>
          </a:xfrm>
        </p:spPr>
        <p:txBody>
          <a:bodyPr wrap="square" anchor="t">
            <a:normAutofit/>
          </a:bodyPr>
          <a:lstStyle/>
          <a:p>
            <a:pPr>
              <a:defRPr/>
            </a:pPr>
            <a:fld id="{0B59B21E-DA60-41BF-8E29-19C2FEFC1DA2}" type="datetime1">
              <a:rPr lang="en-US" smtClean="0"/>
              <a:pPr>
                <a:defRPr/>
              </a:pPr>
              <a:t>9/3/2024</a:t>
            </a:fld>
            <a:endParaRPr lang="en-US" dirty="0"/>
          </a:p>
        </p:txBody>
      </p:sp>
      <p:sp>
        <p:nvSpPr>
          <p:cNvPr id="5" name="Footer Placeholder 4">
            <a:extLst>
              <a:ext uri="{FF2B5EF4-FFF2-40B4-BE49-F238E27FC236}">
                <a16:creationId xmlns:a16="http://schemas.microsoft.com/office/drawing/2014/main" id="{0334DFE0-3374-4598-D447-2886049F8B1C}"/>
              </a:ext>
            </a:extLst>
          </p:cNvPr>
          <p:cNvSpPr>
            <a:spLocks noGrp="1"/>
          </p:cNvSpPr>
          <p:nvPr>
            <p:ph type="ftr" sz="quarter" idx="11"/>
          </p:nvPr>
        </p:nvSpPr>
        <p:spPr>
          <a:xfrm>
            <a:off x="8161338" y="7254875"/>
            <a:ext cx="1897062" cy="517525"/>
          </a:xfrm>
        </p:spPr>
        <p:txBody>
          <a:bodyPr wrap="square" anchor="t">
            <a:normAutofit/>
          </a:bodyPr>
          <a:lstStyle/>
          <a:p>
            <a:pPr>
              <a:defRPr/>
            </a:pPr>
            <a:r>
              <a:rPr lang="en-US"/>
              <a:t>© 2024 Bahill</a:t>
            </a:r>
            <a:endParaRPr lang="en-US" dirty="0"/>
          </a:p>
        </p:txBody>
      </p:sp>
      <p:sp>
        <p:nvSpPr>
          <p:cNvPr id="6" name="Slide Number Placeholder 5">
            <a:extLst>
              <a:ext uri="{FF2B5EF4-FFF2-40B4-BE49-F238E27FC236}">
                <a16:creationId xmlns:a16="http://schemas.microsoft.com/office/drawing/2014/main" id="{FD87C916-86F4-39C2-00E0-C45D678736F3}"/>
              </a:ext>
            </a:extLst>
          </p:cNvPr>
          <p:cNvSpPr>
            <a:spLocks noGrp="1"/>
          </p:cNvSpPr>
          <p:nvPr>
            <p:ph type="sldNum" sz="quarter" idx="12"/>
          </p:nvPr>
        </p:nvSpPr>
        <p:spPr>
          <a:xfrm>
            <a:off x="4800600" y="7315200"/>
            <a:ext cx="587375" cy="457200"/>
          </a:xfrm>
        </p:spPr>
        <p:txBody>
          <a:bodyPr wrap="square" anchor="t">
            <a:normAutofit/>
          </a:bodyPr>
          <a:lstStyle/>
          <a:p>
            <a:pPr>
              <a:defRPr/>
            </a:pPr>
            <a:fld id="{B2C62299-53E6-461B-B489-6AE78C6C08EB}" type="slidenum">
              <a:rPr lang="en-US" smtClean="0"/>
              <a:pPr>
                <a:defRPr/>
              </a:pPr>
              <a:t>30</a:t>
            </a:fld>
            <a:endParaRPr lang="en-US" dirty="0"/>
          </a:p>
        </p:txBody>
      </p:sp>
    </p:spTree>
    <p:extLst>
      <p:ext uri="{BB962C8B-B14F-4D97-AF65-F5344CB8AC3E}">
        <p14:creationId xmlns:p14="http://schemas.microsoft.com/office/powerpoint/2010/main" val="27696470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969F0-1403-FBF7-2547-451EF926A7E1}"/>
              </a:ext>
            </a:extLst>
          </p:cNvPr>
          <p:cNvSpPr>
            <a:spLocks noGrp="1"/>
          </p:cNvSpPr>
          <p:nvPr>
            <p:ph type="title"/>
          </p:nvPr>
        </p:nvSpPr>
        <p:spPr/>
        <p:txBody>
          <a:bodyPr/>
          <a:lstStyle/>
          <a:p>
            <a:r>
              <a:rPr lang="en-US" dirty="0"/>
              <a:t>Optical expansion</a:t>
            </a:r>
          </a:p>
        </p:txBody>
      </p:sp>
      <p:sp>
        <p:nvSpPr>
          <p:cNvPr id="4" name="Date Placeholder 3">
            <a:extLst>
              <a:ext uri="{FF2B5EF4-FFF2-40B4-BE49-F238E27FC236}">
                <a16:creationId xmlns:a16="http://schemas.microsoft.com/office/drawing/2014/main" id="{2A535AF6-BE3C-8271-F3F3-7625261EB148}"/>
              </a:ext>
            </a:extLst>
          </p:cNvPr>
          <p:cNvSpPr>
            <a:spLocks noGrp="1"/>
          </p:cNvSpPr>
          <p:nvPr>
            <p:ph type="dt" sz="half" idx="10"/>
          </p:nvPr>
        </p:nvSpPr>
        <p:spPr/>
        <p:txBody>
          <a:bodyPr/>
          <a:lstStyle/>
          <a:p>
            <a:pPr>
              <a:defRPr/>
            </a:pPr>
            <a:fld id="{0B59B21E-DA60-41BF-8E29-19C2FEFC1DA2}" type="datetime1">
              <a:rPr lang="en-US" smtClean="0"/>
              <a:pPr>
                <a:defRPr/>
              </a:pPr>
              <a:t>9/3/2024</a:t>
            </a:fld>
            <a:endParaRPr lang="en-US" dirty="0"/>
          </a:p>
        </p:txBody>
      </p:sp>
      <p:sp>
        <p:nvSpPr>
          <p:cNvPr id="5" name="Footer Placeholder 4">
            <a:extLst>
              <a:ext uri="{FF2B5EF4-FFF2-40B4-BE49-F238E27FC236}">
                <a16:creationId xmlns:a16="http://schemas.microsoft.com/office/drawing/2014/main" id="{4B8F8CC7-9D46-A125-7876-DB7366409F69}"/>
              </a:ext>
            </a:extLst>
          </p:cNvPr>
          <p:cNvSpPr>
            <a:spLocks noGrp="1"/>
          </p:cNvSpPr>
          <p:nvPr>
            <p:ph type="ftr" sz="quarter" idx="11"/>
          </p:nvPr>
        </p:nvSpPr>
        <p:spPr/>
        <p:txBody>
          <a:bodyPr/>
          <a:lstStyle/>
          <a:p>
            <a:pPr>
              <a:defRPr/>
            </a:pPr>
            <a:r>
              <a:rPr lang="en-US"/>
              <a:t>© 2024 Bahill</a:t>
            </a:r>
            <a:endParaRPr lang="en-US" dirty="0"/>
          </a:p>
        </p:txBody>
      </p:sp>
      <p:sp>
        <p:nvSpPr>
          <p:cNvPr id="6" name="Slide Number Placeholder 5">
            <a:extLst>
              <a:ext uri="{FF2B5EF4-FFF2-40B4-BE49-F238E27FC236}">
                <a16:creationId xmlns:a16="http://schemas.microsoft.com/office/drawing/2014/main" id="{D1948FFE-215B-EA9F-6AD8-65E298C9113F}"/>
              </a:ext>
            </a:extLst>
          </p:cNvPr>
          <p:cNvSpPr>
            <a:spLocks noGrp="1"/>
          </p:cNvSpPr>
          <p:nvPr>
            <p:ph type="sldNum" sz="quarter" idx="12"/>
          </p:nvPr>
        </p:nvSpPr>
        <p:spPr/>
        <p:txBody>
          <a:bodyPr/>
          <a:lstStyle/>
          <a:p>
            <a:pPr>
              <a:defRPr/>
            </a:pPr>
            <a:fld id="{B2C62299-53E6-461B-B489-6AE78C6C08EB}" type="slidenum">
              <a:rPr lang="en-US" smtClean="0"/>
              <a:pPr>
                <a:defRPr/>
              </a:pPr>
              <a:t>31</a:t>
            </a:fld>
            <a:endParaRPr lang="en-US" dirty="0"/>
          </a:p>
        </p:txBody>
      </p:sp>
      <p:pic>
        <p:nvPicPr>
          <p:cNvPr id="7" name="Content Placeholder 6" descr="A collage of a couple of squares&#10;&#10;Description automatically generated">
            <a:extLst>
              <a:ext uri="{FF2B5EF4-FFF2-40B4-BE49-F238E27FC236}">
                <a16:creationId xmlns:a16="http://schemas.microsoft.com/office/drawing/2014/main" id="{49C6F6C6-8AA6-676E-B222-BB8D74A6E5F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49908"/>
          <a:stretch/>
        </p:blipFill>
        <p:spPr bwMode="auto">
          <a:xfrm>
            <a:off x="1143000" y="1196975"/>
            <a:ext cx="5553750" cy="56578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970361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D55B4-ADA9-773E-EEB5-3374F9F722D3}"/>
              </a:ext>
            </a:extLst>
          </p:cNvPr>
          <p:cNvSpPr>
            <a:spLocks noGrp="1"/>
          </p:cNvSpPr>
          <p:nvPr>
            <p:ph type="title"/>
          </p:nvPr>
        </p:nvSpPr>
        <p:spPr/>
        <p:txBody>
          <a:bodyPr/>
          <a:lstStyle/>
          <a:p>
            <a:r>
              <a:rPr lang="en-US" dirty="0"/>
              <a:t>Looming</a:t>
            </a:r>
          </a:p>
        </p:txBody>
      </p:sp>
      <p:sp>
        <p:nvSpPr>
          <p:cNvPr id="3" name="Content Placeholder 2">
            <a:extLst>
              <a:ext uri="{FF2B5EF4-FFF2-40B4-BE49-F238E27FC236}">
                <a16:creationId xmlns:a16="http://schemas.microsoft.com/office/drawing/2014/main" id="{F0B26012-2682-AA0C-26AA-9A8FC078E1C9}"/>
              </a:ext>
            </a:extLst>
          </p:cNvPr>
          <p:cNvSpPr>
            <a:spLocks noGrp="1"/>
          </p:cNvSpPr>
          <p:nvPr>
            <p:ph idx="1"/>
          </p:nvPr>
        </p:nvSpPr>
        <p:spPr/>
        <p:txBody>
          <a:bodyPr/>
          <a:lstStyle/>
          <a:p>
            <a:pPr marL="0" indent="0">
              <a:buNone/>
            </a:pPr>
            <a:r>
              <a:rPr lang="en-US" dirty="0"/>
              <a:t>For an object heading directly at your head</a:t>
            </a:r>
          </a:p>
        </p:txBody>
      </p:sp>
      <p:sp>
        <p:nvSpPr>
          <p:cNvPr id="4" name="Date Placeholder 3">
            <a:extLst>
              <a:ext uri="{FF2B5EF4-FFF2-40B4-BE49-F238E27FC236}">
                <a16:creationId xmlns:a16="http://schemas.microsoft.com/office/drawing/2014/main" id="{BB7FB5F5-0232-994C-48EF-1080B248ABA0}"/>
              </a:ext>
            </a:extLst>
          </p:cNvPr>
          <p:cNvSpPr>
            <a:spLocks noGrp="1"/>
          </p:cNvSpPr>
          <p:nvPr>
            <p:ph type="dt" sz="half" idx="10"/>
          </p:nvPr>
        </p:nvSpPr>
        <p:spPr/>
        <p:txBody>
          <a:bodyPr/>
          <a:lstStyle/>
          <a:p>
            <a:pPr>
              <a:defRPr/>
            </a:pPr>
            <a:fld id="{0B59B21E-DA60-41BF-8E29-19C2FEFC1DA2}" type="datetime1">
              <a:rPr lang="en-US" smtClean="0"/>
              <a:pPr>
                <a:defRPr/>
              </a:pPr>
              <a:t>9/3/2024</a:t>
            </a:fld>
            <a:endParaRPr lang="en-US" dirty="0"/>
          </a:p>
        </p:txBody>
      </p:sp>
      <p:sp>
        <p:nvSpPr>
          <p:cNvPr id="5" name="Footer Placeholder 4">
            <a:extLst>
              <a:ext uri="{FF2B5EF4-FFF2-40B4-BE49-F238E27FC236}">
                <a16:creationId xmlns:a16="http://schemas.microsoft.com/office/drawing/2014/main" id="{E3710B5A-4643-5447-F2E1-C13342E5A7B0}"/>
              </a:ext>
            </a:extLst>
          </p:cNvPr>
          <p:cNvSpPr>
            <a:spLocks noGrp="1"/>
          </p:cNvSpPr>
          <p:nvPr>
            <p:ph type="ftr" sz="quarter" idx="11"/>
          </p:nvPr>
        </p:nvSpPr>
        <p:spPr/>
        <p:txBody>
          <a:bodyPr/>
          <a:lstStyle/>
          <a:p>
            <a:pPr>
              <a:defRPr/>
            </a:pPr>
            <a:r>
              <a:rPr lang="en-US"/>
              <a:t>© 2024 Bahill</a:t>
            </a:r>
            <a:endParaRPr lang="en-US" dirty="0"/>
          </a:p>
        </p:txBody>
      </p:sp>
      <p:sp>
        <p:nvSpPr>
          <p:cNvPr id="6" name="Slide Number Placeholder 5">
            <a:extLst>
              <a:ext uri="{FF2B5EF4-FFF2-40B4-BE49-F238E27FC236}">
                <a16:creationId xmlns:a16="http://schemas.microsoft.com/office/drawing/2014/main" id="{4B9A8A20-8196-BB6C-18D8-7F8AE63F8781}"/>
              </a:ext>
            </a:extLst>
          </p:cNvPr>
          <p:cNvSpPr>
            <a:spLocks noGrp="1"/>
          </p:cNvSpPr>
          <p:nvPr>
            <p:ph type="sldNum" sz="quarter" idx="12"/>
          </p:nvPr>
        </p:nvSpPr>
        <p:spPr/>
        <p:txBody>
          <a:bodyPr/>
          <a:lstStyle/>
          <a:p>
            <a:pPr>
              <a:defRPr/>
            </a:pPr>
            <a:fld id="{B2C62299-53E6-461B-B489-6AE78C6C08EB}" type="slidenum">
              <a:rPr lang="en-US" smtClean="0"/>
              <a:pPr>
                <a:defRPr/>
              </a:pPr>
              <a:t>32</a:t>
            </a:fld>
            <a:endParaRPr lang="en-US" dirty="0"/>
          </a:p>
        </p:txBody>
      </p:sp>
    </p:spTree>
    <p:extLst>
      <p:ext uri="{BB962C8B-B14F-4D97-AF65-F5344CB8AC3E}">
        <p14:creationId xmlns:p14="http://schemas.microsoft.com/office/powerpoint/2010/main" val="16484921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F1C08-C7EF-F4BD-9414-07D6C95CF8A8}"/>
              </a:ext>
            </a:extLst>
          </p:cNvPr>
          <p:cNvSpPr>
            <a:spLocks noGrp="1"/>
          </p:cNvSpPr>
          <p:nvPr>
            <p:ph type="title"/>
          </p:nvPr>
        </p:nvSpPr>
        <p:spPr/>
        <p:txBody>
          <a:bodyPr/>
          <a:lstStyle/>
          <a:p>
            <a:r>
              <a:rPr lang="en-US" dirty="0"/>
              <a:t>Texture gradient</a:t>
            </a:r>
          </a:p>
        </p:txBody>
      </p:sp>
      <p:sp>
        <p:nvSpPr>
          <p:cNvPr id="4" name="Date Placeholder 3">
            <a:extLst>
              <a:ext uri="{FF2B5EF4-FFF2-40B4-BE49-F238E27FC236}">
                <a16:creationId xmlns:a16="http://schemas.microsoft.com/office/drawing/2014/main" id="{BE8C07C1-3312-8366-3964-BC19D588D4EA}"/>
              </a:ext>
            </a:extLst>
          </p:cNvPr>
          <p:cNvSpPr>
            <a:spLocks noGrp="1"/>
          </p:cNvSpPr>
          <p:nvPr>
            <p:ph type="dt" sz="half" idx="10"/>
          </p:nvPr>
        </p:nvSpPr>
        <p:spPr/>
        <p:txBody>
          <a:bodyPr/>
          <a:lstStyle/>
          <a:p>
            <a:pPr>
              <a:defRPr/>
            </a:pPr>
            <a:fld id="{0B59B21E-DA60-41BF-8E29-19C2FEFC1DA2}" type="datetime1">
              <a:rPr lang="en-US" smtClean="0"/>
              <a:pPr>
                <a:defRPr/>
              </a:pPr>
              <a:t>9/3/2024</a:t>
            </a:fld>
            <a:endParaRPr lang="en-US" dirty="0"/>
          </a:p>
        </p:txBody>
      </p:sp>
      <p:sp>
        <p:nvSpPr>
          <p:cNvPr id="5" name="Footer Placeholder 4">
            <a:extLst>
              <a:ext uri="{FF2B5EF4-FFF2-40B4-BE49-F238E27FC236}">
                <a16:creationId xmlns:a16="http://schemas.microsoft.com/office/drawing/2014/main" id="{BE198DCC-2A36-9CDF-49E7-06114EDE8F17}"/>
              </a:ext>
            </a:extLst>
          </p:cNvPr>
          <p:cNvSpPr>
            <a:spLocks noGrp="1"/>
          </p:cNvSpPr>
          <p:nvPr>
            <p:ph type="ftr" sz="quarter" idx="11"/>
          </p:nvPr>
        </p:nvSpPr>
        <p:spPr/>
        <p:txBody>
          <a:bodyPr/>
          <a:lstStyle/>
          <a:p>
            <a:pPr>
              <a:defRPr/>
            </a:pPr>
            <a:r>
              <a:rPr lang="en-US"/>
              <a:t>© 2024 Bahill</a:t>
            </a:r>
            <a:endParaRPr lang="en-US" dirty="0"/>
          </a:p>
        </p:txBody>
      </p:sp>
      <p:sp>
        <p:nvSpPr>
          <p:cNvPr id="6" name="Slide Number Placeholder 5">
            <a:extLst>
              <a:ext uri="{FF2B5EF4-FFF2-40B4-BE49-F238E27FC236}">
                <a16:creationId xmlns:a16="http://schemas.microsoft.com/office/drawing/2014/main" id="{3C03A635-28AF-4E72-5C4C-EA5356AFB7B5}"/>
              </a:ext>
            </a:extLst>
          </p:cNvPr>
          <p:cNvSpPr>
            <a:spLocks noGrp="1"/>
          </p:cNvSpPr>
          <p:nvPr>
            <p:ph type="sldNum" sz="quarter" idx="12"/>
          </p:nvPr>
        </p:nvSpPr>
        <p:spPr/>
        <p:txBody>
          <a:bodyPr/>
          <a:lstStyle/>
          <a:p>
            <a:pPr>
              <a:defRPr/>
            </a:pPr>
            <a:fld id="{B2C62299-53E6-461B-B489-6AE78C6C08EB}" type="slidenum">
              <a:rPr lang="en-US" smtClean="0"/>
              <a:pPr>
                <a:defRPr/>
              </a:pPr>
              <a:t>33</a:t>
            </a:fld>
            <a:endParaRPr lang="en-US" dirty="0"/>
          </a:p>
        </p:txBody>
      </p:sp>
      <p:pic>
        <p:nvPicPr>
          <p:cNvPr id="3" name="Content Placeholder 6" descr="Perspective, relative size, occultation and texture gradients all contribute to the three-dimensional appearance of this photo.">
            <a:extLst>
              <a:ext uri="{FF2B5EF4-FFF2-40B4-BE49-F238E27FC236}">
                <a16:creationId xmlns:a16="http://schemas.microsoft.com/office/drawing/2014/main" id="{F23D8570-6B87-EFA6-9E28-A2627129BA2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r="1" b="13284"/>
          <a:stretch/>
        </p:blipFill>
        <p:spPr bwMode="auto">
          <a:xfrm>
            <a:off x="914400" y="1143000"/>
            <a:ext cx="8389938" cy="5765800"/>
          </a:xfrm>
          <a:prstGeom prst="rect">
            <a:avLst/>
          </a:prstGeom>
          <a:noFill/>
          <a:ln>
            <a:noFill/>
          </a:ln>
        </p:spPr>
      </p:pic>
    </p:spTree>
    <p:extLst>
      <p:ext uri="{BB962C8B-B14F-4D97-AF65-F5344CB8AC3E}">
        <p14:creationId xmlns:p14="http://schemas.microsoft.com/office/powerpoint/2010/main" val="34907591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3D1C8-9D16-E50C-FEF0-A68E26ECDE64}"/>
              </a:ext>
            </a:extLst>
          </p:cNvPr>
          <p:cNvSpPr>
            <a:spLocks noGrp="1"/>
          </p:cNvSpPr>
          <p:nvPr>
            <p:ph type="title"/>
          </p:nvPr>
        </p:nvSpPr>
        <p:spPr/>
        <p:txBody>
          <a:bodyPr/>
          <a:lstStyle/>
          <a:p>
            <a:r>
              <a:rPr lang="en-US" sz="4400" dirty="0">
                <a:effectLst/>
                <a:latin typeface="Times New Roman" panose="02020603050405020304" pitchFamily="18" charset="0"/>
                <a:ea typeface="Times New Roman" panose="02020603050405020304" pitchFamily="18" charset="0"/>
              </a:rPr>
              <a:t>Luminance contrast</a:t>
            </a:r>
            <a:endParaRPr lang="en-US" dirty="0"/>
          </a:p>
        </p:txBody>
      </p:sp>
      <p:sp>
        <p:nvSpPr>
          <p:cNvPr id="3" name="Content Placeholder 2">
            <a:extLst>
              <a:ext uri="{FF2B5EF4-FFF2-40B4-BE49-F238E27FC236}">
                <a16:creationId xmlns:a16="http://schemas.microsoft.com/office/drawing/2014/main" id="{7E34B514-6E74-96C2-EFAB-62CA3C60D847}"/>
              </a:ext>
            </a:extLst>
          </p:cNvPr>
          <p:cNvSpPr>
            <a:spLocks noGrp="1"/>
          </p:cNvSpPr>
          <p:nvPr>
            <p:ph idx="1"/>
          </p:nvPr>
        </p:nvSpPr>
        <p:spPr/>
        <p:txBody>
          <a:bodyPr/>
          <a:lstStyle/>
          <a:p>
            <a:pPr marL="0" indent="0">
              <a:buNone/>
            </a:pPr>
            <a:r>
              <a:rPr lang="en-US" dirty="0">
                <a:effectLst/>
                <a:latin typeface="Times New Roman" panose="02020603050405020304" pitchFamily="18" charset="0"/>
                <a:ea typeface="Times New Roman" panose="02020603050405020304" pitchFamily="18" charset="0"/>
              </a:rPr>
              <a:t>Luminance contrast is not an issue for baseball because, for the first two-thirds of the pitch, the background for the ball is the big featureless unchanging part of the center-field wall called </a:t>
            </a:r>
            <a:r>
              <a:rPr lang="en-US" i="1" dirty="0">
                <a:effectLst/>
                <a:latin typeface="Times New Roman" panose="02020603050405020304" pitchFamily="18" charset="0"/>
                <a:ea typeface="Times New Roman" panose="02020603050405020304" pitchFamily="18" charset="0"/>
              </a:rPr>
              <a:t>the batter’s eye</a:t>
            </a:r>
            <a:r>
              <a:rPr lang="en-US" dirty="0">
                <a:effectLst/>
                <a:latin typeface="Times New Roman" panose="02020603050405020304" pitchFamily="18" charset="0"/>
                <a:ea typeface="Times New Roman" panose="02020603050405020304" pitchFamily="18" charset="0"/>
              </a:rPr>
              <a:t>.</a:t>
            </a:r>
          </a:p>
          <a:p>
            <a:pPr marL="0" indent="0">
              <a:buNone/>
            </a:pPr>
            <a:endParaRPr lang="en-US" dirty="0">
              <a:latin typeface="Times New Roman" panose="02020603050405020304" pitchFamily="18" charset="0"/>
              <a:ea typeface="Times New Roman" panose="02020603050405020304" pitchFamily="18" charset="0"/>
            </a:endParaRPr>
          </a:p>
          <a:p>
            <a:pPr marL="0" indent="0">
              <a:buNone/>
            </a:pPr>
            <a:endParaRPr lang="en-US" dirty="0">
              <a:effectLst/>
              <a:latin typeface="Times New Roman" panose="02020603050405020304" pitchFamily="18" charset="0"/>
              <a:ea typeface="Times New Roman" panose="02020603050405020304" pitchFamily="18" charset="0"/>
            </a:endParaRPr>
          </a:p>
          <a:p>
            <a:pPr marL="0" indent="0">
              <a:buNone/>
            </a:pPr>
            <a:endParaRPr lang="en-US" dirty="0">
              <a:latin typeface="Times New Roman" panose="02020603050405020304" pitchFamily="18" charset="0"/>
              <a:ea typeface="Times New Roman" panose="02020603050405020304" pitchFamily="18" charset="0"/>
            </a:endParaRPr>
          </a:p>
          <a:p>
            <a:endParaRPr lang="en-US" dirty="0"/>
          </a:p>
        </p:txBody>
      </p:sp>
      <p:sp>
        <p:nvSpPr>
          <p:cNvPr id="4" name="Date Placeholder 3">
            <a:extLst>
              <a:ext uri="{FF2B5EF4-FFF2-40B4-BE49-F238E27FC236}">
                <a16:creationId xmlns:a16="http://schemas.microsoft.com/office/drawing/2014/main" id="{A8AF13B9-561F-8861-3B7F-97AC0D54E24C}"/>
              </a:ext>
            </a:extLst>
          </p:cNvPr>
          <p:cNvSpPr>
            <a:spLocks noGrp="1"/>
          </p:cNvSpPr>
          <p:nvPr>
            <p:ph type="dt" sz="half" idx="10"/>
          </p:nvPr>
        </p:nvSpPr>
        <p:spPr/>
        <p:txBody>
          <a:bodyPr/>
          <a:lstStyle/>
          <a:p>
            <a:pPr>
              <a:defRPr/>
            </a:pPr>
            <a:fld id="{0B59B21E-DA60-41BF-8E29-19C2FEFC1DA2}" type="datetime1">
              <a:rPr lang="en-US" smtClean="0"/>
              <a:pPr>
                <a:defRPr/>
              </a:pPr>
              <a:t>9/3/2024</a:t>
            </a:fld>
            <a:endParaRPr lang="en-US" dirty="0"/>
          </a:p>
        </p:txBody>
      </p:sp>
      <p:sp>
        <p:nvSpPr>
          <p:cNvPr id="5" name="Footer Placeholder 4">
            <a:extLst>
              <a:ext uri="{FF2B5EF4-FFF2-40B4-BE49-F238E27FC236}">
                <a16:creationId xmlns:a16="http://schemas.microsoft.com/office/drawing/2014/main" id="{F8355694-8BD7-31AF-24D5-56D8F74CF099}"/>
              </a:ext>
            </a:extLst>
          </p:cNvPr>
          <p:cNvSpPr>
            <a:spLocks noGrp="1"/>
          </p:cNvSpPr>
          <p:nvPr>
            <p:ph type="ftr" sz="quarter" idx="11"/>
          </p:nvPr>
        </p:nvSpPr>
        <p:spPr/>
        <p:txBody>
          <a:bodyPr/>
          <a:lstStyle/>
          <a:p>
            <a:pPr>
              <a:defRPr/>
            </a:pPr>
            <a:r>
              <a:rPr lang="en-US"/>
              <a:t>© 2024 Bahill</a:t>
            </a:r>
            <a:endParaRPr lang="en-US" dirty="0"/>
          </a:p>
        </p:txBody>
      </p:sp>
      <p:sp>
        <p:nvSpPr>
          <p:cNvPr id="6" name="Slide Number Placeholder 5">
            <a:extLst>
              <a:ext uri="{FF2B5EF4-FFF2-40B4-BE49-F238E27FC236}">
                <a16:creationId xmlns:a16="http://schemas.microsoft.com/office/drawing/2014/main" id="{41856BAE-3D56-83C0-8586-A7EF29A5B06A}"/>
              </a:ext>
            </a:extLst>
          </p:cNvPr>
          <p:cNvSpPr>
            <a:spLocks noGrp="1"/>
          </p:cNvSpPr>
          <p:nvPr>
            <p:ph type="sldNum" sz="quarter" idx="12"/>
          </p:nvPr>
        </p:nvSpPr>
        <p:spPr/>
        <p:txBody>
          <a:bodyPr/>
          <a:lstStyle/>
          <a:p>
            <a:pPr>
              <a:defRPr/>
            </a:pPr>
            <a:fld id="{B2C62299-53E6-461B-B489-6AE78C6C08EB}" type="slidenum">
              <a:rPr lang="en-US" smtClean="0"/>
              <a:pPr>
                <a:defRPr/>
              </a:pPr>
              <a:t>34</a:t>
            </a:fld>
            <a:endParaRPr lang="en-US" dirty="0"/>
          </a:p>
        </p:txBody>
      </p:sp>
    </p:spTree>
    <p:extLst>
      <p:ext uri="{BB962C8B-B14F-4D97-AF65-F5344CB8AC3E}">
        <p14:creationId xmlns:p14="http://schemas.microsoft.com/office/powerpoint/2010/main" val="16648642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A2BC4-FCEE-D169-BCD3-75706020B8F3}"/>
              </a:ext>
            </a:extLst>
          </p:cNvPr>
          <p:cNvSpPr>
            <a:spLocks noGrp="1"/>
          </p:cNvSpPr>
          <p:nvPr>
            <p:ph type="title"/>
          </p:nvPr>
        </p:nvSpPr>
        <p:spPr/>
        <p:txBody>
          <a:bodyPr/>
          <a:lstStyle/>
          <a:p>
            <a:r>
              <a:rPr lang="en-US" dirty="0"/>
              <a:t>The pitcher’s release point</a:t>
            </a:r>
          </a:p>
        </p:txBody>
      </p:sp>
      <p:sp>
        <p:nvSpPr>
          <p:cNvPr id="4" name="Date Placeholder 3">
            <a:extLst>
              <a:ext uri="{FF2B5EF4-FFF2-40B4-BE49-F238E27FC236}">
                <a16:creationId xmlns:a16="http://schemas.microsoft.com/office/drawing/2014/main" id="{B0F0BA18-D6D8-F3D0-164D-CF30CE689C4A}"/>
              </a:ext>
            </a:extLst>
          </p:cNvPr>
          <p:cNvSpPr>
            <a:spLocks noGrp="1"/>
          </p:cNvSpPr>
          <p:nvPr>
            <p:ph type="dt" sz="half" idx="10"/>
          </p:nvPr>
        </p:nvSpPr>
        <p:spPr/>
        <p:txBody>
          <a:bodyPr/>
          <a:lstStyle/>
          <a:p>
            <a:pPr>
              <a:defRPr/>
            </a:pPr>
            <a:fld id="{0B59B21E-DA60-41BF-8E29-19C2FEFC1DA2}" type="datetime1">
              <a:rPr lang="en-US" smtClean="0"/>
              <a:pPr>
                <a:defRPr/>
              </a:pPr>
              <a:t>9/3/2024</a:t>
            </a:fld>
            <a:endParaRPr lang="en-US" dirty="0"/>
          </a:p>
        </p:txBody>
      </p:sp>
      <p:sp>
        <p:nvSpPr>
          <p:cNvPr id="5" name="Footer Placeholder 4">
            <a:extLst>
              <a:ext uri="{FF2B5EF4-FFF2-40B4-BE49-F238E27FC236}">
                <a16:creationId xmlns:a16="http://schemas.microsoft.com/office/drawing/2014/main" id="{4DFF3E17-BD1D-EC7B-7B70-A733F9AA24ED}"/>
              </a:ext>
            </a:extLst>
          </p:cNvPr>
          <p:cNvSpPr>
            <a:spLocks noGrp="1"/>
          </p:cNvSpPr>
          <p:nvPr>
            <p:ph type="ftr" sz="quarter" idx="11"/>
          </p:nvPr>
        </p:nvSpPr>
        <p:spPr/>
        <p:txBody>
          <a:bodyPr/>
          <a:lstStyle/>
          <a:p>
            <a:pPr>
              <a:defRPr/>
            </a:pPr>
            <a:r>
              <a:rPr lang="en-US"/>
              <a:t>© 2024 Bahill</a:t>
            </a:r>
            <a:endParaRPr lang="en-US" dirty="0"/>
          </a:p>
        </p:txBody>
      </p:sp>
      <p:sp>
        <p:nvSpPr>
          <p:cNvPr id="6" name="Slide Number Placeholder 5">
            <a:extLst>
              <a:ext uri="{FF2B5EF4-FFF2-40B4-BE49-F238E27FC236}">
                <a16:creationId xmlns:a16="http://schemas.microsoft.com/office/drawing/2014/main" id="{427A2FA8-C19E-F50F-0D10-34B73990B725}"/>
              </a:ext>
            </a:extLst>
          </p:cNvPr>
          <p:cNvSpPr>
            <a:spLocks noGrp="1"/>
          </p:cNvSpPr>
          <p:nvPr>
            <p:ph type="sldNum" sz="quarter" idx="12"/>
          </p:nvPr>
        </p:nvSpPr>
        <p:spPr/>
        <p:txBody>
          <a:bodyPr/>
          <a:lstStyle/>
          <a:p>
            <a:pPr>
              <a:defRPr/>
            </a:pPr>
            <a:fld id="{B2C62299-53E6-461B-B489-6AE78C6C08EB}" type="slidenum">
              <a:rPr lang="en-US" smtClean="0"/>
              <a:pPr>
                <a:defRPr/>
              </a:pPr>
              <a:t>35</a:t>
            </a:fld>
            <a:endParaRPr lang="en-US" dirty="0"/>
          </a:p>
        </p:txBody>
      </p:sp>
    </p:spTree>
    <p:extLst>
      <p:ext uri="{BB962C8B-B14F-4D97-AF65-F5344CB8AC3E}">
        <p14:creationId xmlns:p14="http://schemas.microsoft.com/office/powerpoint/2010/main" val="23251872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aseball player throwing a ball&#10;&#10;Description automatically generated">
            <a:extLst>
              <a:ext uri="{FF2B5EF4-FFF2-40B4-BE49-F238E27FC236}">
                <a16:creationId xmlns:a16="http://schemas.microsoft.com/office/drawing/2014/main" id="{83F644DB-B43A-0BAC-70F6-9F8CFE4245BF}"/>
              </a:ext>
            </a:extLst>
          </p:cNvPr>
          <p:cNvPicPr>
            <a:picLocks noChangeAspect="1"/>
          </p:cNvPicPr>
          <p:nvPr/>
        </p:nvPicPr>
        <p:blipFill>
          <a:blip r:embed="rId3">
            <a:extLst>
              <a:ext uri="{28A0092B-C50C-407E-A947-70E740481C1C}">
                <a14:useLocalDpi xmlns:a14="http://schemas.microsoft.com/office/drawing/2010/main" val="0"/>
              </a:ext>
            </a:extLst>
          </a:blip>
          <a:srcRect l="13618"/>
          <a:stretch/>
        </p:blipFill>
        <p:spPr>
          <a:xfrm>
            <a:off x="20" y="10"/>
            <a:ext cx="10058380" cy="7772390"/>
          </a:xfrm>
          <a:prstGeom prst="rect">
            <a:avLst/>
          </a:prstGeom>
          <a:noFill/>
        </p:spPr>
      </p:pic>
      <p:sp>
        <p:nvSpPr>
          <p:cNvPr id="4" name="Date Placeholder 3" hidden="1">
            <a:extLst>
              <a:ext uri="{FF2B5EF4-FFF2-40B4-BE49-F238E27FC236}">
                <a16:creationId xmlns:a16="http://schemas.microsoft.com/office/drawing/2014/main" id="{C12804CA-ACBD-6602-6B28-1FADCAB5F40B}"/>
              </a:ext>
            </a:extLst>
          </p:cNvPr>
          <p:cNvSpPr>
            <a:spLocks noGrp="1"/>
          </p:cNvSpPr>
          <p:nvPr>
            <p:ph type="dt" sz="half" idx="10"/>
          </p:nvPr>
        </p:nvSpPr>
        <p:spPr/>
        <p:txBody>
          <a:bodyPr/>
          <a:lstStyle/>
          <a:p>
            <a:pPr>
              <a:defRPr/>
            </a:pPr>
            <a:fld id="{0B59B21E-DA60-41BF-8E29-19C2FEFC1DA2}" type="datetime1">
              <a:rPr lang="en-US" smtClean="0"/>
              <a:pPr>
                <a:defRPr/>
              </a:pPr>
              <a:t>9/3/2024</a:t>
            </a:fld>
            <a:endParaRPr lang="en-US" dirty="0"/>
          </a:p>
        </p:txBody>
      </p:sp>
      <p:sp>
        <p:nvSpPr>
          <p:cNvPr id="5" name="Footer Placeholder 4">
            <a:extLst>
              <a:ext uri="{FF2B5EF4-FFF2-40B4-BE49-F238E27FC236}">
                <a16:creationId xmlns:a16="http://schemas.microsoft.com/office/drawing/2014/main" id="{6F0D382E-5B03-FA06-2FC8-0186761CE257}"/>
              </a:ext>
            </a:extLst>
          </p:cNvPr>
          <p:cNvSpPr>
            <a:spLocks noGrp="1"/>
          </p:cNvSpPr>
          <p:nvPr>
            <p:ph type="ftr" sz="quarter" idx="11"/>
          </p:nvPr>
        </p:nvSpPr>
        <p:spPr/>
        <p:txBody>
          <a:bodyPr/>
          <a:lstStyle/>
          <a:p>
            <a:pPr>
              <a:defRPr/>
            </a:pPr>
            <a:r>
              <a:rPr lang="en-US"/>
              <a:t>© 2024 Bahill</a:t>
            </a:r>
            <a:endParaRPr lang="en-US" dirty="0"/>
          </a:p>
        </p:txBody>
      </p:sp>
      <p:sp>
        <p:nvSpPr>
          <p:cNvPr id="6" name="Slide Number Placeholder 5" hidden="1">
            <a:extLst>
              <a:ext uri="{FF2B5EF4-FFF2-40B4-BE49-F238E27FC236}">
                <a16:creationId xmlns:a16="http://schemas.microsoft.com/office/drawing/2014/main" id="{C4821482-1F28-7153-B717-CE063F5620E0}"/>
              </a:ext>
            </a:extLst>
          </p:cNvPr>
          <p:cNvSpPr>
            <a:spLocks noGrp="1"/>
          </p:cNvSpPr>
          <p:nvPr>
            <p:ph type="sldNum" sz="quarter" idx="12"/>
          </p:nvPr>
        </p:nvSpPr>
        <p:spPr/>
        <p:txBody>
          <a:bodyPr/>
          <a:lstStyle/>
          <a:p>
            <a:pPr>
              <a:defRPr/>
            </a:pPr>
            <a:fld id="{B2C62299-53E6-461B-B489-6AE78C6C08EB}" type="slidenum">
              <a:rPr lang="en-US" smtClean="0"/>
              <a:pPr>
                <a:defRPr/>
              </a:pPr>
              <a:t>36</a:t>
            </a:fld>
            <a:endParaRPr lang="en-US" dirty="0"/>
          </a:p>
        </p:txBody>
      </p:sp>
    </p:spTree>
    <p:extLst>
      <p:ext uri="{BB962C8B-B14F-4D97-AF65-F5344CB8AC3E}">
        <p14:creationId xmlns:p14="http://schemas.microsoft.com/office/powerpoint/2010/main" val="20188624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aseball player throwing a ball&#10;&#10;Description automatically generated">
            <a:extLst>
              <a:ext uri="{FF2B5EF4-FFF2-40B4-BE49-F238E27FC236}">
                <a16:creationId xmlns:a16="http://schemas.microsoft.com/office/drawing/2014/main" id="{04931DFC-24D9-3040-5639-E9C008345014}"/>
              </a:ext>
            </a:extLst>
          </p:cNvPr>
          <p:cNvPicPr>
            <a:picLocks noChangeAspect="1"/>
          </p:cNvPicPr>
          <p:nvPr/>
        </p:nvPicPr>
        <p:blipFill>
          <a:blip r:embed="rId3">
            <a:extLst>
              <a:ext uri="{28A0092B-C50C-407E-A947-70E740481C1C}">
                <a14:useLocalDpi xmlns:a14="http://schemas.microsoft.com/office/drawing/2010/main" val="0"/>
              </a:ext>
            </a:extLst>
          </a:blip>
          <a:srcRect l="5309" r="8309"/>
          <a:stretch/>
        </p:blipFill>
        <p:spPr>
          <a:xfrm>
            <a:off x="20" y="10"/>
            <a:ext cx="10058380" cy="7772390"/>
          </a:xfrm>
          <a:prstGeom prst="rect">
            <a:avLst/>
          </a:prstGeom>
          <a:noFill/>
        </p:spPr>
      </p:pic>
      <p:sp>
        <p:nvSpPr>
          <p:cNvPr id="4" name="Date Placeholder 3" hidden="1">
            <a:extLst>
              <a:ext uri="{FF2B5EF4-FFF2-40B4-BE49-F238E27FC236}">
                <a16:creationId xmlns:a16="http://schemas.microsoft.com/office/drawing/2014/main" id="{C12804CA-ACBD-6602-6B28-1FADCAB5F40B}"/>
              </a:ext>
            </a:extLst>
          </p:cNvPr>
          <p:cNvSpPr>
            <a:spLocks noGrp="1"/>
          </p:cNvSpPr>
          <p:nvPr>
            <p:ph type="dt" sz="half" idx="10"/>
          </p:nvPr>
        </p:nvSpPr>
        <p:spPr/>
        <p:txBody>
          <a:bodyPr/>
          <a:lstStyle/>
          <a:p>
            <a:pPr>
              <a:defRPr/>
            </a:pPr>
            <a:fld id="{0B59B21E-DA60-41BF-8E29-19C2FEFC1DA2}" type="datetime1">
              <a:rPr lang="en-US" smtClean="0"/>
              <a:pPr>
                <a:defRPr/>
              </a:pPr>
              <a:t>9/3/2024</a:t>
            </a:fld>
            <a:endParaRPr lang="en-US" dirty="0"/>
          </a:p>
        </p:txBody>
      </p:sp>
      <p:sp>
        <p:nvSpPr>
          <p:cNvPr id="6" name="Slide Number Placeholder 5" hidden="1">
            <a:extLst>
              <a:ext uri="{FF2B5EF4-FFF2-40B4-BE49-F238E27FC236}">
                <a16:creationId xmlns:a16="http://schemas.microsoft.com/office/drawing/2014/main" id="{C4821482-1F28-7153-B717-CE063F5620E0}"/>
              </a:ext>
            </a:extLst>
          </p:cNvPr>
          <p:cNvSpPr>
            <a:spLocks noGrp="1"/>
          </p:cNvSpPr>
          <p:nvPr>
            <p:ph type="sldNum" sz="quarter" idx="12"/>
          </p:nvPr>
        </p:nvSpPr>
        <p:spPr/>
        <p:txBody>
          <a:bodyPr/>
          <a:lstStyle/>
          <a:p>
            <a:pPr>
              <a:defRPr/>
            </a:pPr>
            <a:fld id="{B2C62299-53E6-461B-B489-6AE78C6C08EB}" type="slidenum">
              <a:rPr lang="en-US" smtClean="0"/>
              <a:pPr>
                <a:defRPr/>
              </a:pPr>
              <a:t>37</a:t>
            </a:fld>
            <a:endParaRPr lang="en-US" dirty="0"/>
          </a:p>
        </p:txBody>
      </p:sp>
      <p:sp>
        <p:nvSpPr>
          <p:cNvPr id="5" name="Footer Placeholder 4">
            <a:extLst>
              <a:ext uri="{FF2B5EF4-FFF2-40B4-BE49-F238E27FC236}">
                <a16:creationId xmlns:a16="http://schemas.microsoft.com/office/drawing/2014/main" id="{6F0D382E-5B03-FA06-2FC8-0186761CE257}"/>
              </a:ext>
            </a:extLst>
          </p:cNvPr>
          <p:cNvSpPr>
            <a:spLocks noGrp="1"/>
          </p:cNvSpPr>
          <p:nvPr>
            <p:ph type="ftr" sz="quarter" idx="11"/>
          </p:nvPr>
        </p:nvSpPr>
        <p:spPr/>
        <p:txBody>
          <a:bodyPr/>
          <a:lstStyle/>
          <a:p>
            <a:pPr>
              <a:defRPr/>
            </a:pPr>
            <a:r>
              <a:rPr lang="en-US"/>
              <a:t>© 2024 Bahill</a:t>
            </a:r>
            <a:endParaRPr lang="en-US" dirty="0"/>
          </a:p>
        </p:txBody>
      </p:sp>
    </p:spTree>
    <p:extLst>
      <p:ext uri="{BB962C8B-B14F-4D97-AF65-F5344CB8AC3E}">
        <p14:creationId xmlns:p14="http://schemas.microsoft.com/office/powerpoint/2010/main" val="17094458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aseball player throwing a ball&#10;&#10;Description automatically generated">
            <a:extLst>
              <a:ext uri="{FF2B5EF4-FFF2-40B4-BE49-F238E27FC236}">
                <a16:creationId xmlns:a16="http://schemas.microsoft.com/office/drawing/2014/main" id="{9CAB0125-3A99-9B57-AE02-6C83DFA2D6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13" y="152400"/>
            <a:ext cx="9858375" cy="6580465"/>
          </a:xfrm>
          <a:prstGeom prst="rect">
            <a:avLst/>
          </a:prstGeom>
          <a:noFill/>
        </p:spPr>
      </p:pic>
      <p:sp>
        <p:nvSpPr>
          <p:cNvPr id="4" name="Date Placeholder 3" hidden="1">
            <a:extLst>
              <a:ext uri="{FF2B5EF4-FFF2-40B4-BE49-F238E27FC236}">
                <a16:creationId xmlns:a16="http://schemas.microsoft.com/office/drawing/2014/main" id="{C12804CA-ACBD-6602-6B28-1FADCAB5F40B}"/>
              </a:ext>
            </a:extLst>
          </p:cNvPr>
          <p:cNvSpPr>
            <a:spLocks noGrp="1"/>
          </p:cNvSpPr>
          <p:nvPr>
            <p:ph type="dt" sz="half" idx="10"/>
          </p:nvPr>
        </p:nvSpPr>
        <p:spPr/>
        <p:txBody>
          <a:bodyPr/>
          <a:lstStyle/>
          <a:p>
            <a:pPr>
              <a:defRPr/>
            </a:pPr>
            <a:fld id="{0B59B21E-DA60-41BF-8E29-19C2FEFC1DA2}" type="datetime1">
              <a:rPr lang="en-US" smtClean="0"/>
              <a:pPr>
                <a:defRPr/>
              </a:pPr>
              <a:t>9/3/2024</a:t>
            </a:fld>
            <a:endParaRPr lang="en-US" dirty="0"/>
          </a:p>
        </p:txBody>
      </p:sp>
      <p:sp>
        <p:nvSpPr>
          <p:cNvPr id="6" name="Slide Number Placeholder 5" hidden="1">
            <a:extLst>
              <a:ext uri="{FF2B5EF4-FFF2-40B4-BE49-F238E27FC236}">
                <a16:creationId xmlns:a16="http://schemas.microsoft.com/office/drawing/2014/main" id="{C4821482-1F28-7153-B717-CE063F5620E0}"/>
              </a:ext>
            </a:extLst>
          </p:cNvPr>
          <p:cNvSpPr>
            <a:spLocks noGrp="1"/>
          </p:cNvSpPr>
          <p:nvPr>
            <p:ph type="sldNum" sz="quarter" idx="12"/>
          </p:nvPr>
        </p:nvSpPr>
        <p:spPr/>
        <p:txBody>
          <a:bodyPr/>
          <a:lstStyle/>
          <a:p>
            <a:pPr>
              <a:defRPr/>
            </a:pPr>
            <a:fld id="{B2C62299-53E6-461B-B489-6AE78C6C08EB}" type="slidenum">
              <a:rPr lang="en-US" smtClean="0"/>
              <a:pPr>
                <a:defRPr/>
              </a:pPr>
              <a:t>38</a:t>
            </a:fld>
            <a:endParaRPr lang="en-US" dirty="0"/>
          </a:p>
        </p:txBody>
      </p:sp>
      <p:sp>
        <p:nvSpPr>
          <p:cNvPr id="5" name="Footer Placeholder 4">
            <a:extLst>
              <a:ext uri="{FF2B5EF4-FFF2-40B4-BE49-F238E27FC236}">
                <a16:creationId xmlns:a16="http://schemas.microsoft.com/office/drawing/2014/main" id="{6F0D382E-5B03-FA06-2FC8-0186761CE257}"/>
              </a:ext>
            </a:extLst>
          </p:cNvPr>
          <p:cNvSpPr>
            <a:spLocks noGrp="1"/>
          </p:cNvSpPr>
          <p:nvPr>
            <p:ph type="ftr" sz="quarter" idx="11"/>
          </p:nvPr>
        </p:nvSpPr>
        <p:spPr/>
        <p:txBody>
          <a:bodyPr/>
          <a:lstStyle/>
          <a:p>
            <a:pPr>
              <a:defRPr/>
            </a:pPr>
            <a:r>
              <a:rPr lang="en-US"/>
              <a:t>© 2024 Bahill</a:t>
            </a:r>
            <a:endParaRPr lang="en-US" dirty="0"/>
          </a:p>
        </p:txBody>
      </p:sp>
    </p:spTree>
    <p:extLst>
      <p:ext uri="{BB962C8B-B14F-4D97-AF65-F5344CB8AC3E}">
        <p14:creationId xmlns:p14="http://schemas.microsoft.com/office/powerpoint/2010/main" val="24195472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aseball player throwing a ball&#10;&#10;Description automatically generated">
            <a:extLst>
              <a:ext uri="{FF2B5EF4-FFF2-40B4-BE49-F238E27FC236}">
                <a16:creationId xmlns:a16="http://schemas.microsoft.com/office/drawing/2014/main" id="{4B218302-593F-1F82-B50A-1DCAF22968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9652" y="76200"/>
            <a:ext cx="7639097" cy="7620000"/>
          </a:xfrm>
          <a:prstGeom prst="rect">
            <a:avLst/>
          </a:prstGeom>
          <a:noFill/>
        </p:spPr>
      </p:pic>
      <p:sp>
        <p:nvSpPr>
          <p:cNvPr id="4" name="Date Placeholder 3" hidden="1">
            <a:extLst>
              <a:ext uri="{FF2B5EF4-FFF2-40B4-BE49-F238E27FC236}">
                <a16:creationId xmlns:a16="http://schemas.microsoft.com/office/drawing/2014/main" id="{C12804CA-ACBD-6602-6B28-1FADCAB5F40B}"/>
              </a:ext>
            </a:extLst>
          </p:cNvPr>
          <p:cNvSpPr>
            <a:spLocks noGrp="1"/>
          </p:cNvSpPr>
          <p:nvPr>
            <p:ph type="dt" sz="half" idx="10"/>
          </p:nvPr>
        </p:nvSpPr>
        <p:spPr/>
        <p:txBody>
          <a:bodyPr/>
          <a:lstStyle/>
          <a:p>
            <a:pPr>
              <a:defRPr/>
            </a:pPr>
            <a:fld id="{0B59B21E-DA60-41BF-8E29-19C2FEFC1DA2}" type="datetime1">
              <a:rPr lang="en-US" smtClean="0"/>
              <a:pPr>
                <a:defRPr/>
              </a:pPr>
              <a:t>9/3/2024</a:t>
            </a:fld>
            <a:endParaRPr lang="en-US" dirty="0"/>
          </a:p>
        </p:txBody>
      </p:sp>
      <p:sp>
        <p:nvSpPr>
          <p:cNvPr id="6" name="Slide Number Placeholder 5" hidden="1">
            <a:extLst>
              <a:ext uri="{FF2B5EF4-FFF2-40B4-BE49-F238E27FC236}">
                <a16:creationId xmlns:a16="http://schemas.microsoft.com/office/drawing/2014/main" id="{C4821482-1F28-7153-B717-CE063F5620E0}"/>
              </a:ext>
            </a:extLst>
          </p:cNvPr>
          <p:cNvSpPr>
            <a:spLocks noGrp="1"/>
          </p:cNvSpPr>
          <p:nvPr>
            <p:ph type="sldNum" sz="quarter" idx="12"/>
          </p:nvPr>
        </p:nvSpPr>
        <p:spPr/>
        <p:txBody>
          <a:bodyPr/>
          <a:lstStyle/>
          <a:p>
            <a:pPr>
              <a:defRPr/>
            </a:pPr>
            <a:fld id="{B2C62299-53E6-461B-B489-6AE78C6C08EB}" type="slidenum">
              <a:rPr lang="en-US" smtClean="0"/>
              <a:pPr>
                <a:defRPr/>
              </a:pPr>
              <a:t>39</a:t>
            </a:fld>
            <a:endParaRPr lang="en-US" dirty="0"/>
          </a:p>
        </p:txBody>
      </p:sp>
      <p:sp>
        <p:nvSpPr>
          <p:cNvPr id="5" name="Footer Placeholder 4">
            <a:extLst>
              <a:ext uri="{FF2B5EF4-FFF2-40B4-BE49-F238E27FC236}">
                <a16:creationId xmlns:a16="http://schemas.microsoft.com/office/drawing/2014/main" id="{6F0D382E-5B03-FA06-2FC8-0186761CE257}"/>
              </a:ext>
            </a:extLst>
          </p:cNvPr>
          <p:cNvSpPr>
            <a:spLocks noGrp="1"/>
          </p:cNvSpPr>
          <p:nvPr>
            <p:ph type="ftr" sz="quarter" idx="11"/>
          </p:nvPr>
        </p:nvSpPr>
        <p:spPr/>
        <p:txBody>
          <a:bodyPr/>
          <a:lstStyle/>
          <a:p>
            <a:pPr>
              <a:defRPr/>
            </a:pPr>
            <a:r>
              <a:rPr lang="en-US"/>
              <a:t>© 2024 Bahill</a:t>
            </a:r>
            <a:endParaRPr lang="en-US" dirty="0"/>
          </a:p>
        </p:txBody>
      </p:sp>
    </p:spTree>
    <p:extLst>
      <p:ext uri="{BB962C8B-B14F-4D97-AF65-F5344CB8AC3E}">
        <p14:creationId xmlns:p14="http://schemas.microsoft.com/office/powerpoint/2010/main" val="37042681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1"/>
          <p:cNvSpPr>
            <a:spLocks noGrp="1"/>
          </p:cNvSpPr>
          <p:nvPr>
            <p:ph type="dt" sz="quarter" idx="10"/>
          </p:nvPr>
        </p:nvSpPr>
        <p:spPr/>
        <p:txBody>
          <a:bodyPr/>
          <a:lstStyle/>
          <a:p>
            <a:pPr defTabSz="1019175">
              <a:defRPr/>
            </a:pPr>
            <a:fld id="{E5EDAF9E-805B-4857-BE89-1E6C7F4A7934}" type="datetime1">
              <a:rPr lang="en-US" smtClean="0">
                <a:latin typeface="+mn-lt"/>
              </a:rPr>
              <a:pPr defTabSz="1019175">
                <a:defRPr/>
              </a:pPr>
              <a:t>9/3/2024</a:t>
            </a:fld>
            <a:endParaRPr lang="en-US" dirty="0">
              <a:latin typeface="+mn-lt"/>
            </a:endParaRPr>
          </a:p>
        </p:txBody>
      </p:sp>
      <p:sp>
        <p:nvSpPr>
          <p:cNvPr id="5" name="Slide Number Placeholder 3"/>
          <p:cNvSpPr>
            <a:spLocks noGrp="1"/>
          </p:cNvSpPr>
          <p:nvPr>
            <p:ph type="sldNum" sz="quarter" idx="12"/>
          </p:nvPr>
        </p:nvSpPr>
        <p:spPr/>
        <p:txBody>
          <a:bodyPr/>
          <a:lstStyle/>
          <a:p>
            <a:pPr defTabSz="1019175">
              <a:defRPr/>
            </a:pPr>
            <a:fld id="{A22F5095-AB9C-4D43-B53B-9B84A11F6F88}" type="slidenum">
              <a:rPr lang="en-US">
                <a:latin typeface="+mn-lt"/>
              </a:rPr>
              <a:pPr defTabSz="1019175">
                <a:defRPr/>
              </a:pPr>
              <a:t>4</a:t>
            </a:fld>
            <a:endParaRPr lang="en-US" dirty="0">
              <a:latin typeface="+mn-lt"/>
            </a:endParaRPr>
          </a:p>
        </p:txBody>
      </p:sp>
      <p:pic>
        <p:nvPicPr>
          <p:cNvPr id="46084" name="Picture 5" descr="curveball"/>
          <p:cNvPicPr>
            <a:picLocks noChangeAspect="1" noChangeArrowheads="1"/>
          </p:cNvPicPr>
          <p:nvPr/>
        </p:nvPicPr>
        <p:blipFill>
          <a:blip r:embed="rId3" cstate="print"/>
          <a:srcRect/>
          <a:stretch>
            <a:fillRect/>
          </a:stretch>
        </p:blipFill>
        <p:spPr bwMode="auto">
          <a:xfrm>
            <a:off x="0" y="0"/>
            <a:ext cx="10058400" cy="6811963"/>
          </a:xfrm>
          <a:prstGeom prst="rect">
            <a:avLst/>
          </a:prstGeom>
          <a:noFill/>
          <a:ln w="9525">
            <a:noFill/>
            <a:miter lim="800000"/>
            <a:headEnd/>
            <a:tailEnd/>
          </a:ln>
        </p:spPr>
      </p:pic>
      <p:sp>
        <p:nvSpPr>
          <p:cNvPr id="6" name="Footer Placeholder 5"/>
          <p:cNvSpPr>
            <a:spLocks noGrp="1"/>
          </p:cNvSpPr>
          <p:nvPr>
            <p:ph type="ftr" sz="quarter" idx="11"/>
          </p:nvPr>
        </p:nvSpPr>
        <p:spPr/>
        <p:txBody>
          <a:bodyPr/>
          <a:lstStyle/>
          <a:p>
            <a:pPr defTabSz="1019175">
              <a:defRPr/>
            </a:pPr>
            <a:r>
              <a:rPr lang="en-US" dirty="0">
                <a:latin typeface="+mn-lt"/>
              </a:rPr>
              <a:t>© 2012 Bahill</a:t>
            </a:r>
          </a:p>
        </p:txBody>
      </p:sp>
    </p:spTree>
    <p:extLst>
      <p:ext uri="{BB962C8B-B14F-4D97-AF65-F5344CB8AC3E}">
        <p14:creationId xmlns:p14="http://schemas.microsoft.com/office/powerpoint/2010/main" val="21152846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C12804CA-ACBD-6602-6B28-1FADCAB5F40B}"/>
              </a:ext>
            </a:extLst>
          </p:cNvPr>
          <p:cNvSpPr>
            <a:spLocks noGrp="1"/>
          </p:cNvSpPr>
          <p:nvPr>
            <p:ph type="dt" sz="half" idx="10"/>
          </p:nvPr>
        </p:nvSpPr>
        <p:spPr/>
        <p:txBody>
          <a:bodyPr/>
          <a:lstStyle/>
          <a:p>
            <a:pPr>
              <a:defRPr/>
            </a:pPr>
            <a:fld id="{0B59B21E-DA60-41BF-8E29-19C2FEFC1DA2}" type="datetime1">
              <a:rPr lang="en-US" smtClean="0"/>
              <a:pPr>
                <a:defRPr/>
              </a:pPr>
              <a:t>9/3/2024</a:t>
            </a:fld>
            <a:endParaRPr lang="en-US" dirty="0"/>
          </a:p>
        </p:txBody>
      </p:sp>
      <p:sp>
        <p:nvSpPr>
          <p:cNvPr id="5" name="Footer Placeholder 4">
            <a:extLst>
              <a:ext uri="{FF2B5EF4-FFF2-40B4-BE49-F238E27FC236}">
                <a16:creationId xmlns:a16="http://schemas.microsoft.com/office/drawing/2014/main" id="{6F0D382E-5B03-FA06-2FC8-0186761CE257}"/>
              </a:ext>
            </a:extLst>
          </p:cNvPr>
          <p:cNvSpPr>
            <a:spLocks noGrp="1"/>
          </p:cNvSpPr>
          <p:nvPr>
            <p:ph type="ftr" sz="quarter" idx="11"/>
          </p:nvPr>
        </p:nvSpPr>
        <p:spPr/>
        <p:txBody>
          <a:bodyPr/>
          <a:lstStyle/>
          <a:p>
            <a:pPr>
              <a:defRPr/>
            </a:pPr>
            <a:r>
              <a:rPr lang="en-US"/>
              <a:t>© 2024 Bahill</a:t>
            </a:r>
            <a:endParaRPr lang="en-US" dirty="0"/>
          </a:p>
        </p:txBody>
      </p:sp>
      <p:sp>
        <p:nvSpPr>
          <p:cNvPr id="6" name="Slide Number Placeholder 5" hidden="1">
            <a:extLst>
              <a:ext uri="{FF2B5EF4-FFF2-40B4-BE49-F238E27FC236}">
                <a16:creationId xmlns:a16="http://schemas.microsoft.com/office/drawing/2014/main" id="{C4821482-1F28-7153-B717-CE063F5620E0}"/>
              </a:ext>
            </a:extLst>
          </p:cNvPr>
          <p:cNvSpPr>
            <a:spLocks noGrp="1"/>
          </p:cNvSpPr>
          <p:nvPr>
            <p:ph type="sldNum" sz="quarter" idx="12"/>
          </p:nvPr>
        </p:nvSpPr>
        <p:spPr/>
        <p:txBody>
          <a:bodyPr/>
          <a:lstStyle/>
          <a:p>
            <a:pPr>
              <a:defRPr/>
            </a:pPr>
            <a:fld id="{B2C62299-53E6-461B-B489-6AE78C6C08EB}" type="slidenum">
              <a:rPr lang="en-US" smtClean="0"/>
              <a:pPr>
                <a:defRPr/>
              </a:pPr>
              <a:t>40</a:t>
            </a:fld>
            <a:endParaRPr lang="en-US" dirty="0"/>
          </a:p>
        </p:txBody>
      </p:sp>
      <p:pic>
        <p:nvPicPr>
          <p:cNvPr id="3" name="Picture 2" descr="A baseball player throwing a ball&#10;&#10;Description automatically generated">
            <a:extLst>
              <a:ext uri="{FF2B5EF4-FFF2-40B4-BE49-F238E27FC236}">
                <a16:creationId xmlns:a16="http://schemas.microsoft.com/office/drawing/2014/main" id="{4D6AE934-F7F2-43EF-5DE5-5E138B6B11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 y="19050"/>
            <a:ext cx="10031730" cy="6687820"/>
          </a:xfrm>
          <a:prstGeom prst="rect">
            <a:avLst/>
          </a:prstGeom>
        </p:spPr>
      </p:pic>
    </p:spTree>
    <p:extLst>
      <p:ext uri="{BB962C8B-B14F-4D97-AF65-F5344CB8AC3E}">
        <p14:creationId xmlns:p14="http://schemas.microsoft.com/office/powerpoint/2010/main" val="31244158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C12804CA-ACBD-6602-6B28-1FADCAB5F40B}"/>
              </a:ext>
            </a:extLst>
          </p:cNvPr>
          <p:cNvSpPr>
            <a:spLocks noGrp="1"/>
          </p:cNvSpPr>
          <p:nvPr>
            <p:ph type="dt" sz="half" idx="10"/>
          </p:nvPr>
        </p:nvSpPr>
        <p:spPr/>
        <p:txBody>
          <a:bodyPr/>
          <a:lstStyle/>
          <a:p>
            <a:pPr>
              <a:defRPr/>
            </a:pPr>
            <a:fld id="{0B59B21E-DA60-41BF-8E29-19C2FEFC1DA2}" type="datetime1">
              <a:rPr lang="en-US" smtClean="0"/>
              <a:pPr>
                <a:defRPr/>
              </a:pPr>
              <a:t>9/3/2024</a:t>
            </a:fld>
            <a:endParaRPr lang="en-US" dirty="0"/>
          </a:p>
        </p:txBody>
      </p:sp>
      <p:sp>
        <p:nvSpPr>
          <p:cNvPr id="5" name="Footer Placeholder 4">
            <a:extLst>
              <a:ext uri="{FF2B5EF4-FFF2-40B4-BE49-F238E27FC236}">
                <a16:creationId xmlns:a16="http://schemas.microsoft.com/office/drawing/2014/main" id="{6F0D382E-5B03-FA06-2FC8-0186761CE257}"/>
              </a:ext>
            </a:extLst>
          </p:cNvPr>
          <p:cNvSpPr>
            <a:spLocks noGrp="1"/>
          </p:cNvSpPr>
          <p:nvPr>
            <p:ph type="ftr" sz="quarter" idx="11"/>
          </p:nvPr>
        </p:nvSpPr>
        <p:spPr/>
        <p:txBody>
          <a:bodyPr/>
          <a:lstStyle/>
          <a:p>
            <a:pPr>
              <a:defRPr/>
            </a:pPr>
            <a:r>
              <a:rPr lang="en-US"/>
              <a:t>© 2024 Bahill</a:t>
            </a:r>
            <a:endParaRPr lang="en-US" dirty="0"/>
          </a:p>
        </p:txBody>
      </p:sp>
      <p:sp>
        <p:nvSpPr>
          <p:cNvPr id="6" name="Slide Number Placeholder 5" hidden="1">
            <a:extLst>
              <a:ext uri="{FF2B5EF4-FFF2-40B4-BE49-F238E27FC236}">
                <a16:creationId xmlns:a16="http://schemas.microsoft.com/office/drawing/2014/main" id="{C4821482-1F28-7153-B717-CE063F5620E0}"/>
              </a:ext>
            </a:extLst>
          </p:cNvPr>
          <p:cNvSpPr>
            <a:spLocks noGrp="1"/>
          </p:cNvSpPr>
          <p:nvPr>
            <p:ph type="sldNum" sz="quarter" idx="12"/>
          </p:nvPr>
        </p:nvSpPr>
        <p:spPr/>
        <p:txBody>
          <a:bodyPr/>
          <a:lstStyle/>
          <a:p>
            <a:pPr>
              <a:defRPr/>
            </a:pPr>
            <a:fld id="{B2C62299-53E6-461B-B489-6AE78C6C08EB}" type="slidenum">
              <a:rPr lang="en-US" smtClean="0"/>
              <a:pPr>
                <a:defRPr/>
              </a:pPr>
              <a:t>41</a:t>
            </a:fld>
            <a:endParaRPr lang="en-US" dirty="0"/>
          </a:p>
        </p:txBody>
      </p:sp>
      <p:pic>
        <p:nvPicPr>
          <p:cNvPr id="3" name="Picture 2" descr="A baseball player throwing a ball&#10;&#10;Description automatically generated">
            <a:extLst>
              <a:ext uri="{FF2B5EF4-FFF2-40B4-BE49-F238E27FC236}">
                <a16:creationId xmlns:a16="http://schemas.microsoft.com/office/drawing/2014/main" id="{E228E50B-4F95-B85A-CFF1-40041457C6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3444" y="0"/>
            <a:ext cx="5691512" cy="7772400"/>
          </a:xfrm>
          <a:prstGeom prst="rect">
            <a:avLst/>
          </a:prstGeom>
        </p:spPr>
      </p:pic>
    </p:spTree>
    <p:extLst>
      <p:ext uri="{BB962C8B-B14F-4D97-AF65-F5344CB8AC3E}">
        <p14:creationId xmlns:p14="http://schemas.microsoft.com/office/powerpoint/2010/main" val="20415807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4DB26-B540-23F0-88BA-D445124D94F3}"/>
              </a:ext>
            </a:extLst>
          </p:cNvPr>
          <p:cNvSpPr>
            <a:spLocks noGrp="1"/>
          </p:cNvSpPr>
          <p:nvPr>
            <p:ph type="title"/>
          </p:nvPr>
        </p:nvSpPr>
        <p:spPr>
          <a:xfrm>
            <a:off x="914400" y="304800"/>
            <a:ext cx="8389938" cy="1219200"/>
          </a:xfrm>
        </p:spPr>
        <p:txBody>
          <a:bodyPr/>
          <a:lstStyle/>
          <a:p>
            <a:r>
              <a:rPr lang="en-US" dirty="0">
                <a:effectLst/>
                <a:latin typeface="Times New Roman" panose="02020603050405020304" pitchFamily="18" charset="0"/>
                <a:ea typeface="Times New Roman" panose="02020603050405020304" pitchFamily="18" charset="0"/>
              </a:rPr>
              <a:t>Could the shortstop stand directly behind the pitcher’s release point?</a:t>
            </a:r>
            <a:endParaRPr lang="en-US" dirty="0"/>
          </a:p>
        </p:txBody>
      </p:sp>
      <p:pic>
        <p:nvPicPr>
          <p:cNvPr id="8" name="Content Placeholder 7" descr="A baseball diamond with a white line">
            <a:extLst>
              <a:ext uri="{FF2B5EF4-FFF2-40B4-BE49-F238E27FC236}">
                <a16:creationId xmlns:a16="http://schemas.microsoft.com/office/drawing/2014/main" id="{A943FFCA-1D17-56B2-7095-B6A173620B7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90600" y="1629155"/>
            <a:ext cx="7467600" cy="5689051"/>
          </a:xfrm>
        </p:spPr>
      </p:pic>
      <p:sp>
        <p:nvSpPr>
          <p:cNvPr id="4" name="Date Placeholder 3">
            <a:extLst>
              <a:ext uri="{FF2B5EF4-FFF2-40B4-BE49-F238E27FC236}">
                <a16:creationId xmlns:a16="http://schemas.microsoft.com/office/drawing/2014/main" id="{195786DD-BBE9-ADAD-4036-894A0E4E942A}"/>
              </a:ext>
            </a:extLst>
          </p:cNvPr>
          <p:cNvSpPr>
            <a:spLocks noGrp="1"/>
          </p:cNvSpPr>
          <p:nvPr>
            <p:ph type="dt" sz="half" idx="10"/>
          </p:nvPr>
        </p:nvSpPr>
        <p:spPr/>
        <p:txBody>
          <a:bodyPr/>
          <a:lstStyle/>
          <a:p>
            <a:pPr>
              <a:defRPr/>
            </a:pPr>
            <a:fld id="{0B59B21E-DA60-41BF-8E29-19C2FEFC1DA2}" type="datetime1">
              <a:rPr lang="en-US" smtClean="0"/>
              <a:pPr>
                <a:defRPr/>
              </a:pPr>
              <a:t>9/3/2024</a:t>
            </a:fld>
            <a:endParaRPr lang="en-US" dirty="0"/>
          </a:p>
        </p:txBody>
      </p:sp>
      <p:sp>
        <p:nvSpPr>
          <p:cNvPr id="5" name="Footer Placeholder 4">
            <a:extLst>
              <a:ext uri="{FF2B5EF4-FFF2-40B4-BE49-F238E27FC236}">
                <a16:creationId xmlns:a16="http://schemas.microsoft.com/office/drawing/2014/main" id="{3BC77399-ECE7-FE54-B56F-624E5F507F67}"/>
              </a:ext>
            </a:extLst>
          </p:cNvPr>
          <p:cNvSpPr>
            <a:spLocks noGrp="1"/>
          </p:cNvSpPr>
          <p:nvPr>
            <p:ph type="ftr" sz="quarter" idx="11"/>
          </p:nvPr>
        </p:nvSpPr>
        <p:spPr/>
        <p:txBody>
          <a:bodyPr/>
          <a:lstStyle/>
          <a:p>
            <a:pPr>
              <a:defRPr/>
            </a:pPr>
            <a:r>
              <a:rPr lang="en-US"/>
              <a:t>© 2024 Bahill</a:t>
            </a:r>
            <a:endParaRPr lang="en-US" dirty="0"/>
          </a:p>
        </p:txBody>
      </p:sp>
      <p:sp>
        <p:nvSpPr>
          <p:cNvPr id="6" name="Slide Number Placeholder 5">
            <a:extLst>
              <a:ext uri="{FF2B5EF4-FFF2-40B4-BE49-F238E27FC236}">
                <a16:creationId xmlns:a16="http://schemas.microsoft.com/office/drawing/2014/main" id="{54444ACD-9AD5-ABD7-9775-181D70D0156F}"/>
              </a:ext>
            </a:extLst>
          </p:cNvPr>
          <p:cNvSpPr>
            <a:spLocks noGrp="1"/>
          </p:cNvSpPr>
          <p:nvPr>
            <p:ph type="sldNum" sz="quarter" idx="12"/>
          </p:nvPr>
        </p:nvSpPr>
        <p:spPr/>
        <p:txBody>
          <a:bodyPr/>
          <a:lstStyle/>
          <a:p>
            <a:pPr>
              <a:defRPr/>
            </a:pPr>
            <a:fld id="{B2C62299-53E6-461B-B489-6AE78C6C08EB}" type="slidenum">
              <a:rPr lang="en-US" smtClean="0"/>
              <a:pPr>
                <a:defRPr/>
              </a:pPr>
              <a:t>42</a:t>
            </a:fld>
            <a:endParaRPr lang="en-US" dirty="0"/>
          </a:p>
        </p:txBody>
      </p:sp>
    </p:spTree>
    <p:extLst>
      <p:ext uri="{BB962C8B-B14F-4D97-AF65-F5344CB8AC3E}">
        <p14:creationId xmlns:p14="http://schemas.microsoft.com/office/powerpoint/2010/main" val="20065891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CAD51-4B48-877A-1479-C54BB65B9574}"/>
              </a:ext>
            </a:extLst>
          </p:cNvPr>
          <p:cNvSpPr>
            <a:spLocks noGrp="1"/>
          </p:cNvSpPr>
          <p:nvPr>
            <p:ph type="title"/>
          </p:nvPr>
        </p:nvSpPr>
        <p:spPr/>
        <p:txBody>
          <a:bodyPr/>
          <a:lstStyle/>
          <a:p>
            <a:r>
              <a:rPr lang="en-US" dirty="0"/>
              <a:t>Motion parallax</a:t>
            </a:r>
          </a:p>
        </p:txBody>
      </p:sp>
      <p:sp>
        <p:nvSpPr>
          <p:cNvPr id="3" name="Content Placeholder 2">
            <a:extLst>
              <a:ext uri="{FF2B5EF4-FFF2-40B4-BE49-F238E27FC236}">
                <a16:creationId xmlns:a16="http://schemas.microsoft.com/office/drawing/2014/main" id="{F4B40B68-59DD-0D06-35E2-8A4A55ACE706}"/>
              </a:ext>
            </a:extLst>
          </p:cNvPr>
          <p:cNvSpPr>
            <a:spLocks noGrp="1"/>
          </p:cNvSpPr>
          <p:nvPr>
            <p:ph idx="1"/>
          </p:nvPr>
        </p:nvSpPr>
        <p:spPr/>
        <p:txBody>
          <a:bodyPr/>
          <a:lstStyle/>
          <a:p>
            <a:pPr marL="0" indent="0">
              <a:buNone/>
            </a:pPr>
            <a:r>
              <a:rPr lang="en-US" dirty="0"/>
              <a:t>Due to observer motion</a:t>
            </a:r>
          </a:p>
        </p:txBody>
      </p:sp>
      <p:sp>
        <p:nvSpPr>
          <p:cNvPr id="4" name="Date Placeholder 3">
            <a:extLst>
              <a:ext uri="{FF2B5EF4-FFF2-40B4-BE49-F238E27FC236}">
                <a16:creationId xmlns:a16="http://schemas.microsoft.com/office/drawing/2014/main" id="{C2384A22-2C33-B9AF-CDE7-7F2E7669C4EA}"/>
              </a:ext>
            </a:extLst>
          </p:cNvPr>
          <p:cNvSpPr>
            <a:spLocks noGrp="1"/>
          </p:cNvSpPr>
          <p:nvPr>
            <p:ph type="dt" sz="half" idx="10"/>
          </p:nvPr>
        </p:nvSpPr>
        <p:spPr/>
        <p:txBody>
          <a:bodyPr/>
          <a:lstStyle/>
          <a:p>
            <a:pPr>
              <a:defRPr/>
            </a:pPr>
            <a:fld id="{0B59B21E-DA60-41BF-8E29-19C2FEFC1DA2}" type="datetime1">
              <a:rPr lang="en-US" smtClean="0"/>
              <a:pPr>
                <a:defRPr/>
              </a:pPr>
              <a:t>9/3/2024</a:t>
            </a:fld>
            <a:endParaRPr lang="en-US" dirty="0"/>
          </a:p>
        </p:txBody>
      </p:sp>
      <p:sp>
        <p:nvSpPr>
          <p:cNvPr id="5" name="Footer Placeholder 4">
            <a:extLst>
              <a:ext uri="{FF2B5EF4-FFF2-40B4-BE49-F238E27FC236}">
                <a16:creationId xmlns:a16="http://schemas.microsoft.com/office/drawing/2014/main" id="{5F21D407-6F52-6F9D-1D27-C8E1D59C7DAF}"/>
              </a:ext>
            </a:extLst>
          </p:cNvPr>
          <p:cNvSpPr>
            <a:spLocks noGrp="1"/>
          </p:cNvSpPr>
          <p:nvPr>
            <p:ph type="ftr" sz="quarter" idx="11"/>
          </p:nvPr>
        </p:nvSpPr>
        <p:spPr/>
        <p:txBody>
          <a:bodyPr/>
          <a:lstStyle/>
          <a:p>
            <a:pPr>
              <a:defRPr/>
            </a:pPr>
            <a:r>
              <a:rPr lang="en-US"/>
              <a:t>© 2024 Bahill</a:t>
            </a:r>
            <a:endParaRPr lang="en-US" dirty="0"/>
          </a:p>
        </p:txBody>
      </p:sp>
      <p:sp>
        <p:nvSpPr>
          <p:cNvPr id="6" name="Slide Number Placeholder 5">
            <a:extLst>
              <a:ext uri="{FF2B5EF4-FFF2-40B4-BE49-F238E27FC236}">
                <a16:creationId xmlns:a16="http://schemas.microsoft.com/office/drawing/2014/main" id="{4290F3F5-7711-07C4-1798-43A36284337B}"/>
              </a:ext>
            </a:extLst>
          </p:cNvPr>
          <p:cNvSpPr>
            <a:spLocks noGrp="1"/>
          </p:cNvSpPr>
          <p:nvPr>
            <p:ph type="sldNum" sz="quarter" idx="12"/>
          </p:nvPr>
        </p:nvSpPr>
        <p:spPr/>
        <p:txBody>
          <a:bodyPr/>
          <a:lstStyle/>
          <a:p>
            <a:pPr>
              <a:defRPr/>
            </a:pPr>
            <a:fld id="{B2C62299-53E6-461B-B489-6AE78C6C08EB}" type="slidenum">
              <a:rPr lang="en-US" smtClean="0"/>
              <a:pPr>
                <a:defRPr/>
              </a:pPr>
              <a:t>43</a:t>
            </a:fld>
            <a:endParaRPr lang="en-US" dirty="0"/>
          </a:p>
        </p:txBody>
      </p:sp>
      <p:pic>
        <p:nvPicPr>
          <p:cNvPr id="8" name="Picture 7" descr="A blue cityscape with buildings in the background">
            <a:extLst>
              <a:ext uri="{FF2B5EF4-FFF2-40B4-BE49-F238E27FC236}">
                <a16:creationId xmlns:a16="http://schemas.microsoft.com/office/drawing/2014/main" id="{337DCC69-4FEC-D152-643C-697CF41E70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1866899"/>
            <a:ext cx="8610600" cy="5381625"/>
          </a:xfrm>
          <a:prstGeom prst="rect">
            <a:avLst/>
          </a:prstGeom>
        </p:spPr>
      </p:pic>
    </p:spTree>
    <p:extLst>
      <p:ext uri="{BB962C8B-B14F-4D97-AF65-F5344CB8AC3E}">
        <p14:creationId xmlns:p14="http://schemas.microsoft.com/office/powerpoint/2010/main" val="13357680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31D9C-72D8-7360-EA92-0251B1B5640F}"/>
              </a:ext>
            </a:extLst>
          </p:cNvPr>
          <p:cNvSpPr>
            <a:spLocks noGrp="1"/>
          </p:cNvSpPr>
          <p:nvPr>
            <p:ph type="title"/>
          </p:nvPr>
        </p:nvSpPr>
        <p:spPr>
          <a:xfrm>
            <a:off x="914400" y="457200"/>
            <a:ext cx="8389938" cy="685800"/>
          </a:xfrm>
        </p:spPr>
        <p:txBody>
          <a:bodyPr wrap="square" anchor="b">
            <a:normAutofit/>
          </a:bodyPr>
          <a:lstStyle/>
          <a:p>
            <a:r>
              <a:rPr lang="en-US" dirty="0"/>
              <a:t>Color saturation</a:t>
            </a:r>
          </a:p>
        </p:txBody>
      </p:sp>
      <p:pic>
        <p:nvPicPr>
          <p:cNvPr id="3" name="Content Placeholder 6" descr="Perspective, relative size, occultation and texture gradients all contribute to the three-dimensional appearance of this photo.">
            <a:extLst>
              <a:ext uri="{FF2B5EF4-FFF2-40B4-BE49-F238E27FC236}">
                <a16:creationId xmlns:a16="http://schemas.microsoft.com/office/drawing/2014/main" id="{572F4387-AA29-A4B4-FDC5-95BBAF7ECEE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r="1" b="13284"/>
          <a:stretch/>
        </p:blipFill>
        <p:spPr bwMode="auto">
          <a:xfrm>
            <a:off x="914400" y="1143000"/>
            <a:ext cx="8389938" cy="5765800"/>
          </a:xfrm>
          <a:prstGeom prst="rect">
            <a:avLst/>
          </a:prstGeom>
          <a:noFill/>
          <a:ln>
            <a:noFill/>
          </a:ln>
        </p:spPr>
      </p:pic>
      <p:sp>
        <p:nvSpPr>
          <p:cNvPr id="4" name="Date Placeholder 3">
            <a:extLst>
              <a:ext uri="{FF2B5EF4-FFF2-40B4-BE49-F238E27FC236}">
                <a16:creationId xmlns:a16="http://schemas.microsoft.com/office/drawing/2014/main" id="{70D6B123-C6A0-DA26-4A43-FA977ABDD7E8}"/>
              </a:ext>
            </a:extLst>
          </p:cNvPr>
          <p:cNvSpPr>
            <a:spLocks noGrp="1"/>
          </p:cNvSpPr>
          <p:nvPr>
            <p:ph type="dt" sz="half" idx="10"/>
          </p:nvPr>
        </p:nvSpPr>
        <p:spPr>
          <a:xfrm>
            <a:off x="0" y="7239000"/>
            <a:ext cx="1981200" cy="533400"/>
          </a:xfrm>
        </p:spPr>
        <p:txBody>
          <a:bodyPr wrap="square" anchor="t">
            <a:normAutofit/>
          </a:bodyPr>
          <a:lstStyle/>
          <a:p>
            <a:pPr>
              <a:defRPr/>
            </a:pPr>
            <a:fld id="{0B59B21E-DA60-41BF-8E29-19C2FEFC1DA2}" type="datetime1">
              <a:rPr lang="en-US" smtClean="0"/>
              <a:pPr>
                <a:defRPr/>
              </a:pPr>
              <a:t>9/3/2024</a:t>
            </a:fld>
            <a:endParaRPr lang="en-US" dirty="0"/>
          </a:p>
        </p:txBody>
      </p:sp>
      <p:sp>
        <p:nvSpPr>
          <p:cNvPr id="5" name="Footer Placeholder 4">
            <a:extLst>
              <a:ext uri="{FF2B5EF4-FFF2-40B4-BE49-F238E27FC236}">
                <a16:creationId xmlns:a16="http://schemas.microsoft.com/office/drawing/2014/main" id="{F57C0508-0524-4B08-ED9A-FD464C475309}"/>
              </a:ext>
            </a:extLst>
          </p:cNvPr>
          <p:cNvSpPr>
            <a:spLocks noGrp="1"/>
          </p:cNvSpPr>
          <p:nvPr>
            <p:ph type="ftr" sz="quarter" idx="11"/>
          </p:nvPr>
        </p:nvSpPr>
        <p:spPr>
          <a:xfrm>
            <a:off x="8161338" y="7254875"/>
            <a:ext cx="1897062" cy="517525"/>
          </a:xfrm>
        </p:spPr>
        <p:txBody>
          <a:bodyPr wrap="square" anchor="t">
            <a:normAutofit/>
          </a:bodyPr>
          <a:lstStyle/>
          <a:p>
            <a:pPr>
              <a:defRPr/>
            </a:pPr>
            <a:r>
              <a:rPr lang="en-US"/>
              <a:t>© 2024 Bahill</a:t>
            </a:r>
            <a:endParaRPr lang="en-US" dirty="0"/>
          </a:p>
        </p:txBody>
      </p:sp>
      <p:sp>
        <p:nvSpPr>
          <p:cNvPr id="6" name="Slide Number Placeholder 5">
            <a:extLst>
              <a:ext uri="{FF2B5EF4-FFF2-40B4-BE49-F238E27FC236}">
                <a16:creationId xmlns:a16="http://schemas.microsoft.com/office/drawing/2014/main" id="{18CEBA47-3541-A538-3800-3316F3ACF607}"/>
              </a:ext>
            </a:extLst>
          </p:cNvPr>
          <p:cNvSpPr>
            <a:spLocks noGrp="1"/>
          </p:cNvSpPr>
          <p:nvPr>
            <p:ph type="sldNum" sz="quarter" idx="12"/>
          </p:nvPr>
        </p:nvSpPr>
        <p:spPr>
          <a:xfrm>
            <a:off x="4800600" y="7315200"/>
            <a:ext cx="587375" cy="457200"/>
          </a:xfrm>
        </p:spPr>
        <p:txBody>
          <a:bodyPr wrap="square" anchor="t">
            <a:normAutofit/>
          </a:bodyPr>
          <a:lstStyle/>
          <a:p>
            <a:pPr>
              <a:defRPr/>
            </a:pPr>
            <a:fld id="{B2C62299-53E6-461B-B489-6AE78C6C08EB}" type="slidenum">
              <a:rPr lang="en-US" smtClean="0"/>
              <a:pPr>
                <a:defRPr/>
              </a:pPr>
              <a:t>44</a:t>
            </a:fld>
            <a:endParaRPr lang="en-US" dirty="0"/>
          </a:p>
        </p:txBody>
      </p:sp>
    </p:spTree>
    <p:extLst>
      <p:ext uri="{BB962C8B-B14F-4D97-AF65-F5344CB8AC3E}">
        <p14:creationId xmlns:p14="http://schemas.microsoft.com/office/powerpoint/2010/main" val="9504886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442FC-E6E4-375A-6E3A-12DEAF2A7D5E}"/>
              </a:ext>
            </a:extLst>
          </p:cNvPr>
          <p:cNvSpPr>
            <a:spLocks noGrp="1"/>
          </p:cNvSpPr>
          <p:nvPr>
            <p:ph type="title"/>
          </p:nvPr>
        </p:nvSpPr>
        <p:spPr>
          <a:xfrm>
            <a:off x="914400" y="457200"/>
            <a:ext cx="8389938" cy="685800"/>
          </a:xfrm>
        </p:spPr>
        <p:txBody>
          <a:bodyPr wrap="square" anchor="b">
            <a:normAutofit/>
          </a:bodyPr>
          <a:lstStyle/>
          <a:p>
            <a:r>
              <a:rPr lang="en-US" dirty="0"/>
              <a:t>Aerial perspective</a:t>
            </a:r>
          </a:p>
        </p:txBody>
      </p:sp>
      <p:pic>
        <p:nvPicPr>
          <p:cNvPr id="7" name="Content Placeholder 6" descr="A diagram of a mountain with arrows pointing to the sun&#10;&#10;Description automatically generated">
            <a:extLst>
              <a:ext uri="{FF2B5EF4-FFF2-40B4-BE49-F238E27FC236}">
                <a16:creationId xmlns:a16="http://schemas.microsoft.com/office/drawing/2014/main" id="{7FBEF056-9A0E-05C9-1AF0-3308F44A8E8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0" y="1225758"/>
            <a:ext cx="8389938" cy="5600283"/>
          </a:xfrm>
          <a:prstGeom prst="rect">
            <a:avLst/>
          </a:prstGeom>
          <a:noFill/>
        </p:spPr>
      </p:pic>
      <p:sp>
        <p:nvSpPr>
          <p:cNvPr id="4" name="Date Placeholder 3">
            <a:extLst>
              <a:ext uri="{FF2B5EF4-FFF2-40B4-BE49-F238E27FC236}">
                <a16:creationId xmlns:a16="http://schemas.microsoft.com/office/drawing/2014/main" id="{93858B34-F3C0-0F7B-B539-0E6225A8EAA7}"/>
              </a:ext>
            </a:extLst>
          </p:cNvPr>
          <p:cNvSpPr>
            <a:spLocks noGrp="1"/>
          </p:cNvSpPr>
          <p:nvPr>
            <p:ph type="dt" sz="half" idx="10"/>
          </p:nvPr>
        </p:nvSpPr>
        <p:spPr>
          <a:xfrm>
            <a:off x="0" y="7239000"/>
            <a:ext cx="1981200" cy="533400"/>
          </a:xfrm>
        </p:spPr>
        <p:txBody>
          <a:bodyPr wrap="square" anchor="t">
            <a:normAutofit/>
          </a:bodyPr>
          <a:lstStyle/>
          <a:p>
            <a:pPr>
              <a:defRPr/>
            </a:pPr>
            <a:fld id="{0B59B21E-DA60-41BF-8E29-19C2FEFC1DA2}" type="datetime1">
              <a:rPr lang="en-US" smtClean="0"/>
              <a:pPr>
                <a:defRPr/>
              </a:pPr>
              <a:t>9/3/2024</a:t>
            </a:fld>
            <a:endParaRPr lang="en-US" dirty="0"/>
          </a:p>
        </p:txBody>
      </p:sp>
      <p:sp>
        <p:nvSpPr>
          <p:cNvPr id="5" name="Footer Placeholder 4">
            <a:extLst>
              <a:ext uri="{FF2B5EF4-FFF2-40B4-BE49-F238E27FC236}">
                <a16:creationId xmlns:a16="http://schemas.microsoft.com/office/drawing/2014/main" id="{6F797958-A9E2-6F64-DE75-3D6E7AB9C712}"/>
              </a:ext>
            </a:extLst>
          </p:cNvPr>
          <p:cNvSpPr>
            <a:spLocks noGrp="1"/>
          </p:cNvSpPr>
          <p:nvPr>
            <p:ph type="ftr" sz="quarter" idx="11"/>
          </p:nvPr>
        </p:nvSpPr>
        <p:spPr>
          <a:xfrm>
            <a:off x="8161338" y="7254875"/>
            <a:ext cx="1897062" cy="517525"/>
          </a:xfrm>
        </p:spPr>
        <p:txBody>
          <a:bodyPr wrap="square" anchor="t">
            <a:normAutofit/>
          </a:bodyPr>
          <a:lstStyle/>
          <a:p>
            <a:pPr>
              <a:defRPr/>
            </a:pPr>
            <a:r>
              <a:rPr lang="en-US"/>
              <a:t>© 2024 Bahill</a:t>
            </a:r>
            <a:endParaRPr lang="en-US" dirty="0"/>
          </a:p>
        </p:txBody>
      </p:sp>
      <p:sp>
        <p:nvSpPr>
          <p:cNvPr id="6" name="Slide Number Placeholder 5">
            <a:extLst>
              <a:ext uri="{FF2B5EF4-FFF2-40B4-BE49-F238E27FC236}">
                <a16:creationId xmlns:a16="http://schemas.microsoft.com/office/drawing/2014/main" id="{C6B38205-F674-0C16-AE8A-2378510A5049}"/>
              </a:ext>
            </a:extLst>
          </p:cNvPr>
          <p:cNvSpPr>
            <a:spLocks noGrp="1"/>
          </p:cNvSpPr>
          <p:nvPr>
            <p:ph type="sldNum" sz="quarter" idx="12"/>
          </p:nvPr>
        </p:nvSpPr>
        <p:spPr>
          <a:xfrm>
            <a:off x="4800600" y="7315200"/>
            <a:ext cx="587375" cy="457200"/>
          </a:xfrm>
        </p:spPr>
        <p:txBody>
          <a:bodyPr wrap="square" anchor="t">
            <a:normAutofit/>
          </a:bodyPr>
          <a:lstStyle/>
          <a:p>
            <a:pPr>
              <a:defRPr/>
            </a:pPr>
            <a:fld id="{B2C62299-53E6-461B-B489-6AE78C6C08EB}" type="slidenum">
              <a:rPr lang="en-US" smtClean="0"/>
              <a:pPr>
                <a:defRPr/>
              </a:pPr>
              <a:t>45</a:t>
            </a:fld>
            <a:endParaRPr lang="en-US" dirty="0"/>
          </a:p>
        </p:txBody>
      </p:sp>
    </p:spTree>
    <p:extLst>
      <p:ext uri="{BB962C8B-B14F-4D97-AF65-F5344CB8AC3E}">
        <p14:creationId xmlns:p14="http://schemas.microsoft.com/office/powerpoint/2010/main" val="33824481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19BFD-993C-8794-04FB-9251554B10C1}"/>
              </a:ext>
            </a:extLst>
          </p:cNvPr>
          <p:cNvSpPr>
            <a:spLocks noGrp="1"/>
          </p:cNvSpPr>
          <p:nvPr>
            <p:ph type="title"/>
          </p:nvPr>
        </p:nvSpPr>
        <p:spPr/>
        <p:txBody>
          <a:bodyPr/>
          <a:lstStyle/>
          <a:p>
            <a:r>
              <a:rPr lang="en-US" kern="0" dirty="0">
                <a:effectLst/>
                <a:latin typeface="Times New Roman" panose="02020603050405020304" pitchFamily="18" charset="0"/>
                <a:ea typeface="Times New Roman" panose="02020603050405020304" pitchFamily="18" charset="0"/>
              </a:rPr>
              <a:t>Illuminance </a:t>
            </a:r>
            <a:endParaRPr lang="en-US" dirty="0"/>
          </a:p>
        </p:txBody>
      </p:sp>
      <p:sp>
        <p:nvSpPr>
          <p:cNvPr id="3" name="Content Placeholder 2">
            <a:extLst>
              <a:ext uri="{FF2B5EF4-FFF2-40B4-BE49-F238E27FC236}">
                <a16:creationId xmlns:a16="http://schemas.microsoft.com/office/drawing/2014/main" id="{CD982E43-4B18-7C67-7A72-D87C011D28A5}"/>
              </a:ext>
            </a:extLst>
          </p:cNvPr>
          <p:cNvSpPr>
            <a:spLocks noGrp="1"/>
          </p:cNvSpPr>
          <p:nvPr>
            <p:ph idx="1"/>
          </p:nvPr>
        </p:nvSpPr>
        <p:spPr/>
        <p:txBody>
          <a:bodyPr/>
          <a:lstStyle/>
          <a:p>
            <a:pPr marL="0" indent="0">
              <a:buNone/>
            </a:pPr>
            <a:r>
              <a:rPr lang="en-US" kern="0" dirty="0">
                <a:effectLst/>
                <a:latin typeface="Times New Roman" panose="02020603050405020304" pitchFamily="18" charset="0"/>
                <a:ea typeface="Times New Roman" panose="02020603050405020304" pitchFamily="18" charset="0"/>
              </a:rPr>
              <a:t>Constant except when the pitcher is in the sunlight and the batter is in the shade (or vice versa) because of the construction of the stadium and the movement of the sun and its shadow.</a:t>
            </a:r>
            <a:endParaRPr lang="en-US" dirty="0"/>
          </a:p>
        </p:txBody>
      </p:sp>
      <p:sp>
        <p:nvSpPr>
          <p:cNvPr id="4" name="Date Placeholder 3">
            <a:extLst>
              <a:ext uri="{FF2B5EF4-FFF2-40B4-BE49-F238E27FC236}">
                <a16:creationId xmlns:a16="http://schemas.microsoft.com/office/drawing/2014/main" id="{56A412B2-0E9C-126B-069F-57C5A8D2B19A}"/>
              </a:ext>
            </a:extLst>
          </p:cNvPr>
          <p:cNvSpPr>
            <a:spLocks noGrp="1"/>
          </p:cNvSpPr>
          <p:nvPr>
            <p:ph type="dt" sz="half" idx="10"/>
          </p:nvPr>
        </p:nvSpPr>
        <p:spPr/>
        <p:txBody>
          <a:bodyPr/>
          <a:lstStyle/>
          <a:p>
            <a:pPr>
              <a:defRPr/>
            </a:pPr>
            <a:fld id="{0B59B21E-DA60-41BF-8E29-19C2FEFC1DA2}" type="datetime1">
              <a:rPr lang="en-US" smtClean="0"/>
              <a:pPr>
                <a:defRPr/>
              </a:pPr>
              <a:t>9/3/2024</a:t>
            </a:fld>
            <a:endParaRPr lang="en-US" dirty="0"/>
          </a:p>
        </p:txBody>
      </p:sp>
      <p:sp>
        <p:nvSpPr>
          <p:cNvPr id="5" name="Footer Placeholder 4">
            <a:extLst>
              <a:ext uri="{FF2B5EF4-FFF2-40B4-BE49-F238E27FC236}">
                <a16:creationId xmlns:a16="http://schemas.microsoft.com/office/drawing/2014/main" id="{A46AEE8A-1312-E7A6-A6CD-7C874498ACBA}"/>
              </a:ext>
            </a:extLst>
          </p:cNvPr>
          <p:cNvSpPr>
            <a:spLocks noGrp="1"/>
          </p:cNvSpPr>
          <p:nvPr>
            <p:ph type="ftr" sz="quarter" idx="11"/>
          </p:nvPr>
        </p:nvSpPr>
        <p:spPr/>
        <p:txBody>
          <a:bodyPr/>
          <a:lstStyle/>
          <a:p>
            <a:pPr>
              <a:defRPr/>
            </a:pPr>
            <a:r>
              <a:rPr lang="en-US"/>
              <a:t>© 2024 Bahill</a:t>
            </a:r>
            <a:endParaRPr lang="en-US" dirty="0"/>
          </a:p>
        </p:txBody>
      </p:sp>
      <p:sp>
        <p:nvSpPr>
          <p:cNvPr id="6" name="Slide Number Placeholder 5">
            <a:extLst>
              <a:ext uri="{FF2B5EF4-FFF2-40B4-BE49-F238E27FC236}">
                <a16:creationId xmlns:a16="http://schemas.microsoft.com/office/drawing/2014/main" id="{1965501A-073C-D587-4847-31DEDDFA3311}"/>
              </a:ext>
            </a:extLst>
          </p:cNvPr>
          <p:cNvSpPr>
            <a:spLocks noGrp="1"/>
          </p:cNvSpPr>
          <p:nvPr>
            <p:ph type="sldNum" sz="quarter" idx="12"/>
          </p:nvPr>
        </p:nvSpPr>
        <p:spPr/>
        <p:txBody>
          <a:bodyPr/>
          <a:lstStyle/>
          <a:p>
            <a:pPr>
              <a:defRPr/>
            </a:pPr>
            <a:fld id="{B2C62299-53E6-461B-B489-6AE78C6C08EB}" type="slidenum">
              <a:rPr lang="en-US" smtClean="0"/>
              <a:pPr>
                <a:defRPr/>
              </a:pPr>
              <a:t>46</a:t>
            </a:fld>
            <a:endParaRPr lang="en-US" dirty="0"/>
          </a:p>
        </p:txBody>
      </p:sp>
    </p:spTree>
    <p:extLst>
      <p:ext uri="{BB962C8B-B14F-4D97-AF65-F5344CB8AC3E}">
        <p14:creationId xmlns:p14="http://schemas.microsoft.com/office/powerpoint/2010/main" val="30318179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baseball player throwing a ball">
            <a:extLst>
              <a:ext uri="{FF2B5EF4-FFF2-40B4-BE49-F238E27FC236}">
                <a16:creationId xmlns:a16="http://schemas.microsoft.com/office/drawing/2014/main" id="{9795EAFD-7627-38A2-1250-9D4E5A3901CF}"/>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8441" r="-1" b="-1"/>
          <a:stretch/>
        </p:blipFill>
        <p:spPr>
          <a:xfrm>
            <a:off x="20" y="10"/>
            <a:ext cx="10058380" cy="7772390"/>
          </a:xfrm>
          <a:noFill/>
        </p:spPr>
      </p:pic>
      <p:sp>
        <p:nvSpPr>
          <p:cNvPr id="4" name="Date Placeholder 3" hidden="1">
            <a:extLst>
              <a:ext uri="{FF2B5EF4-FFF2-40B4-BE49-F238E27FC236}">
                <a16:creationId xmlns:a16="http://schemas.microsoft.com/office/drawing/2014/main" id="{9F0C1EAE-97A8-9572-F2EF-2A384C1ECFF6}"/>
              </a:ext>
            </a:extLst>
          </p:cNvPr>
          <p:cNvSpPr>
            <a:spLocks noGrp="1"/>
          </p:cNvSpPr>
          <p:nvPr>
            <p:ph type="dt" sz="half" idx="10"/>
          </p:nvPr>
        </p:nvSpPr>
        <p:spPr/>
        <p:txBody>
          <a:bodyPr/>
          <a:lstStyle/>
          <a:p>
            <a:pPr>
              <a:defRPr/>
            </a:pPr>
            <a:fld id="{0B59B21E-DA60-41BF-8E29-19C2FEFC1DA2}" type="datetime1">
              <a:rPr lang="en-US" smtClean="0"/>
              <a:pPr>
                <a:defRPr/>
              </a:pPr>
              <a:t>9/3/2024</a:t>
            </a:fld>
            <a:endParaRPr lang="en-US" dirty="0"/>
          </a:p>
        </p:txBody>
      </p:sp>
      <p:sp>
        <p:nvSpPr>
          <p:cNvPr id="5" name="Footer Placeholder 4">
            <a:extLst>
              <a:ext uri="{FF2B5EF4-FFF2-40B4-BE49-F238E27FC236}">
                <a16:creationId xmlns:a16="http://schemas.microsoft.com/office/drawing/2014/main" id="{03471E06-2952-E27B-7295-ADA8F42C5456}"/>
              </a:ext>
            </a:extLst>
          </p:cNvPr>
          <p:cNvSpPr>
            <a:spLocks noGrp="1"/>
          </p:cNvSpPr>
          <p:nvPr>
            <p:ph type="ftr" sz="quarter" idx="11"/>
          </p:nvPr>
        </p:nvSpPr>
        <p:spPr/>
        <p:txBody>
          <a:bodyPr/>
          <a:lstStyle/>
          <a:p>
            <a:pPr>
              <a:defRPr/>
            </a:pPr>
            <a:r>
              <a:rPr lang="en-US"/>
              <a:t>© 2024 Bahill</a:t>
            </a:r>
            <a:endParaRPr lang="en-US" dirty="0"/>
          </a:p>
        </p:txBody>
      </p:sp>
      <p:sp>
        <p:nvSpPr>
          <p:cNvPr id="6" name="Slide Number Placeholder 5" hidden="1">
            <a:extLst>
              <a:ext uri="{FF2B5EF4-FFF2-40B4-BE49-F238E27FC236}">
                <a16:creationId xmlns:a16="http://schemas.microsoft.com/office/drawing/2014/main" id="{8CE3286C-2826-7E2F-9708-239411AF5D22}"/>
              </a:ext>
            </a:extLst>
          </p:cNvPr>
          <p:cNvSpPr>
            <a:spLocks noGrp="1"/>
          </p:cNvSpPr>
          <p:nvPr>
            <p:ph type="sldNum" sz="quarter" idx="12"/>
          </p:nvPr>
        </p:nvSpPr>
        <p:spPr/>
        <p:txBody>
          <a:bodyPr/>
          <a:lstStyle/>
          <a:p>
            <a:pPr>
              <a:defRPr/>
            </a:pPr>
            <a:fld id="{B2C62299-53E6-461B-B489-6AE78C6C08EB}" type="slidenum">
              <a:rPr lang="en-US" smtClean="0"/>
              <a:pPr>
                <a:defRPr/>
              </a:pPr>
              <a:t>47</a:t>
            </a:fld>
            <a:endParaRPr lang="en-US" dirty="0"/>
          </a:p>
        </p:txBody>
      </p:sp>
    </p:spTree>
    <p:extLst>
      <p:ext uri="{BB962C8B-B14F-4D97-AF65-F5344CB8AC3E}">
        <p14:creationId xmlns:p14="http://schemas.microsoft.com/office/powerpoint/2010/main" val="28498836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0866F-09CD-4786-D4E1-9D44D6BEEDA7}"/>
              </a:ext>
            </a:extLst>
          </p:cNvPr>
          <p:cNvSpPr>
            <a:spLocks noGrp="1"/>
          </p:cNvSpPr>
          <p:nvPr>
            <p:ph type="title"/>
          </p:nvPr>
        </p:nvSpPr>
        <p:spPr/>
        <p:txBody>
          <a:bodyPr/>
          <a:lstStyle/>
          <a:p>
            <a:r>
              <a:rPr lang="en-US" dirty="0">
                <a:latin typeface="Times New Roman" panose="02020603050405020304" pitchFamily="18" charset="0"/>
                <a:ea typeface="Times New Roman" panose="02020603050405020304" pitchFamily="18" charset="0"/>
              </a:rPr>
              <a:t>O</a:t>
            </a:r>
            <a:r>
              <a:rPr lang="en-US" sz="4400" dirty="0">
                <a:effectLst/>
                <a:latin typeface="Times New Roman" panose="02020603050405020304" pitchFamily="18" charset="0"/>
                <a:ea typeface="Times New Roman" panose="02020603050405020304" pitchFamily="18" charset="0"/>
              </a:rPr>
              <a:t>cclusion </a:t>
            </a:r>
            <a:endParaRPr lang="en-US" dirty="0"/>
          </a:p>
        </p:txBody>
      </p:sp>
      <p:sp>
        <p:nvSpPr>
          <p:cNvPr id="3" name="Content Placeholder 2">
            <a:extLst>
              <a:ext uri="{FF2B5EF4-FFF2-40B4-BE49-F238E27FC236}">
                <a16:creationId xmlns:a16="http://schemas.microsoft.com/office/drawing/2014/main" id="{FAD7629E-D4D6-4733-02DC-C48779E6250E}"/>
              </a:ext>
            </a:extLst>
          </p:cNvPr>
          <p:cNvSpPr>
            <a:spLocks noGrp="1"/>
          </p:cNvSpPr>
          <p:nvPr>
            <p:ph idx="1"/>
          </p:nvPr>
        </p:nvSpPr>
        <p:spPr/>
        <p:txBody>
          <a:bodyPr/>
          <a:lstStyle/>
          <a:p>
            <a:pPr marL="0" indent="0">
              <a:buNone/>
            </a:pPr>
            <a:r>
              <a:rPr lang="en-US" dirty="0">
                <a:effectLst/>
                <a:latin typeface="Times New Roman" panose="02020603050405020304" pitchFamily="18" charset="0"/>
                <a:ea typeface="Times New Roman" panose="02020603050405020304" pitchFamily="18" charset="0"/>
              </a:rPr>
              <a:t>the large dark green wall in center field (called the batter’s eye) is always in the background of a pitch and the ball is always in the foreground. And the ball will never be in front of the pitcher's white uniform. </a:t>
            </a:r>
          </a:p>
          <a:p>
            <a:endParaRPr lang="en-US" dirty="0"/>
          </a:p>
        </p:txBody>
      </p:sp>
      <p:sp>
        <p:nvSpPr>
          <p:cNvPr id="4" name="Date Placeholder 3">
            <a:extLst>
              <a:ext uri="{FF2B5EF4-FFF2-40B4-BE49-F238E27FC236}">
                <a16:creationId xmlns:a16="http://schemas.microsoft.com/office/drawing/2014/main" id="{5110CBB6-9920-1455-4C6E-EA4226E60DB3}"/>
              </a:ext>
            </a:extLst>
          </p:cNvPr>
          <p:cNvSpPr>
            <a:spLocks noGrp="1"/>
          </p:cNvSpPr>
          <p:nvPr>
            <p:ph type="dt" sz="half" idx="10"/>
          </p:nvPr>
        </p:nvSpPr>
        <p:spPr/>
        <p:txBody>
          <a:bodyPr/>
          <a:lstStyle/>
          <a:p>
            <a:pPr>
              <a:defRPr/>
            </a:pPr>
            <a:fld id="{0B59B21E-DA60-41BF-8E29-19C2FEFC1DA2}" type="datetime1">
              <a:rPr lang="en-US" smtClean="0"/>
              <a:pPr>
                <a:defRPr/>
              </a:pPr>
              <a:t>9/3/2024</a:t>
            </a:fld>
            <a:endParaRPr lang="en-US" dirty="0"/>
          </a:p>
        </p:txBody>
      </p:sp>
      <p:sp>
        <p:nvSpPr>
          <p:cNvPr id="5" name="Footer Placeholder 4">
            <a:extLst>
              <a:ext uri="{FF2B5EF4-FFF2-40B4-BE49-F238E27FC236}">
                <a16:creationId xmlns:a16="http://schemas.microsoft.com/office/drawing/2014/main" id="{577D73B8-8C27-3BFF-954A-1F8609A95A21}"/>
              </a:ext>
            </a:extLst>
          </p:cNvPr>
          <p:cNvSpPr>
            <a:spLocks noGrp="1"/>
          </p:cNvSpPr>
          <p:nvPr>
            <p:ph type="ftr" sz="quarter" idx="11"/>
          </p:nvPr>
        </p:nvSpPr>
        <p:spPr/>
        <p:txBody>
          <a:bodyPr/>
          <a:lstStyle/>
          <a:p>
            <a:pPr>
              <a:defRPr/>
            </a:pPr>
            <a:r>
              <a:rPr lang="en-US"/>
              <a:t>© 2024 Bahill</a:t>
            </a:r>
            <a:endParaRPr lang="en-US" dirty="0"/>
          </a:p>
        </p:txBody>
      </p:sp>
      <p:sp>
        <p:nvSpPr>
          <p:cNvPr id="6" name="Slide Number Placeholder 5">
            <a:extLst>
              <a:ext uri="{FF2B5EF4-FFF2-40B4-BE49-F238E27FC236}">
                <a16:creationId xmlns:a16="http://schemas.microsoft.com/office/drawing/2014/main" id="{8B3E5368-B32A-95B5-4AA6-EB7E4D1DCB25}"/>
              </a:ext>
            </a:extLst>
          </p:cNvPr>
          <p:cNvSpPr>
            <a:spLocks noGrp="1"/>
          </p:cNvSpPr>
          <p:nvPr>
            <p:ph type="sldNum" sz="quarter" idx="12"/>
          </p:nvPr>
        </p:nvSpPr>
        <p:spPr/>
        <p:txBody>
          <a:bodyPr/>
          <a:lstStyle/>
          <a:p>
            <a:pPr>
              <a:defRPr/>
            </a:pPr>
            <a:fld id="{B2C62299-53E6-461B-B489-6AE78C6C08EB}" type="slidenum">
              <a:rPr lang="en-US" smtClean="0"/>
              <a:pPr>
                <a:defRPr/>
              </a:pPr>
              <a:t>48</a:t>
            </a:fld>
            <a:endParaRPr lang="en-US" dirty="0"/>
          </a:p>
        </p:txBody>
      </p:sp>
    </p:spTree>
    <p:extLst>
      <p:ext uri="{BB962C8B-B14F-4D97-AF65-F5344CB8AC3E}">
        <p14:creationId xmlns:p14="http://schemas.microsoft.com/office/powerpoint/2010/main" val="9832268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329873B0-F21F-534F-0745-5D381A10D663}"/>
              </a:ext>
            </a:extLst>
          </p:cNvPr>
          <p:cNvSpPr>
            <a:spLocks noGrp="1"/>
          </p:cNvSpPr>
          <p:nvPr>
            <p:ph type="title"/>
          </p:nvPr>
        </p:nvSpPr>
        <p:spPr>
          <a:xfrm>
            <a:off x="914400" y="0"/>
            <a:ext cx="8389938" cy="1143000"/>
          </a:xfrm>
        </p:spPr>
        <p:txBody>
          <a:bodyPr/>
          <a:lstStyle/>
          <a:p>
            <a:r>
              <a:rPr lang="en-US" dirty="0"/>
              <a:t>Occlusion</a:t>
            </a:r>
          </a:p>
        </p:txBody>
      </p:sp>
      <p:pic>
        <p:nvPicPr>
          <p:cNvPr id="8" name="Content Placeholder 7" descr="A close up of a hand holding a baseball&#10;&#10;Description automatically generated">
            <a:extLst>
              <a:ext uri="{FF2B5EF4-FFF2-40B4-BE49-F238E27FC236}">
                <a16:creationId xmlns:a16="http://schemas.microsoft.com/office/drawing/2014/main" id="{F92E8EAC-7B66-2087-75CE-DE05432AB51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14400" y="1219200"/>
            <a:ext cx="8389938" cy="3314025"/>
          </a:xfrm>
          <a:noFill/>
        </p:spPr>
      </p:pic>
      <p:sp>
        <p:nvSpPr>
          <p:cNvPr id="4" name="Date Placeholder 3">
            <a:extLst>
              <a:ext uri="{FF2B5EF4-FFF2-40B4-BE49-F238E27FC236}">
                <a16:creationId xmlns:a16="http://schemas.microsoft.com/office/drawing/2014/main" id="{0287B815-3E82-B38A-2115-059A479C3E8B}"/>
              </a:ext>
            </a:extLst>
          </p:cNvPr>
          <p:cNvSpPr>
            <a:spLocks noGrp="1"/>
          </p:cNvSpPr>
          <p:nvPr>
            <p:ph type="dt" sz="half" idx="10"/>
          </p:nvPr>
        </p:nvSpPr>
        <p:spPr>
          <a:xfrm>
            <a:off x="0" y="7239000"/>
            <a:ext cx="1981200" cy="533400"/>
          </a:xfrm>
        </p:spPr>
        <p:txBody>
          <a:bodyPr wrap="square" anchor="t">
            <a:normAutofit/>
          </a:bodyPr>
          <a:lstStyle/>
          <a:p>
            <a:pPr>
              <a:defRPr/>
            </a:pPr>
            <a:fld id="{0B59B21E-DA60-41BF-8E29-19C2FEFC1DA2}" type="datetime1">
              <a:rPr lang="en-US" smtClean="0"/>
              <a:pPr>
                <a:defRPr/>
              </a:pPr>
              <a:t>9/3/2024</a:t>
            </a:fld>
            <a:endParaRPr lang="en-US" dirty="0"/>
          </a:p>
        </p:txBody>
      </p:sp>
      <p:sp>
        <p:nvSpPr>
          <p:cNvPr id="5" name="Footer Placeholder 4">
            <a:extLst>
              <a:ext uri="{FF2B5EF4-FFF2-40B4-BE49-F238E27FC236}">
                <a16:creationId xmlns:a16="http://schemas.microsoft.com/office/drawing/2014/main" id="{8400C59F-685D-2D77-9C02-790A4EB29D43}"/>
              </a:ext>
            </a:extLst>
          </p:cNvPr>
          <p:cNvSpPr>
            <a:spLocks noGrp="1"/>
          </p:cNvSpPr>
          <p:nvPr>
            <p:ph type="ftr" sz="quarter" idx="11"/>
          </p:nvPr>
        </p:nvSpPr>
        <p:spPr>
          <a:xfrm>
            <a:off x="8161338" y="7254875"/>
            <a:ext cx="1897062" cy="517525"/>
          </a:xfrm>
        </p:spPr>
        <p:txBody>
          <a:bodyPr wrap="square" anchor="t">
            <a:normAutofit/>
          </a:bodyPr>
          <a:lstStyle/>
          <a:p>
            <a:pPr>
              <a:defRPr/>
            </a:pPr>
            <a:r>
              <a:rPr lang="en-US"/>
              <a:t>© 2024 Bahill</a:t>
            </a:r>
            <a:endParaRPr lang="en-US" dirty="0"/>
          </a:p>
        </p:txBody>
      </p:sp>
      <p:sp>
        <p:nvSpPr>
          <p:cNvPr id="6" name="Slide Number Placeholder 5">
            <a:extLst>
              <a:ext uri="{FF2B5EF4-FFF2-40B4-BE49-F238E27FC236}">
                <a16:creationId xmlns:a16="http://schemas.microsoft.com/office/drawing/2014/main" id="{7B25D601-C2BB-3562-8703-36979006D81F}"/>
              </a:ext>
            </a:extLst>
          </p:cNvPr>
          <p:cNvSpPr>
            <a:spLocks noGrp="1"/>
          </p:cNvSpPr>
          <p:nvPr>
            <p:ph type="sldNum" sz="quarter" idx="12"/>
          </p:nvPr>
        </p:nvSpPr>
        <p:spPr>
          <a:xfrm>
            <a:off x="4800600" y="7315200"/>
            <a:ext cx="587375" cy="457200"/>
          </a:xfrm>
        </p:spPr>
        <p:txBody>
          <a:bodyPr wrap="square" anchor="t">
            <a:normAutofit/>
          </a:bodyPr>
          <a:lstStyle/>
          <a:p>
            <a:pPr>
              <a:defRPr/>
            </a:pPr>
            <a:fld id="{B2C62299-53E6-461B-B489-6AE78C6C08EB}" type="slidenum">
              <a:rPr lang="en-US" smtClean="0"/>
              <a:pPr>
                <a:defRPr/>
              </a:pPr>
              <a:t>49</a:t>
            </a:fld>
            <a:endParaRPr lang="en-US" dirty="0"/>
          </a:p>
        </p:txBody>
      </p:sp>
      <p:sp>
        <p:nvSpPr>
          <p:cNvPr id="10" name="TextBox 9">
            <a:extLst>
              <a:ext uri="{FF2B5EF4-FFF2-40B4-BE49-F238E27FC236}">
                <a16:creationId xmlns:a16="http://schemas.microsoft.com/office/drawing/2014/main" id="{05E49D4F-DBF4-AF7C-60EC-B9EA8EC3D8FA}"/>
              </a:ext>
            </a:extLst>
          </p:cNvPr>
          <p:cNvSpPr txBox="1"/>
          <p:nvPr/>
        </p:nvSpPr>
        <p:spPr>
          <a:xfrm>
            <a:off x="914400" y="4983540"/>
            <a:ext cx="8389938" cy="1569660"/>
          </a:xfrm>
          <a:prstGeom prst="rect">
            <a:avLst/>
          </a:prstGeom>
          <a:noFill/>
        </p:spPr>
        <p:txBody>
          <a:bodyPr wrap="square">
            <a:spAutoFit/>
          </a:bodyPr>
          <a:lstStyle/>
          <a:p>
            <a:r>
              <a:rPr lang="en-US" sz="3200" kern="0" dirty="0">
                <a:solidFill>
                  <a:srgbClr val="FFFFFF"/>
                </a:solidFill>
                <a:effectLst/>
                <a:latin typeface="Times New Roman" panose="02020603050405020304" pitchFamily="18" charset="0"/>
                <a:ea typeface="Times New Roman" panose="02020603050405020304" pitchFamily="18" charset="0"/>
              </a:rPr>
              <a:t>But the pitcher’s fingers are in front of the ball Therefore, occlusion offers formidable cues to help the batter track the ball</a:t>
            </a:r>
            <a:endParaRPr lang="en-US" sz="3200" dirty="0">
              <a:solidFill>
                <a:srgbClr val="FFFFFF"/>
              </a:solidFill>
            </a:endParaRPr>
          </a:p>
        </p:txBody>
      </p:sp>
    </p:spTree>
    <p:extLst>
      <p:ext uri="{BB962C8B-B14F-4D97-AF65-F5344CB8AC3E}">
        <p14:creationId xmlns:p14="http://schemas.microsoft.com/office/powerpoint/2010/main" val="35192648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quarter" idx="10"/>
          </p:nvPr>
        </p:nvSpPr>
        <p:spPr/>
        <p:txBody>
          <a:bodyPr/>
          <a:lstStyle/>
          <a:p>
            <a:pPr defTabSz="1019175">
              <a:defRPr/>
            </a:pPr>
            <a:fld id="{CEE62CC8-58FD-4D9B-A703-2B74D69B96CA}" type="datetime1">
              <a:rPr lang="en-US" smtClean="0">
                <a:latin typeface="+mn-lt"/>
              </a:rPr>
              <a:pPr defTabSz="1019175">
                <a:defRPr/>
              </a:pPr>
              <a:t>9/3/2024</a:t>
            </a:fld>
            <a:endParaRPr lang="en-US" dirty="0">
              <a:latin typeface="+mn-lt"/>
            </a:endParaRPr>
          </a:p>
        </p:txBody>
      </p:sp>
      <p:sp>
        <p:nvSpPr>
          <p:cNvPr id="6" name="Slide Number Placeholder 4"/>
          <p:cNvSpPr>
            <a:spLocks noGrp="1"/>
          </p:cNvSpPr>
          <p:nvPr>
            <p:ph type="sldNum" sz="quarter" idx="12"/>
          </p:nvPr>
        </p:nvSpPr>
        <p:spPr/>
        <p:txBody>
          <a:bodyPr/>
          <a:lstStyle/>
          <a:p>
            <a:pPr defTabSz="1019175">
              <a:defRPr/>
            </a:pPr>
            <a:fld id="{2549ADDD-E7C3-483B-9102-F6C2459536CE}" type="slidenum">
              <a:rPr lang="en-US">
                <a:latin typeface="+mn-lt"/>
              </a:rPr>
              <a:pPr defTabSz="1019175">
                <a:defRPr/>
              </a:pPr>
              <a:t>5</a:t>
            </a:fld>
            <a:endParaRPr lang="en-US" dirty="0">
              <a:latin typeface="+mn-lt"/>
            </a:endParaRPr>
          </a:p>
        </p:txBody>
      </p:sp>
      <p:sp>
        <p:nvSpPr>
          <p:cNvPr id="55300" name="Rectangle 4"/>
          <p:cNvSpPr>
            <a:spLocks noGrp="1" noChangeArrowheads="1"/>
          </p:cNvSpPr>
          <p:nvPr>
            <p:ph type="title"/>
          </p:nvPr>
        </p:nvSpPr>
        <p:spPr>
          <a:xfrm>
            <a:off x="1752600" y="152400"/>
            <a:ext cx="6781800" cy="838200"/>
          </a:xfrm>
        </p:spPr>
        <p:txBody>
          <a:bodyPr/>
          <a:lstStyle/>
          <a:p>
            <a:pPr algn="ctr"/>
            <a:r>
              <a:rPr lang="en-US" dirty="0"/>
              <a:t>Forces acting on the ball</a:t>
            </a:r>
          </a:p>
        </p:txBody>
      </p:sp>
      <p:sp>
        <p:nvSpPr>
          <p:cNvPr id="7" name="Footer Placeholder 6"/>
          <p:cNvSpPr>
            <a:spLocks noGrp="1"/>
          </p:cNvSpPr>
          <p:nvPr>
            <p:ph type="ftr" sz="quarter" idx="11"/>
          </p:nvPr>
        </p:nvSpPr>
        <p:spPr/>
        <p:txBody>
          <a:bodyPr/>
          <a:lstStyle/>
          <a:p>
            <a:pPr defTabSz="1019175">
              <a:defRPr/>
            </a:pPr>
            <a:r>
              <a:rPr lang="en-US" dirty="0">
                <a:latin typeface="+mn-lt"/>
              </a:rPr>
              <a:t>© 2012 Bahill</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46338" y="983711"/>
            <a:ext cx="5715000" cy="6278054"/>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3F8D8-DC01-F2C0-07C6-8DED97C94561}"/>
              </a:ext>
            </a:extLst>
          </p:cNvPr>
          <p:cNvSpPr>
            <a:spLocks noGrp="1"/>
          </p:cNvSpPr>
          <p:nvPr>
            <p:ph type="title"/>
          </p:nvPr>
        </p:nvSpPr>
        <p:spPr>
          <a:xfrm>
            <a:off x="963930" y="152400"/>
            <a:ext cx="8389938" cy="685800"/>
          </a:xfrm>
        </p:spPr>
        <p:txBody>
          <a:bodyPr/>
          <a:lstStyle/>
          <a:p>
            <a:r>
              <a:rPr lang="en-US" dirty="0">
                <a:latin typeface="Times New Roman" panose="02020603050405020304" pitchFamily="18" charset="0"/>
                <a:ea typeface="Times New Roman" panose="02020603050405020304" pitchFamily="18" charset="0"/>
              </a:rPr>
              <a:t>L</a:t>
            </a:r>
            <a:r>
              <a:rPr lang="en-US" kern="0" dirty="0">
                <a:effectLst/>
                <a:latin typeface="Times New Roman" panose="02020603050405020304" pitchFamily="18" charset="0"/>
                <a:ea typeface="Times New Roman" panose="02020603050405020304" pitchFamily="18" charset="0"/>
              </a:rPr>
              <a:t>inear perspective</a:t>
            </a:r>
            <a:endParaRPr lang="en-US" dirty="0"/>
          </a:p>
        </p:txBody>
      </p:sp>
      <p:pic>
        <p:nvPicPr>
          <p:cNvPr id="8" name="Content Placeholder 7" descr="A person sitting on train tracks&#10;&#10;Description automatically generated">
            <a:extLst>
              <a:ext uri="{FF2B5EF4-FFF2-40B4-BE49-F238E27FC236}">
                <a16:creationId xmlns:a16="http://schemas.microsoft.com/office/drawing/2014/main" id="{CD23B0BC-CEB4-36EC-C185-E258EB5F867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36003" y="914400"/>
            <a:ext cx="6248705" cy="6324600"/>
          </a:xfrm>
        </p:spPr>
      </p:pic>
      <p:sp>
        <p:nvSpPr>
          <p:cNvPr id="4" name="Date Placeholder 3">
            <a:extLst>
              <a:ext uri="{FF2B5EF4-FFF2-40B4-BE49-F238E27FC236}">
                <a16:creationId xmlns:a16="http://schemas.microsoft.com/office/drawing/2014/main" id="{857DC054-6971-9AB9-F2D6-C588AA7BF0A1}"/>
              </a:ext>
            </a:extLst>
          </p:cNvPr>
          <p:cNvSpPr>
            <a:spLocks noGrp="1"/>
          </p:cNvSpPr>
          <p:nvPr>
            <p:ph type="dt" sz="half" idx="10"/>
          </p:nvPr>
        </p:nvSpPr>
        <p:spPr/>
        <p:txBody>
          <a:bodyPr/>
          <a:lstStyle/>
          <a:p>
            <a:pPr>
              <a:defRPr/>
            </a:pPr>
            <a:fld id="{0B59B21E-DA60-41BF-8E29-19C2FEFC1DA2}" type="datetime1">
              <a:rPr lang="en-US" smtClean="0"/>
              <a:pPr>
                <a:defRPr/>
              </a:pPr>
              <a:t>9/3/2024</a:t>
            </a:fld>
            <a:endParaRPr lang="en-US" dirty="0"/>
          </a:p>
        </p:txBody>
      </p:sp>
      <p:sp>
        <p:nvSpPr>
          <p:cNvPr id="5" name="Footer Placeholder 4">
            <a:extLst>
              <a:ext uri="{FF2B5EF4-FFF2-40B4-BE49-F238E27FC236}">
                <a16:creationId xmlns:a16="http://schemas.microsoft.com/office/drawing/2014/main" id="{FE97294F-B85D-A8AC-80F8-A0635E1DCA29}"/>
              </a:ext>
            </a:extLst>
          </p:cNvPr>
          <p:cNvSpPr>
            <a:spLocks noGrp="1"/>
          </p:cNvSpPr>
          <p:nvPr>
            <p:ph type="ftr" sz="quarter" idx="11"/>
          </p:nvPr>
        </p:nvSpPr>
        <p:spPr/>
        <p:txBody>
          <a:bodyPr/>
          <a:lstStyle/>
          <a:p>
            <a:pPr>
              <a:defRPr/>
            </a:pPr>
            <a:r>
              <a:rPr lang="en-US"/>
              <a:t>© 2024 Bahill</a:t>
            </a:r>
            <a:endParaRPr lang="en-US" dirty="0"/>
          </a:p>
        </p:txBody>
      </p:sp>
      <p:sp>
        <p:nvSpPr>
          <p:cNvPr id="6" name="Slide Number Placeholder 5">
            <a:extLst>
              <a:ext uri="{FF2B5EF4-FFF2-40B4-BE49-F238E27FC236}">
                <a16:creationId xmlns:a16="http://schemas.microsoft.com/office/drawing/2014/main" id="{C4F255AA-939B-03CD-093A-D235E72E0B9D}"/>
              </a:ext>
            </a:extLst>
          </p:cNvPr>
          <p:cNvSpPr>
            <a:spLocks noGrp="1"/>
          </p:cNvSpPr>
          <p:nvPr>
            <p:ph type="sldNum" sz="quarter" idx="12"/>
          </p:nvPr>
        </p:nvSpPr>
        <p:spPr/>
        <p:txBody>
          <a:bodyPr/>
          <a:lstStyle/>
          <a:p>
            <a:pPr>
              <a:defRPr/>
            </a:pPr>
            <a:fld id="{B2C62299-53E6-461B-B489-6AE78C6C08EB}" type="slidenum">
              <a:rPr lang="en-US" smtClean="0"/>
              <a:pPr>
                <a:defRPr/>
              </a:pPr>
              <a:t>50</a:t>
            </a:fld>
            <a:endParaRPr lang="en-US" dirty="0"/>
          </a:p>
        </p:txBody>
      </p:sp>
    </p:spTree>
    <p:extLst>
      <p:ext uri="{BB962C8B-B14F-4D97-AF65-F5344CB8AC3E}">
        <p14:creationId xmlns:p14="http://schemas.microsoft.com/office/powerpoint/2010/main" val="40193276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299AC-E178-6F73-15FE-45CC12504FF1}"/>
              </a:ext>
            </a:extLst>
          </p:cNvPr>
          <p:cNvSpPr>
            <a:spLocks noGrp="1"/>
          </p:cNvSpPr>
          <p:nvPr>
            <p:ph type="title"/>
          </p:nvPr>
        </p:nvSpPr>
        <p:spPr>
          <a:xfrm>
            <a:off x="891540" y="379279"/>
            <a:ext cx="8389938" cy="685800"/>
          </a:xfrm>
        </p:spPr>
        <p:txBody>
          <a:bodyPr wrap="square" anchor="b">
            <a:normAutofit/>
          </a:bodyPr>
          <a:lstStyle/>
          <a:p>
            <a:r>
              <a:rPr lang="en-US" dirty="0"/>
              <a:t>Aspect ratio</a:t>
            </a:r>
            <a:endParaRPr lang="en-US" sz="2400" dirty="0"/>
          </a:p>
        </p:txBody>
      </p:sp>
      <p:pic>
        <p:nvPicPr>
          <p:cNvPr id="7" name="Content Placeholder 6" descr="A black and white checkered surface&#10;&#10;Description automatically generated">
            <a:extLst>
              <a:ext uri="{FF2B5EF4-FFF2-40B4-BE49-F238E27FC236}">
                <a16:creationId xmlns:a16="http://schemas.microsoft.com/office/drawing/2014/main" id="{D2385F13-9441-F16A-8AE7-368A232EC35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891540" y="1099369"/>
            <a:ext cx="8633460" cy="5417496"/>
          </a:xfrm>
          <a:prstGeom prst="rect">
            <a:avLst/>
          </a:prstGeom>
          <a:noFill/>
          <a:ln>
            <a:noFill/>
          </a:ln>
        </p:spPr>
      </p:pic>
      <p:sp>
        <p:nvSpPr>
          <p:cNvPr id="4" name="Date Placeholder 3">
            <a:extLst>
              <a:ext uri="{FF2B5EF4-FFF2-40B4-BE49-F238E27FC236}">
                <a16:creationId xmlns:a16="http://schemas.microsoft.com/office/drawing/2014/main" id="{BF3B627A-CD93-01CE-AD16-D6C96A1A50EC}"/>
              </a:ext>
            </a:extLst>
          </p:cNvPr>
          <p:cNvSpPr>
            <a:spLocks noGrp="1"/>
          </p:cNvSpPr>
          <p:nvPr>
            <p:ph type="dt" sz="half" idx="10"/>
          </p:nvPr>
        </p:nvSpPr>
        <p:spPr>
          <a:xfrm>
            <a:off x="0" y="7239000"/>
            <a:ext cx="1981200" cy="533400"/>
          </a:xfrm>
        </p:spPr>
        <p:txBody>
          <a:bodyPr wrap="square" anchor="t">
            <a:normAutofit/>
          </a:bodyPr>
          <a:lstStyle/>
          <a:p>
            <a:pPr>
              <a:defRPr/>
            </a:pPr>
            <a:fld id="{0B59B21E-DA60-41BF-8E29-19C2FEFC1DA2}" type="datetime1">
              <a:rPr lang="en-US" smtClean="0"/>
              <a:pPr>
                <a:defRPr/>
              </a:pPr>
              <a:t>9/3/2024</a:t>
            </a:fld>
            <a:endParaRPr lang="en-US" dirty="0"/>
          </a:p>
        </p:txBody>
      </p:sp>
      <p:sp>
        <p:nvSpPr>
          <p:cNvPr id="5" name="Footer Placeholder 4">
            <a:extLst>
              <a:ext uri="{FF2B5EF4-FFF2-40B4-BE49-F238E27FC236}">
                <a16:creationId xmlns:a16="http://schemas.microsoft.com/office/drawing/2014/main" id="{91D8ACA4-87CE-D99F-4CEA-B5292F5DC890}"/>
              </a:ext>
            </a:extLst>
          </p:cNvPr>
          <p:cNvSpPr>
            <a:spLocks noGrp="1"/>
          </p:cNvSpPr>
          <p:nvPr>
            <p:ph type="ftr" sz="quarter" idx="11"/>
          </p:nvPr>
        </p:nvSpPr>
        <p:spPr>
          <a:xfrm>
            <a:off x="8161338" y="7254875"/>
            <a:ext cx="1897062" cy="517525"/>
          </a:xfrm>
        </p:spPr>
        <p:txBody>
          <a:bodyPr wrap="square" anchor="t">
            <a:normAutofit/>
          </a:bodyPr>
          <a:lstStyle/>
          <a:p>
            <a:pPr>
              <a:defRPr/>
            </a:pPr>
            <a:r>
              <a:rPr lang="en-US"/>
              <a:t>© 2024 Bahill</a:t>
            </a:r>
            <a:endParaRPr lang="en-US" dirty="0"/>
          </a:p>
        </p:txBody>
      </p:sp>
      <p:sp>
        <p:nvSpPr>
          <p:cNvPr id="6" name="Slide Number Placeholder 5">
            <a:extLst>
              <a:ext uri="{FF2B5EF4-FFF2-40B4-BE49-F238E27FC236}">
                <a16:creationId xmlns:a16="http://schemas.microsoft.com/office/drawing/2014/main" id="{A2853387-85A9-5330-11E1-3216044EBB49}"/>
              </a:ext>
            </a:extLst>
          </p:cNvPr>
          <p:cNvSpPr>
            <a:spLocks noGrp="1"/>
          </p:cNvSpPr>
          <p:nvPr>
            <p:ph type="sldNum" sz="quarter" idx="12"/>
          </p:nvPr>
        </p:nvSpPr>
        <p:spPr>
          <a:xfrm>
            <a:off x="4800600" y="7315200"/>
            <a:ext cx="587375" cy="457200"/>
          </a:xfrm>
        </p:spPr>
        <p:txBody>
          <a:bodyPr wrap="square" anchor="t">
            <a:normAutofit/>
          </a:bodyPr>
          <a:lstStyle/>
          <a:p>
            <a:pPr>
              <a:defRPr/>
            </a:pPr>
            <a:fld id="{B2C62299-53E6-461B-B489-6AE78C6C08EB}" type="slidenum">
              <a:rPr lang="en-US" smtClean="0"/>
              <a:pPr>
                <a:defRPr/>
              </a:pPr>
              <a:t>51</a:t>
            </a:fld>
            <a:endParaRPr lang="en-US" dirty="0"/>
          </a:p>
        </p:txBody>
      </p:sp>
      <p:sp>
        <p:nvSpPr>
          <p:cNvPr id="3" name="TextBox 2">
            <a:extLst>
              <a:ext uri="{FF2B5EF4-FFF2-40B4-BE49-F238E27FC236}">
                <a16:creationId xmlns:a16="http://schemas.microsoft.com/office/drawing/2014/main" id="{C4B6A5CE-E6D0-62BC-7563-829A29C76988}"/>
              </a:ext>
            </a:extLst>
          </p:cNvPr>
          <p:cNvSpPr txBox="1"/>
          <p:nvPr/>
        </p:nvSpPr>
        <p:spPr>
          <a:xfrm>
            <a:off x="872047" y="6578223"/>
            <a:ext cx="8622297" cy="523220"/>
          </a:xfrm>
          <a:prstGeom prst="rect">
            <a:avLst/>
          </a:prstGeom>
          <a:noFill/>
        </p:spPr>
        <p:txBody>
          <a:bodyPr wrap="none" rtlCol="0">
            <a:spAutoFit/>
          </a:bodyPr>
          <a:lstStyle/>
          <a:p>
            <a:r>
              <a:rPr lang="en-US" sz="2800" dirty="0">
                <a:solidFill>
                  <a:srgbClr val="FFFFFF"/>
                </a:solidFill>
              </a:rPr>
              <a:t>A two-point perspective drawing has two vanishing points</a:t>
            </a:r>
            <a:r>
              <a:rPr lang="en-US" dirty="0"/>
              <a:t>.</a:t>
            </a:r>
          </a:p>
        </p:txBody>
      </p:sp>
    </p:spTree>
    <p:extLst>
      <p:ext uri="{BB962C8B-B14F-4D97-AF65-F5344CB8AC3E}">
        <p14:creationId xmlns:p14="http://schemas.microsoft.com/office/powerpoint/2010/main" val="38586970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26005-B15A-649E-8330-032857FB0AA5}"/>
              </a:ext>
            </a:extLst>
          </p:cNvPr>
          <p:cNvSpPr>
            <a:spLocks noGrp="1"/>
          </p:cNvSpPr>
          <p:nvPr>
            <p:ph type="title"/>
          </p:nvPr>
        </p:nvSpPr>
        <p:spPr/>
        <p:txBody>
          <a:bodyPr/>
          <a:lstStyle/>
          <a:p>
            <a:r>
              <a:rPr lang="en-US" dirty="0">
                <a:effectLst/>
                <a:latin typeface="Times New Roman" panose="02020603050405020304" pitchFamily="18" charset="0"/>
                <a:ea typeface="Times New Roman" panose="02020603050405020304" pitchFamily="18" charset="0"/>
              </a:rPr>
              <a:t>Color saturation</a:t>
            </a:r>
            <a:endParaRPr lang="en-US" dirty="0"/>
          </a:p>
        </p:txBody>
      </p:sp>
      <p:sp>
        <p:nvSpPr>
          <p:cNvPr id="3" name="Content Placeholder 2">
            <a:extLst>
              <a:ext uri="{FF2B5EF4-FFF2-40B4-BE49-F238E27FC236}">
                <a16:creationId xmlns:a16="http://schemas.microsoft.com/office/drawing/2014/main" id="{3929A5D7-EEC3-CC78-87AE-9D5B9CEF171C}"/>
              </a:ext>
            </a:extLst>
          </p:cNvPr>
          <p:cNvSpPr>
            <a:spLocks noGrp="1"/>
          </p:cNvSpPr>
          <p:nvPr>
            <p:ph idx="1"/>
          </p:nvPr>
        </p:nvSpPr>
        <p:spPr/>
        <p:txBody>
          <a:bodyPr/>
          <a:lstStyle/>
          <a:p>
            <a:pPr marL="0" indent="0">
              <a:buNone/>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Date Placeholder 3">
            <a:extLst>
              <a:ext uri="{FF2B5EF4-FFF2-40B4-BE49-F238E27FC236}">
                <a16:creationId xmlns:a16="http://schemas.microsoft.com/office/drawing/2014/main" id="{E1CE537D-C99D-D739-21AE-0AEFDD8A2D57}"/>
              </a:ext>
            </a:extLst>
          </p:cNvPr>
          <p:cNvSpPr>
            <a:spLocks noGrp="1"/>
          </p:cNvSpPr>
          <p:nvPr>
            <p:ph type="dt" sz="half" idx="10"/>
          </p:nvPr>
        </p:nvSpPr>
        <p:spPr/>
        <p:txBody>
          <a:bodyPr/>
          <a:lstStyle/>
          <a:p>
            <a:pPr>
              <a:defRPr/>
            </a:pPr>
            <a:fld id="{0B59B21E-DA60-41BF-8E29-19C2FEFC1DA2}" type="datetime1">
              <a:rPr lang="en-US" smtClean="0"/>
              <a:pPr>
                <a:defRPr/>
              </a:pPr>
              <a:t>9/3/2024</a:t>
            </a:fld>
            <a:endParaRPr lang="en-US" dirty="0"/>
          </a:p>
        </p:txBody>
      </p:sp>
      <p:sp>
        <p:nvSpPr>
          <p:cNvPr id="5" name="Footer Placeholder 4">
            <a:extLst>
              <a:ext uri="{FF2B5EF4-FFF2-40B4-BE49-F238E27FC236}">
                <a16:creationId xmlns:a16="http://schemas.microsoft.com/office/drawing/2014/main" id="{1E71A676-DB46-43E0-9D51-59217F7E9500}"/>
              </a:ext>
            </a:extLst>
          </p:cNvPr>
          <p:cNvSpPr>
            <a:spLocks noGrp="1"/>
          </p:cNvSpPr>
          <p:nvPr>
            <p:ph type="ftr" sz="quarter" idx="11"/>
          </p:nvPr>
        </p:nvSpPr>
        <p:spPr/>
        <p:txBody>
          <a:bodyPr/>
          <a:lstStyle/>
          <a:p>
            <a:pPr>
              <a:defRPr/>
            </a:pPr>
            <a:r>
              <a:rPr lang="en-US"/>
              <a:t>© 2024 Bahill</a:t>
            </a:r>
            <a:endParaRPr lang="en-US" dirty="0"/>
          </a:p>
        </p:txBody>
      </p:sp>
      <p:sp>
        <p:nvSpPr>
          <p:cNvPr id="6" name="Slide Number Placeholder 5">
            <a:extLst>
              <a:ext uri="{FF2B5EF4-FFF2-40B4-BE49-F238E27FC236}">
                <a16:creationId xmlns:a16="http://schemas.microsoft.com/office/drawing/2014/main" id="{35935F6A-1F3E-ACC2-4DCB-7049D7FF6007}"/>
              </a:ext>
            </a:extLst>
          </p:cNvPr>
          <p:cNvSpPr>
            <a:spLocks noGrp="1"/>
          </p:cNvSpPr>
          <p:nvPr>
            <p:ph type="sldNum" sz="quarter" idx="12"/>
          </p:nvPr>
        </p:nvSpPr>
        <p:spPr/>
        <p:txBody>
          <a:bodyPr/>
          <a:lstStyle/>
          <a:p>
            <a:pPr>
              <a:defRPr/>
            </a:pPr>
            <a:fld id="{B2C62299-53E6-461B-B489-6AE78C6C08EB}" type="slidenum">
              <a:rPr lang="en-US" smtClean="0"/>
              <a:pPr>
                <a:defRPr/>
              </a:pPr>
              <a:t>52</a:t>
            </a:fld>
            <a:endParaRPr lang="en-US" dirty="0"/>
          </a:p>
        </p:txBody>
      </p:sp>
      <p:pic>
        <p:nvPicPr>
          <p:cNvPr id="8" name="Picture 7" descr="Cars parked cars on a street&#10;&#10;Description automatically generated">
            <a:extLst>
              <a:ext uri="{FF2B5EF4-FFF2-40B4-BE49-F238E27FC236}">
                <a16:creationId xmlns:a16="http://schemas.microsoft.com/office/drawing/2014/main" id="{13BB3BCB-8588-5F04-A731-8DB3E35B7C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1152525"/>
            <a:ext cx="7496175" cy="5934075"/>
          </a:xfrm>
          <a:prstGeom prst="rect">
            <a:avLst/>
          </a:prstGeom>
        </p:spPr>
      </p:pic>
    </p:spTree>
    <p:extLst>
      <p:ext uri="{BB962C8B-B14F-4D97-AF65-F5344CB8AC3E}">
        <p14:creationId xmlns:p14="http://schemas.microsoft.com/office/powerpoint/2010/main" val="39526065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147DD-69CE-DD9C-E039-672FCFD6E102}"/>
              </a:ext>
            </a:extLst>
          </p:cNvPr>
          <p:cNvSpPr>
            <a:spLocks noGrp="1"/>
          </p:cNvSpPr>
          <p:nvPr>
            <p:ph type="title"/>
          </p:nvPr>
        </p:nvSpPr>
        <p:spPr/>
        <p:txBody>
          <a:bodyPr/>
          <a:lstStyle/>
          <a:p>
            <a:r>
              <a:rPr lang="en-US" dirty="0">
                <a:latin typeface="Times New Roman" panose="02020603050405020304" pitchFamily="18" charset="0"/>
                <a:ea typeface="Times New Roman" panose="02020603050405020304" pitchFamily="18" charset="0"/>
              </a:rPr>
              <a:t>V</a:t>
            </a:r>
            <a:r>
              <a:rPr lang="en-US" sz="4400" dirty="0">
                <a:effectLst/>
                <a:latin typeface="Times New Roman" panose="02020603050405020304" pitchFamily="18" charset="0"/>
                <a:ea typeface="Times New Roman" panose="02020603050405020304" pitchFamily="18" charset="0"/>
              </a:rPr>
              <a:t>ergence and accommodation</a:t>
            </a:r>
            <a:endParaRPr lang="en-US" dirty="0"/>
          </a:p>
        </p:txBody>
      </p:sp>
      <p:sp>
        <p:nvSpPr>
          <p:cNvPr id="3" name="Content Placeholder 2">
            <a:extLst>
              <a:ext uri="{FF2B5EF4-FFF2-40B4-BE49-F238E27FC236}">
                <a16:creationId xmlns:a16="http://schemas.microsoft.com/office/drawing/2014/main" id="{365A6482-FCF7-B41D-256C-EFE61F6F7C5B}"/>
              </a:ext>
            </a:extLst>
          </p:cNvPr>
          <p:cNvSpPr>
            <a:spLocks noGrp="1"/>
          </p:cNvSpPr>
          <p:nvPr>
            <p:ph idx="1"/>
          </p:nvPr>
        </p:nvSpPr>
        <p:spPr/>
        <p:txBody>
          <a:bodyPr/>
          <a:lstStyle/>
          <a:p>
            <a:r>
              <a:rPr lang="en-US" dirty="0">
                <a:latin typeface="Times New Roman" panose="02020603050405020304" pitchFamily="18" charset="0"/>
                <a:ea typeface="Times New Roman" panose="02020603050405020304" pitchFamily="18" charset="0"/>
              </a:rPr>
              <a:t>Too slow</a:t>
            </a:r>
            <a:r>
              <a:rPr lang="en-US" dirty="0">
                <a:effectLst/>
                <a:latin typeface="Times New Roman" panose="02020603050405020304" pitchFamily="18" charset="0"/>
                <a:ea typeface="Times New Roman" panose="02020603050405020304" pitchFamily="18" charset="0"/>
              </a:rPr>
              <a:t> </a:t>
            </a:r>
          </a:p>
          <a:p>
            <a:r>
              <a:rPr lang="en-US" dirty="0">
                <a:latin typeface="Times New Roman" panose="02020603050405020304" pitchFamily="18" charset="0"/>
                <a:ea typeface="Times New Roman" panose="02020603050405020304" pitchFamily="18" charset="0"/>
              </a:rPr>
              <a:t>L</a:t>
            </a:r>
            <a:r>
              <a:rPr lang="en-US" dirty="0">
                <a:effectLst/>
                <a:latin typeface="Times New Roman" panose="02020603050405020304" pitchFamily="18" charset="0"/>
                <a:ea typeface="Times New Roman" panose="02020603050405020304" pitchFamily="18" charset="0"/>
              </a:rPr>
              <a:t>atencies of around 200 ms and durations of 300 </a:t>
            </a:r>
            <a:r>
              <a:rPr lang="en-US" dirty="0" err="1">
                <a:effectLst/>
                <a:latin typeface="Times New Roman" panose="02020603050405020304" pitchFamily="18" charset="0"/>
                <a:ea typeface="Times New Roman" panose="02020603050405020304" pitchFamily="18" charset="0"/>
              </a:rPr>
              <a:t>ms.</a:t>
            </a:r>
            <a:r>
              <a:rPr lang="en-US" dirty="0">
                <a:effectLst/>
                <a:latin typeface="Times New Roman" panose="02020603050405020304" pitchFamily="18" charset="0"/>
                <a:ea typeface="Times New Roman" panose="02020603050405020304" pitchFamily="18" charset="0"/>
              </a:rPr>
              <a:t> </a:t>
            </a:r>
          </a:p>
          <a:p>
            <a:r>
              <a:rPr lang="en-US" dirty="0">
                <a:effectLst/>
                <a:latin typeface="Times New Roman" panose="02020603050405020304" pitchFamily="18" charset="0"/>
                <a:ea typeface="Times New Roman" panose="02020603050405020304" pitchFamily="18" charset="0"/>
              </a:rPr>
              <a:t>Bahill and </a:t>
            </a:r>
            <a:r>
              <a:rPr lang="en-US" dirty="0" err="1">
                <a:effectLst/>
                <a:latin typeface="Times New Roman" panose="02020603050405020304" pitchFamily="18" charset="0"/>
                <a:ea typeface="Times New Roman" panose="02020603050405020304" pitchFamily="18" charset="0"/>
              </a:rPr>
              <a:t>LaRitz</a:t>
            </a:r>
            <a:r>
              <a:rPr lang="en-US" dirty="0">
                <a:effectLst/>
                <a:latin typeface="Times New Roman" panose="02020603050405020304" pitchFamily="18" charset="0"/>
                <a:ea typeface="Times New Roman" panose="02020603050405020304" pitchFamily="18" charset="0"/>
              </a:rPr>
              <a:t> (1984) specifically looked for vergence eye movements but found none.</a:t>
            </a:r>
          </a:p>
          <a:p>
            <a:endParaRPr lang="en-US" dirty="0"/>
          </a:p>
        </p:txBody>
      </p:sp>
      <p:sp>
        <p:nvSpPr>
          <p:cNvPr id="4" name="Date Placeholder 3">
            <a:extLst>
              <a:ext uri="{FF2B5EF4-FFF2-40B4-BE49-F238E27FC236}">
                <a16:creationId xmlns:a16="http://schemas.microsoft.com/office/drawing/2014/main" id="{52AC67F8-E6E9-38D2-9398-0B73A468EF4E}"/>
              </a:ext>
            </a:extLst>
          </p:cNvPr>
          <p:cNvSpPr>
            <a:spLocks noGrp="1"/>
          </p:cNvSpPr>
          <p:nvPr>
            <p:ph type="dt" sz="half" idx="10"/>
          </p:nvPr>
        </p:nvSpPr>
        <p:spPr/>
        <p:txBody>
          <a:bodyPr/>
          <a:lstStyle/>
          <a:p>
            <a:pPr>
              <a:defRPr/>
            </a:pPr>
            <a:fld id="{0B59B21E-DA60-41BF-8E29-19C2FEFC1DA2}" type="datetime1">
              <a:rPr lang="en-US" smtClean="0"/>
              <a:pPr>
                <a:defRPr/>
              </a:pPr>
              <a:t>9/3/2024</a:t>
            </a:fld>
            <a:endParaRPr lang="en-US" dirty="0"/>
          </a:p>
        </p:txBody>
      </p:sp>
      <p:sp>
        <p:nvSpPr>
          <p:cNvPr id="5" name="Footer Placeholder 4">
            <a:extLst>
              <a:ext uri="{FF2B5EF4-FFF2-40B4-BE49-F238E27FC236}">
                <a16:creationId xmlns:a16="http://schemas.microsoft.com/office/drawing/2014/main" id="{D078D3A2-3EA9-3CD8-973B-AE11F85F419A}"/>
              </a:ext>
            </a:extLst>
          </p:cNvPr>
          <p:cNvSpPr>
            <a:spLocks noGrp="1"/>
          </p:cNvSpPr>
          <p:nvPr>
            <p:ph type="ftr" sz="quarter" idx="11"/>
          </p:nvPr>
        </p:nvSpPr>
        <p:spPr/>
        <p:txBody>
          <a:bodyPr/>
          <a:lstStyle/>
          <a:p>
            <a:pPr>
              <a:defRPr/>
            </a:pPr>
            <a:r>
              <a:rPr lang="en-US"/>
              <a:t>© 2024 Bahill</a:t>
            </a:r>
            <a:endParaRPr lang="en-US" dirty="0"/>
          </a:p>
        </p:txBody>
      </p:sp>
      <p:sp>
        <p:nvSpPr>
          <p:cNvPr id="6" name="Slide Number Placeholder 5">
            <a:extLst>
              <a:ext uri="{FF2B5EF4-FFF2-40B4-BE49-F238E27FC236}">
                <a16:creationId xmlns:a16="http://schemas.microsoft.com/office/drawing/2014/main" id="{7939F24B-42AA-8A4E-22DB-D6E218891ED4}"/>
              </a:ext>
            </a:extLst>
          </p:cNvPr>
          <p:cNvSpPr>
            <a:spLocks noGrp="1"/>
          </p:cNvSpPr>
          <p:nvPr>
            <p:ph type="sldNum" sz="quarter" idx="12"/>
          </p:nvPr>
        </p:nvSpPr>
        <p:spPr/>
        <p:txBody>
          <a:bodyPr/>
          <a:lstStyle/>
          <a:p>
            <a:pPr>
              <a:defRPr/>
            </a:pPr>
            <a:fld id="{B2C62299-53E6-461B-B489-6AE78C6C08EB}" type="slidenum">
              <a:rPr lang="en-US" smtClean="0"/>
              <a:pPr>
                <a:defRPr/>
              </a:pPr>
              <a:t>53</a:t>
            </a:fld>
            <a:endParaRPr lang="en-US" dirty="0"/>
          </a:p>
        </p:txBody>
      </p:sp>
      <p:pic>
        <p:nvPicPr>
          <p:cNvPr id="8" name="Picture 7" descr="A diagram of a ray of light">
            <a:extLst>
              <a:ext uri="{FF2B5EF4-FFF2-40B4-BE49-F238E27FC236}">
                <a16:creationId xmlns:a16="http://schemas.microsoft.com/office/drawing/2014/main" id="{A01216D1-0F6C-D3F1-7692-DC58FFFFB5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5400" y="3124199"/>
            <a:ext cx="6005642" cy="4130675"/>
          </a:xfrm>
          <a:prstGeom prst="rect">
            <a:avLst/>
          </a:prstGeom>
        </p:spPr>
      </p:pic>
    </p:spTree>
    <p:extLst>
      <p:ext uri="{BB962C8B-B14F-4D97-AF65-F5344CB8AC3E}">
        <p14:creationId xmlns:p14="http://schemas.microsoft.com/office/powerpoint/2010/main" val="20260141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97EAC-7DAD-2BE4-6E5E-CE999623B5B6}"/>
              </a:ext>
            </a:extLst>
          </p:cNvPr>
          <p:cNvSpPr>
            <a:spLocks noGrp="1"/>
          </p:cNvSpPr>
          <p:nvPr>
            <p:ph type="title"/>
          </p:nvPr>
        </p:nvSpPr>
        <p:spPr/>
        <p:txBody>
          <a:bodyPr/>
          <a:lstStyle/>
          <a:p>
            <a:r>
              <a:rPr lang="en-US" dirty="0">
                <a:effectLst/>
                <a:latin typeface="Times New Roman" panose="02020603050405020304" pitchFamily="18" charset="0"/>
                <a:ea typeface="Times New Roman" panose="02020603050405020304" pitchFamily="18" charset="0"/>
              </a:rPr>
              <a:t>Aerial perspective </a:t>
            </a:r>
            <a:endParaRPr lang="en-US" dirty="0"/>
          </a:p>
        </p:txBody>
      </p:sp>
      <p:sp>
        <p:nvSpPr>
          <p:cNvPr id="4" name="Date Placeholder 3">
            <a:extLst>
              <a:ext uri="{FF2B5EF4-FFF2-40B4-BE49-F238E27FC236}">
                <a16:creationId xmlns:a16="http://schemas.microsoft.com/office/drawing/2014/main" id="{D0F44C13-AC54-2A29-9A82-7A2B16AD693C}"/>
              </a:ext>
            </a:extLst>
          </p:cNvPr>
          <p:cNvSpPr>
            <a:spLocks noGrp="1"/>
          </p:cNvSpPr>
          <p:nvPr>
            <p:ph type="dt" sz="half" idx="10"/>
          </p:nvPr>
        </p:nvSpPr>
        <p:spPr/>
        <p:txBody>
          <a:bodyPr/>
          <a:lstStyle/>
          <a:p>
            <a:pPr>
              <a:defRPr/>
            </a:pPr>
            <a:fld id="{0B59B21E-DA60-41BF-8E29-19C2FEFC1DA2}" type="datetime1">
              <a:rPr lang="en-US" smtClean="0"/>
              <a:pPr>
                <a:defRPr/>
              </a:pPr>
              <a:t>9/3/2024</a:t>
            </a:fld>
            <a:endParaRPr lang="en-US" dirty="0"/>
          </a:p>
        </p:txBody>
      </p:sp>
      <p:sp>
        <p:nvSpPr>
          <p:cNvPr id="5" name="Footer Placeholder 4">
            <a:extLst>
              <a:ext uri="{FF2B5EF4-FFF2-40B4-BE49-F238E27FC236}">
                <a16:creationId xmlns:a16="http://schemas.microsoft.com/office/drawing/2014/main" id="{92942935-C87F-0B03-570A-F7E60A5018B4}"/>
              </a:ext>
            </a:extLst>
          </p:cNvPr>
          <p:cNvSpPr>
            <a:spLocks noGrp="1"/>
          </p:cNvSpPr>
          <p:nvPr>
            <p:ph type="ftr" sz="quarter" idx="11"/>
          </p:nvPr>
        </p:nvSpPr>
        <p:spPr/>
        <p:txBody>
          <a:bodyPr/>
          <a:lstStyle/>
          <a:p>
            <a:pPr>
              <a:defRPr/>
            </a:pPr>
            <a:r>
              <a:rPr lang="en-US"/>
              <a:t>© 2024 Bahill</a:t>
            </a:r>
            <a:endParaRPr lang="en-US" dirty="0"/>
          </a:p>
        </p:txBody>
      </p:sp>
      <p:sp>
        <p:nvSpPr>
          <p:cNvPr id="6" name="Slide Number Placeholder 5">
            <a:extLst>
              <a:ext uri="{FF2B5EF4-FFF2-40B4-BE49-F238E27FC236}">
                <a16:creationId xmlns:a16="http://schemas.microsoft.com/office/drawing/2014/main" id="{B74EA305-229C-87E0-5DB2-E187B0B85B2D}"/>
              </a:ext>
            </a:extLst>
          </p:cNvPr>
          <p:cNvSpPr>
            <a:spLocks noGrp="1"/>
          </p:cNvSpPr>
          <p:nvPr>
            <p:ph type="sldNum" sz="quarter" idx="12"/>
          </p:nvPr>
        </p:nvSpPr>
        <p:spPr/>
        <p:txBody>
          <a:bodyPr/>
          <a:lstStyle/>
          <a:p>
            <a:pPr>
              <a:defRPr/>
            </a:pPr>
            <a:fld id="{B2C62299-53E6-461B-B489-6AE78C6C08EB}" type="slidenum">
              <a:rPr lang="en-US" smtClean="0"/>
              <a:pPr>
                <a:defRPr/>
              </a:pPr>
              <a:t>54</a:t>
            </a:fld>
            <a:endParaRPr lang="en-US" dirty="0"/>
          </a:p>
        </p:txBody>
      </p:sp>
      <p:pic>
        <p:nvPicPr>
          <p:cNvPr id="2050" name="Picture 2" descr="Aerial perspective - Wikipedia">
            <a:extLst>
              <a:ext uri="{FF2B5EF4-FFF2-40B4-BE49-F238E27FC236}">
                <a16:creationId xmlns:a16="http://schemas.microsoft.com/office/drawing/2014/main" id="{EA9FB877-C61F-03C4-EA61-15D8CF4B79B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92528" y="1371600"/>
            <a:ext cx="8151471" cy="5446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04131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4ACE0-F5A9-4E1F-00E9-2E3C8A92C502}"/>
              </a:ext>
            </a:extLst>
          </p:cNvPr>
          <p:cNvSpPr>
            <a:spLocks noGrp="1"/>
          </p:cNvSpPr>
          <p:nvPr>
            <p:ph type="title"/>
          </p:nvPr>
        </p:nvSpPr>
        <p:spPr>
          <a:xfrm>
            <a:off x="1371600" y="304800"/>
            <a:ext cx="5257800" cy="685800"/>
          </a:xfrm>
        </p:spPr>
        <p:txBody>
          <a:bodyPr wrap="square" anchor="b">
            <a:noAutofit/>
          </a:bodyPr>
          <a:lstStyle/>
          <a:p>
            <a:r>
              <a:rPr lang="en-US" sz="4000" dirty="0"/>
              <a:t>Shadows and shading</a:t>
            </a:r>
          </a:p>
        </p:txBody>
      </p:sp>
      <p:sp>
        <p:nvSpPr>
          <p:cNvPr id="4" name="Date Placeholder 3">
            <a:extLst>
              <a:ext uri="{FF2B5EF4-FFF2-40B4-BE49-F238E27FC236}">
                <a16:creationId xmlns:a16="http://schemas.microsoft.com/office/drawing/2014/main" id="{768246D3-C046-0517-14B1-FF2C682902C8}"/>
              </a:ext>
            </a:extLst>
          </p:cNvPr>
          <p:cNvSpPr>
            <a:spLocks noGrp="1"/>
          </p:cNvSpPr>
          <p:nvPr>
            <p:ph type="dt" sz="half" idx="10"/>
          </p:nvPr>
        </p:nvSpPr>
        <p:spPr>
          <a:xfrm>
            <a:off x="0" y="7239000"/>
            <a:ext cx="1981200" cy="533400"/>
          </a:xfrm>
        </p:spPr>
        <p:txBody>
          <a:bodyPr wrap="square" anchor="t">
            <a:normAutofit/>
          </a:bodyPr>
          <a:lstStyle/>
          <a:p>
            <a:pPr>
              <a:defRPr/>
            </a:pPr>
            <a:fld id="{0B59B21E-DA60-41BF-8E29-19C2FEFC1DA2}" type="datetime1">
              <a:rPr lang="en-US" smtClean="0"/>
              <a:pPr>
                <a:defRPr/>
              </a:pPr>
              <a:t>9/3/2024</a:t>
            </a:fld>
            <a:endParaRPr lang="en-US" dirty="0"/>
          </a:p>
        </p:txBody>
      </p:sp>
      <p:sp>
        <p:nvSpPr>
          <p:cNvPr id="5" name="Footer Placeholder 4">
            <a:extLst>
              <a:ext uri="{FF2B5EF4-FFF2-40B4-BE49-F238E27FC236}">
                <a16:creationId xmlns:a16="http://schemas.microsoft.com/office/drawing/2014/main" id="{AAF7A34A-71A9-8239-A5A7-EF590DBDF2C1}"/>
              </a:ext>
            </a:extLst>
          </p:cNvPr>
          <p:cNvSpPr>
            <a:spLocks noGrp="1"/>
          </p:cNvSpPr>
          <p:nvPr>
            <p:ph type="ftr" sz="quarter" idx="11"/>
          </p:nvPr>
        </p:nvSpPr>
        <p:spPr>
          <a:xfrm>
            <a:off x="8161338" y="7254875"/>
            <a:ext cx="1897062" cy="517525"/>
          </a:xfrm>
        </p:spPr>
        <p:txBody>
          <a:bodyPr wrap="square" anchor="t">
            <a:normAutofit/>
          </a:bodyPr>
          <a:lstStyle/>
          <a:p>
            <a:pPr>
              <a:defRPr/>
            </a:pPr>
            <a:r>
              <a:rPr lang="en-US"/>
              <a:t>© 2024 Bahill</a:t>
            </a:r>
            <a:endParaRPr lang="en-US" dirty="0"/>
          </a:p>
        </p:txBody>
      </p:sp>
      <p:sp>
        <p:nvSpPr>
          <p:cNvPr id="6" name="Slide Number Placeholder 5">
            <a:extLst>
              <a:ext uri="{FF2B5EF4-FFF2-40B4-BE49-F238E27FC236}">
                <a16:creationId xmlns:a16="http://schemas.microsoft.com/office/drawing/2014/main" id="{3692AF87-7B03-B002-6BB1-C4DF38A6690C}"/>
              </a:ext>
            </a:extLst>
          </p:cNvPr>
          <p:cNvSpPr>
            <a:spLocks noGrp="1"/>
          </p:cNvSpPr>
          <p:nvPr>
            <p:ph type="sldNum" sz="quarter" idx="12"/>
          </p:nvPr>
        </p:nvSpPr>
        <p:spPr>
          <a:xfrm>
            <a:off x="4800600" y="7315200"/>
            <a:ext cx="587375" cy="457200"/>
          </a:xfrm>
        </p:spPr>
        <p:txBody>
          <a:bodyPr wrap="square" anchor="t">
            <a:normAutofit/>
          </a:bodyPr>
          <a:lstStyle/>
          <a:p>
            <a:pPr>
              <a:defRPr/>
            </a:pPr>
            <a:fld id="{B2C62299-53E6-461B-B489-6AE78C6C08EB}" type="slidenum">
              <a:rPr lang="en-US" smtClean="0"/>
              <a:pPr>
                <a:defRPr/>
              </a:pPr>
              <a:t>55</a:t>
            </a:fld>
            <a:endParaRPr lang="en-US" dirty="0"/>
          </a:p>
        </p:txBody>
      </p:sp>
      <p:pic>
        <p:nvPicPr>
          <p:cNvPr id="12" name="Picture 11" descr="A close-up of a grey circle&#10;&#10;Description automatically generated">
            <a:extLst>
              <a:ext uri="{FF2B5EF4-FFF2-40B4-BE49-F238E27FC236}">
                <a16:creationId xmlns:a16="http://schemas.microsoft.com/office/drawing/2014/main" id="{675C95F0-474C-5B92-A760-D032D42260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1066799"/>
            <a:ext cx="5257800" cy="5913681"/>
          </a:xfrm>
          <a:prstGeom prst="rect">
            <a:avLst/>
          </a:prstGeom>
        </p:spPr>
      </p:pic>
    </p:spTree>
    <p:extLst>
      <p:ext uri="{BB962C8B-B14F-4D97-AF65-F5344CB8AC3E}">
        <p14:creationId xmlns:p14="http://schemas.microsoft.com/office/powerpoint/2010/main" val="3801008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AF2A4-9C97-5B59-9323-8C52FDD34026}"/>
              </a:ext>
            </a:extLst>
          </p:cNvPr>
          <p:cNvSpPr>
            <a:spLocks noGrp="1"/>
          </p:cNvSpPr>
          <p:nvPr>
            <p:ph type="title"/>
          </p:nvPr>
        </p:nvSpPr>
        <p:spPr>
          <a:xfrm>
            <a:off x="914400" y="152401"/>
            <a:ext cx="8610600" cy="711200"/>
          </a:xfrm>
        </p:spPr>
        <p:txBody>
          <a:bodyPr/>
          <a:lstStyle/>
          <a:p>
            <a:pPr marL="0" marR="0" indent="0">
              <a:spcBef>
                <a:spcPts val="0"/>
              </a:spcBef>
              <a:spcAft>
                <a:spcPts val="0"/>
              </a:spcAft>
            </a:pPr>
            <a:r>
              <a:rPr lang="en-US" sz="3600" dirty="0">
                <a:effectLst/>
                <a:latin typeface="Times New Roman" panose="02020603050405020304" pitchFamily="18" charset="0"/>
                <a:ea typeface="Times New Roman" panose="02020603050405020304" pitchFamily="18" charset="0"/>
              </a:rPr>
              <a:t>Cues for the </a:t>
            </a:r>
            <a:r>
              <a:rPr lang="en-US" dirty="0">
                <a:latin typeface="Times New Roman" panose="02020603050405020304" pitchFamily="18" charset="0"/>
                <a:ea typeface="Times New Roman" panose="02020603050405020304" pitchFamily="18" charset="0"/>
              </a:rPr>
              <a:t>D</a:t>
            </a:r>
            <a:r>
              <a:rPr lang="en-US" sz="3600" dirty="0">
                <a:effectLst/>
                <a:latin typeface="Times New Roman" panose="02020603050405020304" pitchFamily="18" charset="0"/>
                <a:ea typeface="Times New Roman" panose="02020603050405020304" pitchFamily="18" charset="0"/>
              </a:rPr>
              <a:t>epth Perception Mental Model</a:t>
            </a:r>
          </a:p>
        </p:txBody>
      </p:sp>
      <p:sp>
        <p:nvSpPr>
          <p:cNvPr id="3" name="Content Placeholder 2">
            <a:extLst>
              <a:ext uri="{FF2B5EF4-FFF2-40B4-BE49-F238E27FC236}">
                <a16:creationId xmlns:a16="http://schemas.microsoft.com/office/drawing/2014/main" id="{A3E0F82A-0B11-9454-B759-1DDA23CF49C9}"/>
              </a:ext>
            </a:extLst>
          </p:cNvPr>
          <p:cNvSpPr>
            <a:spLocks noGrp="1"/>
          </p:cNvSpPr>
          <p:nvPr>
            <p:ph idx="1"/>
          </p:nvPr>
        </p:nvSpPr>
        <p:spPr>
          <a:xfrm>
            <a:off x="914400" y="685801"/>
            <a:ext cx="8389938" cy="6223000"/>
          </a:xfrm>
        </p:spPr>
        <p:txBody>
          <a:bodyPr/>
          <a:lstStyle/>
          <a:p>
            <a:pPr marL="800100" indent="-342900">
              <a:lnSpc>
                <a:spcPts val="2700"/>
              </a:lnSpc>
              <a:spcBef>
                <a:spcPts val="0"/>
              </a:spcBef>
              <a:spcAft>
                <a:spcPts val="0"/>
              </a:spcAft>
            </a:pPr>
            <a:r>
              <a:rPr lang="en-US" sz="2400" dirty="0">
                <a:effectLst/>
                <a:latin typeface="Times New Roman" panose="02020603050405020304" pitchFamily="18" charset="0"/>
                <a:ea typeface="Times New Roman" panose="02020603050405020304" pitchFamily="18" charset="0"/>
              </a:rPr>
              <a:t>Binocular disparity,</a:t>
            </a:r>
          </a:p>
          <a:p>
            <a:pPr marL="800100" indent="-342900">
              <a:lnSpc>
                <a:spcPts val="2700"/>
              </a:lnSpc>
              <a:spcBef>
                <a:spcPts val="0"/>
              </a:spcBef>
              <a:spcAft>
                <a:spcPts val="0"/>
              </a:spcAft>
            </a:pPr>
            <a:r>
              <a:rPr lang="en-US" sz="2400" dirty="0">
                <a:effectLst/>
                <a:latin typeface="Times New Roman" panose="02020603050405020304" pitchFamily="18" charset="0"/>
                <a:ea typeface="Times New Roman" panose="02020603050405020304" pitchFamily="18" charset="0"/>
              </a:rPr>
              <a:t>Linear perspective,</a:t>
            </a:r>
          </a:p>
          <a:p>
            <a:pPr marL="800100" indent="-342900">
              <a:lnSpc>
                <a:spcPts val="2700"/>
              </a:lnSpc>
              <a:spcBef>
                <a:spcPts val="0"/>
              </a:spcBef>
              <a:spcAft>
                <a:spcPts val="0"/>
              </a:spcAft>
            </a:pPr>
            <a:r>
              <a:rPr lang="en-US" sz="2400" dirty="0">
                <a:effectLst/>
                <a:latin typeface="Times New Roman" panose="02020603050405020304" pitchFamily="18" charset="0"/>
                <a:ea typeface="Times New Roman" panose="02020603050405020304" pitchFamily="18" charset="0"/>
              </a:rPr>
              <a:t>Occlusion,</a:t>
            </a:r>
          </a:p>
          <a:p>
            <a:pPr marL="800100" indent="-342900">
              <a:lnSpc>
                <a:spcPts val="2700"/>
              </a:lnSpc>
              <a:spcBef>
                <a:spcPts val="0"/>
              </a:spcBef>
              <a:spcAft>
                <a:spcPts val="0"/>
              </a:spcAft>
            </a:pPr>
            <a:r>
              <a:rPr lang="en-US" sz="2400" dirty="0">
                <a:effectLst/>
                <a:latin typeface="Times New Roman" panose="02020603050405020304" pitchFamily="18" charset="0"/>
                <a:ea typeface="Times New Roman" panose="02020603050405020304" pitchFamily="18" charset="0"/>
              </a:rPr>
              <a:t>Apparent size,</a:t>
            </a:r>
          </a:p>
          <a:p>
            <a:pPr marL="800100" indent="-342900">
              <a:lnSpc>
                <a:spcPts val="2700"/>
              </a:lnSpc>
              <a:spcBef>
                <a:spcPts val="0"/>
              </a:spcBef>
              <a:spcAft>
                <a:spcPts val="0"/>
              </a:spcAft>
            </a:pPr>
            <a:r>
              <a:rPr lang="en-US" sz="2400" dirty="0">
                <a:effectLst/>
                <a:latin typeface="Times New Roman" panose="02020603050405020304" pitchFamily="18" charset="0"/>
                <a:ea typeface="Times New Roman" panose="02020603050405020304" pitchFamily="18" charset="0"/>
              </a:rPr>
              <a:t>Texture,</a:t>
            </a:r>
          </a:p>
          <a:p>
            <a:pPr marL="800100" indent="-342900">
              <a:lnSpc>
                <a:spcPts val="2700"/>
              </a:lnSpc>
              <a:spcBef>
                <a:spcPts val="0"/>
              </a:spcBef>
              <a:spcAft>
                <a:spcPts val="0"/>
              </a:spcAft>
            </a:pPr>
            <a:r>
              <a:rPr lang="en-US" sz="2400" dirty="0">
                <a:effectLst/>
                <a:latin typeface="Times New Roman" panose="02020603050405020304" pitchFamily="18" charset="0"/>
                <a:ea typeface="Times New Roman" panose="02020603050405020304" pitchFamily="18" charset="0"/>
              </a:rPr>
              <a:t>Luminance,</a:t>
            </a:r>
          </a:p>
          <a:p>
            <a:pPr marL="800100" indent="-342900">
              <a:lnSpc>
                <a:spcPts val="2700"/>
              </a:lnSpc>
              <a:spcBef>
                <a:spcPts val="0"/>
              </a:spcBef>
              <a:spcAft>
                <a:spcPts val="0"/>
              </a:spcAft>
            </a:pPr>
            <a:r>
              <a:rPr lang="en-US" sz="2400" dirty="0">
                <a:effectLst/>
                <a:latin typeface="Times New Roman" panose="02020603050405020304" pitchFamily="18" charset="0"/>
                <a:ea typeface="Times New Roman" panose="02020603050405020304" pitchFamily="18" charset="0"/>
              </a:rPr>
              <a:t>Luminance contrast,</a:t>
            </a:r>
          </a:p>
          <a:p>
            <a:pPr marL="800100" indent="-342900">
              <a:lnSpc>
                <a:spcPts val="2700"/>
              </a:lnSpc>
              <a:spcBef>
                <a:spcPts val="0"/>
              </a:spcBef>
              <a:spcAft>
                <a:spcPts val="0"/>
              </a:spcAft>
            </a:pPr>
            <a:r>
              <a:rPr lang="en-US" sz="2400" dirty="0">
                <a:effectLst/>
                <a:latin typeface="Times New Roman" panose="02020603050405020304" pitchFamily="18" charset="0"/>
                <a:ea typeface="Times New Roman" panose="02020603050405020304" pitchFamily="18" charset="0"/>
              </a:rPr>
              <a:t>Color,</a:t>
            </a:r>
          </a:p>
          <a:p>
            <a:pPr marL="800100" indent="-342900">
              <a:lnSpc>
                <a:spcPts val="2700"/>
              </a:lnSpc>
              <a:spcBef>
                <a:spcPts val="0"/>
              </a:spcBef>
              <a:spcAft>
                <a:spcPts val="0"/>
              </a:spcAft>
            </a:pPr>
            <a:r>
              <a:rPr lang="en-US" sz="2400" dirty="0">
                <a:effectLst/>
                <a:latin typeface="Times New Roman" panose="02020603050405020304" pitchFamily="18" charset="0"/>
                <a:ea typeface="Times New Roman" panose="02020603050405020304" pitchFamily="18" charset="0"/>
              </a:rPr>
              <a:t>Color saturation,</a:t>
            </a:r>
          </a:p>
          <a:p>
            <a:pPr marL="800100" indent="-342900">
              <a:lnSpc>
                <a:spcPts val="2700"/>
              </a:lnSpc>
              <a:spcBef>
                <a:spcPts val="0"/>
              </a:spcBef>
              <a:spcAft>
                <a:spcPts val="0"/>
              </a:spcAft>
            </a:pPr>
            <a:r>
              <a:rPr lang="en-US" sz="2400" dirty="0">
                <a:effectLst/>
                <a:latin typeface="Times New Roman" panose="02020603050405020304" pitchFamily="18" charset="0"/>
                <a:ea typeface="Times New Roman" panose="02020603050405020304" pitchFamily="18" charset="0"/>
              </a:rPr>
              <a:t>Focus,</a:t>
            </a:r>
          </a:p>
          <a:p>
            <a:pPr marL="800100" indent="-342900">
              <a:lnSpc>
                <a:spcPts val="2700"/>
              </a:lnSpc>
              <a:spcBef>
                <a:spcPts val="0"/>
              </a:spcBef>
              <a:spcAft>
                <a:spcPts val="0"/>
              </a:spcAft>
            </a:pPr>
            <a:r>
              <a:rPr lang="en-US" sz="2400" dirty="0">
                <a:effectLst/>
                <a:latin typeface="Times New Roman" panose="02020603050405020304" pitchFamily="18" charset="0"/>
                <a:ea typeface="Times New Roman" panose="02020603050405020304" pitchFamily="18" charset="0"/>
              </a:rPr>
              <a:t>Aerial (or atmospheric) perspective,</a:t>
            </a:r>
          </a:p>
          <a:p>
            <a:pPr marL="800100" indent="-342900">
              <a:lnSpc>
                <a:spcPts val="2700"/>
              </a:lnSpc>
              <a:spcBef>
                <a:spcPts val="0"/>
              </a:spcBef>
              <a:spcAft>
                <a:spcPts val="0"/>
              </a:spcAft>
            </a:pPr>
            <a:r>
              <a:rPr lang="en-US" sz="2400" dirty="0">
                <a:effectLst/>
                <a:latin typeface="Times New Roman" panose="02020603050405020304" pitchFamily="18" charset="0"/>
                <a:ea typeface="Times New Roman" panose="02020603050405020304" pitchFamily="18" charset="0"/>
              </a:rPr>
              <a:t>Aspect ratio,</a:t>
            </a:r>
          </a:p>
          <a:p>
            <a:pPr marL="800100" indent="-342900">
              <a:lnSpc>
                <a:spcPts val="2700"/>
              </a:lnSpc>
              <a:spcBef>
                <a:spcPts val="0"/>
              </a:spcBef>
              <a:spcAft>
                <a:spcPts val="0"/>
              </a:spcAft>
            </a:pPr>
            <a:r>
              <a:rPr lang="en-US" sz="2400" dirty="0">
                <a:effectLst/>
                <a:latin typeface="Times New Roman" panose="02020603050405020304" pitchFamily="18" charset="0"/>
                <a:ea typeface="Times New Roman" panose="02020603050405020304" pitchFamily="18" charset="0"/>
              </a:rPr>
              <a:t>Relative motion,</a:t>
            </a:r>
          </a:p>
          <a:p>
            <a:pPr marL="800100" indent="-342900">
              <a:lnSpc>
                <a:spcPts val="2700"/>
              </a:lnSpc>
              <a:spcBef>
                <a:spcPts val="0"/>
              </a:spcBef>
              <a:spcAft>
                <a:spcPts val="0"/>
              </a:spcAft>
            </a:pPr>
            <a:r>
              <a:rPr lang="en-US" sz="2400" dirty="0">
                <a:effectLst/>
                <a:latin typeface="Times New Roman" panose="02020603050405020304" pitchFamily="18" charset="0"/>
                <a:ea typeface="Times New Roman" panose="02020603050405020304" pitchFamily="18" charset="0"/>
              </a:rPr>
              <a:t>Motion parallax (due to observer motion),</a:t>
            </a:r>
          </a:p>
          <a:p>
            <a:pPr marL="800100" indent="-342900">
              <a:lnSpc>
                <a:spcPts val="2700"/>
              </a:lnSpc>
              <a:spcBef>
                <a:spcPts val="0"/>
              </a:spcBef>
              <a:spcAft>
                <a:spcPts val="0"/>
              </a:spcAft>
            </a:pPr>
            <a:r>
              <a:rPr lang="en-US" sz="2400" dirty="0">
                <a:effectLst/>
                <a:latin typeface="Times New Roman" panose="02020603050405020304" pitchFamily="18" charset="0"/>
                <a:ea typeface="Times New Roman" panose="02020603050405020304" pitchFamily="18" charset="0"/>
              </a:rPr>
              <a:t>Optical expansion,</a:t>
            </a:r>
          </a:p>
          <a:p>
            <a:pPr marL="800100" indent="-342900">
              <a:lnSpc>
                <a:spcPts val="2700"/>
              </a:lnSpc>
              <a:spcBef>
                <a:spcPts val="0"/>
              </a:spcBef>
              <a:spcAft>
                <a:spcPts val="0"/>
              </a:spcAft>
            </a:pPr>
            <a:r>
              <a:rPr lang="en-US" sz="2400" dirty="0">
                <a:effectLst/>
                <a:latin typeface="Times New Roman" panose="02020603050405020304" pitchFamily="18" charset="0"/>
                <a:ea typeface="Times New Roman" panose="02020603050405020304" pitchFamily="18" charset="0"/>
              </a:rPr>
              <a:t>Vergence angle,</a:t>
            </a:r>
          </a:p>
          <a:p>
            <a:pPr marL="800100" indent="-342900">
              <a:lnSpc>
                <a:spcPts val="2700"/>
              </a:lnSpc>
              <a:spcBef>
                <a:spcPts val="0"/>
              </a:spcBef>
              <a:spcAft>
                <a:spcPts val="0"/>
              </a:spcAft>
            </a:pPr>
            <a:r>
              <a:rPr lang="en-US" sz="2400" dirty="0">
                <a:effectLst/>
                <a:latin typeface="Times New Roman" panose="02020603050405020304" pitchFamily="18" charset="0"/>
                <a:ea typeface="Times New Roman" panose="02020603050405020304" pitchFamily="18" charset="0"/>
              </a:rPr>
              <a:t>Accommodation.</a:t>
            </a:r>
          </a:p>
          <a:p>
            <a:pPr marL="457200" marR="0" indent="0">
              <a:spcBef>
                <a:spcPts val="0"/>
              </a:spcBef>
              <a:spcAft>
                <a:spcPts val="0"/>
              </a:spcAft>
            </a:pPr>
            <a:endParaRPr lang="en-US" dirty="0"/>
          </a:p>
        </p:txBody>
      </p:sp>
      <p:sp>
        <p:nvSpPr>
          <p:cNvPr id="4" name="Date Placeholder 3">
            <a:extLst>
              <a:ext uri="{FF2B5EF4-FFF2-40B4-BE49-F238E27FC236}">
                <a16:creationId xmlns:a16="http://schemas.microsoft.com/office/drawing/2014/main" id="{E705703E-9647-0EFA-A61A-2B08FBBAB99B}"/>
              </a:ext>
            </a:extLst>
          </p:cNvPr>
          <p:cNvSpPr>
            <a:spLocks noGrp="1"/>
          </p:cNvSpPr>
          <p:nvPr>
            <p:ph type="dt" sz="half" idx="10"/>
          </p:nvPr>
        </p:nvSpPr>
        <p:spPr/>
        <p:txBody>
          <a:bodyPr/>
          <a:lstStyle/>
          <a:p>
            <a:pPr>
              <a:defRPr/>
            </a:pPr>
            <a:fld id="{0B59B21E-DA60-41BF-8E29-19C2FEFC1DA2}" type="datetime1">
              <a:rPr lang="en-US" smtClean="0"/>
              <a:pPr>
                <a:defRPr/>
              </a:pPr>
              <a:t>9/3/2024</a:t>
            </a:fld>
            <a:endParaRPr lang="en-US" dirty="0"/>
          </a:p>
        </p:txBody>
      </p:sp>
      <p:sp>
        <p:nvSpPr>
          <p:cNvPr id="5" name="Footer Placeholder 4">
            <a:extLst>
              <a:ext uri="{FF2B5EF4-FFF2-40B4-BE49-F238E27FC236}">
                <a16:creationId xmlns:a16="http://schemas.microsoft.com/office/drawing/2014/main" id="{04EB997E-7204-58AC-4FBA-1C9B88FE2B5A}"/>
              </a:ext>
            </a:extLst>
          </p:cNvPr>
          <p:cNvSpPr>
            <a:spLocks noGrp="1"/>
          </p:cNvSpPr>
          <p:nvPr>
            <p:ph type="ftr" sz="quarter" idx="11"/>
          </p:nvPr>
        </p:nvSpPr>
        <p:spPr/>
        <p:txBody>
          <a:bodyPr/>
          <a:lstStyle/>
          <a:p>
            <a:pPr>
              <a:defRPr/>
            </a:pPr>
            <a:r>
              <a:rPr lang="en-US"/>
              <a:t>© 2024 Bahill</a:t>
            </a:r>
            <a:endParaRPr lang="en-US" dirty="0"/>
          </a:p>
        </p:txBody>
      </p:sp>
      <p:sp>
        <p:nvSpPr>
          <p:cNvPr id="6" name="Slide Number Placeholder 5">
            <a:extLst>
              <a:ext uri="{FF2B5EF4-FFF2-40B4-BE49-F238E27FC236}">
                <a16:creationId xmlns:a16="http://schemas.microsoft.com/office/drawing/2014/main" id="{B95C3BD3-414B-000F-4C73-A41C6BA06AE0}"/>
              </a:ext>
            </a:extLst>
          </p:cNvPr>
          <p:cNvSpPr>
            <a:spLocks noGrp="1"/>
          </p:cNvSpPr>
          <p:nvPr>
            <p:ph type="sldNum" sz="quarter" idx="12"/>
          </p:nvPr>
        </p:nvSpPr>
        <p:spPr/>
        <p:txBody>
          <a:bodyPr/>
          <a:lstStyle/>
          <a:p>
            <a:pPr>
              <a:defRPr/>
            </a:pPr>
            <a:fld id="{B2C62299-53E6-461B-B489-6AE78C6C08EB}" type="slidenum">
              <a:rPr lang="en-US" smtClean="0"/>
              <a:pPr>
                <a:defRPr/>
              </a:pPr>
              <a:t>56</a:t>
            </a:fld>
            <a:endParaRPr lang="en-US" dirty="0"/>
          </a:p>
        </p:txBody>
      </p:sp>
    </p:spTree>
    <p:extLst>
      <p:ext uri="{BB962C8B-B14F-4D97-AF65-F5344CB8AC3E}">
        <p14:creationId xmlns:p14="http://schemas.microsoft.com/office/powerpoint/2010/main" val="6230448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19D27-BA3F-D9DC-91DD-C8012CB3152F}"/>
              </a:ext>
            </a:extLst>
          </p:cNvPr>
          <p:cNvSpPr>
            <a:spLocks noGrp="1"/>
          </p:cNvSpPr>
          <p:nvPr>
            <p:ph type="title"/>
          </p:nvPr>
        </p:nvSpPr>
        <p:spPr/>
        <p:txBody>
          <a:bodyPr/>
          <a:lstStyle/>
          <a:p>
            <a:r>
              <a:rPr lang="en-US" dirty="0"/>
              <a:t>Cues used in pictures and paintings</a:t>
            </a:r>
          </a:p>
        </p:txBody>
      </p:sp>
      <p:sp>
        <p:nvSpPr>
          <p:cNvPr id="3" name="Content Placeholder 2">
            <a:extLst>
              <a:ext uri="{FF2B5EF4-FFF2-40B4-BE49-F238E27FC236}">
                <a16:creationId xmlns:a16="http://schemas.microsoft.com/office/drawing/2014/main" id="{4423DFB4-A9F0-938F-8BC3-E11B06F68440}"/>
              </a:ext>
            </a:extLst>
          </p:cNvPr>
          <p:cNvSpPr>
            <a:spLocks noGrp="1"/>
          </p:cNvSpPr>
          <p:nvPr>
            <p:ph idx="1"/>
          </p:nvPr>
        </p:nvSpPr>
        <p:spPr/>
        <p:txBody>
          <a:bodyPr/>
          <a:lstStyle/>
          <a:p>
            <a:pPr marL="0" marR="0" indent="228600">
              <a:spcBef>
                <a:spcPts val="0"/>
              </a:spcBef>
              <a:spcAft>
                <a:spcPts val="0"/>
              </a:spcAft>
            </a:pPr>
            <a:r>
              <a:rPr lang="en-US" sz="2800" dirty="0">
                <a:effectLst/>
                <a:latin typeface="Times New Roman" panose="02020603050405020304" pitchFamily="18" charset="0"/>
                <a:ea typeface="Times New Roman" panose="02020603050405020304" pitchFamily="18" charset="0"/>
              </a:rPr>
              <a:t>Linear perspective,</a:t>
            </a:r>
          </a:p>
          <a:p>
            <a:pPr marL="0" marR="0" indent="228600">
              <a:spcBef>
                <a:spcPts val="0"/>
              </a:spcBef>
              <a:spcAft>
                <a:spcPts val="0"/>
              </a:spcAft>
            </a:pPr>
            <a:r>
              <a:rPr lang="en-US" sz="2800" dirty="0">
                <a:effectLst/>
                <a:latin typeface="Times New Roman" panose="02020603050405020304" pitchFamily="18" charset="0"/>
                <a:ea typeface="Times New Roman" panose="02020603050405020304" pitchFamily="18" charset="0"/>
              </a:rPr>
              <a:t>Occlusion,</a:t>
            </a:r>
          </a:p>
          <a:p>
            <a:pPr marL="0" marR="0" indent="228600">
              <a:spcBef>
                <a:spcPts val="0"/>
              </a:spcBef>
              <a:spcAft>
                <a:spcPts val="0"/>
              </a:spcAft>
            </a:pPr>
            <a:r>
              <a:rPr lang="en-US" sz="2800" dirty="0">
                <a:effectLst/>
                <a:latin typeface="Times New Roman" panose="02020603050405020304" pitchFamily="18" charset="0"/>
                <a:ea typeface="Times New Roman" panose="02020603050405020304" pitchFamily="18" charset="0"/>
              </a:rPr>
              <a:t>Size,</a:t>
            </a:r>
          </a:p>
          <a:p>
            <a:pPr marL="0" marR="0" indent="228600">
              <a:spcBef>
                <a:spcPts val="0"/>
              </a:spcBef>
              <a:spcAft>
                <a:spcPts val="0"/>
              </a:spcAft>
            </a:pPr>
            <a:r>
              <a:rPr lang="en-US" sz="2800" dirty="0">
                <a:effectLst/>
                <a:latin typeface="Times New Roman" panose="02020603050405020304" pitchFamily="18" charset="0"/>
                <a:ea typeface="Times New Roman" panose="02020603050405020304" pitchFamily="18" charset="0"/>
              </a:rPr>
              <a:t>Texture gradient,</a:t>
            </a:r>
          </a:p>
          <a:p>
            <a:pPr marL="0" marR="0" indent="228600">
              <a:spcBef>
                <a:spcPts val="0"/>
              </a:spcBef>
              <a:spcAft>
                <a:spcPts val="0"/>
              </a:spcAft>
            </a:pPr>
            <a:r>
              <a:rPr lang="en-US" sz="2800" dirty="0">
                <a:effectLst/>
                <a:latin typeface="Times New Roman" panose="02020603050405020304" pitchFamily="18" charset="0"/>
                <a:ea typeface="Times New Roman" panose="02020603050405020304" pitchFamily="18" charset="0"/>
              </a:rPr>
              <a:t>Luminance,</a:t>
            </a:r>
          </a:p>
          <a:p>
            <a:pPr marL="0" marR="0" indent="228600">
              <a:spcBef>
                <a:spcPts val="0"/>
              </a:spcBef>
              <a:spcAft>
                <a:spcPts val="0"/>
              </a:spcAft>
            </a:pPr>
            <a:r>
              <a:rPr lang="en-US" sz="2800" dirty="0">
                <a:effectLst/>
                <a:latin typeface="Times New Roman" panose="02020603050405020304" pitchFamily="18" charset="0"/>
                <a:ea typeface="Times New Roman" panose="02020603050405020304" pitchFamily="18" charset="0"/>
              </a:rPr>
              <a:t>Color saturation,</a:t>
            </a:r>
          </a:p>
          <a:p>
            <a:pPr marL="0" marR="0" indent="228600">
              <a:spcBef>
                <a:spcPts val="0"/>
              </a:spcBef>
              <a:spcAft>
                <a:spcPts val="0"/>
              </a:spcAft>
            </a:pPr>
            <a:r>
              <a:rPr lang="en-US" sz="2800" dirty="0">
                <a:effectLst/>
                <a:latin typeface="Times New Roman" panose="02020603050405020304" pitchFamily="18" charset="0"/>
                <a:ea typeface="Times New Roman" panose="02020603050405020304" pitchFamily="18" charset="0"/>
              </a:rPr>
              <a:t>Color,</a:t>
            </a:r>
          </a:p>
          <a:p>
            <a:pPr marL="0" marR="0" indent="228600">
              <a:spcBef>
                <a:spcPts val="0"/>
              </a:spcBef>
              <a:spcAft>
                <a:spcPts val="0"/>
              </a:spcAft>
            </a:pPr>
            <a:r>
              <a:rPr lang="en-US" sz="2800" dirty="0">
                <a:effectLst/>
                <a:latin typeface="Times New Roman" panose="02020603050405020304" pitchFamily="18" charset="0"/>
                <a:ea typeface="Times New Roman" panose="02020603050405020304" pitchFamily="18" charset="0"/>
              </a:rPr>
              <a:t>Focus,</a:t>
            </a:r>
          </a:p>
          <a:p>
            <a:pPr marL="0" marR="0" indent="228600">
              <a:spcBef>
                <a:spcPts val="0"/>
              </a:spcBef>
              <a:spcAft>
                <a:spcPts val="0"/>
              </a:spcAft>
            </a:pPr>
            <a:r>
              <a:rPr lang="en-US" sz="2800" dirty="0">
                <a:effectLst/>
                <a:latin typeface="Times New Roman" panose="02020603050405020304" pitchFamily="18" charset="0"/>
                <a:ea typeface="Times New Roman" panose="02020603050405020304" pitchFamily="18" charset="0"/>
              </a:rPr>
              <a:t>Aerial perspective (with distance fog and color shifts),</a:t>
            </a:r>
          </a:p>
          <a:p>
            <a:pPr marL="0" marR="0" indent="228600">
              <a:spcBef>
                <a:spcPts val="0"/>
              </a:spcBef>
              <a:spcAft>
                <a:spcPts val="0"/>
              </a:spcAft>
            </a:pPr>
            <a:r>
              <a:rPr lang="en-US" sz="2800" dirty="0">
                <a:effectLst/>
                <a:latin typeface="Times New Roman" panose="02020603050405020304" pitchFamily="18" charset="0"/>
                <a:ea typeface="Times New Roman" panose="02020603050405020304" pitchFamily="18" charset="0"/>
              </a:rPr>
              <a:t>Aspect ratio,</a:t>
            </a:r>
          </a:p>
          <a:p>
            <a:pPr marL="0" marR="0" indent="228600">
              <a:spcBef>
                <a:spcPts val="0"/>
              </a:spcBef>
              <a:spcAft>
                <a:spcPts val="0"/>
              </a:spcAft>
            </a:pPr>
            <a:r>
              <a:rPr lang="en-US" sz="2800" dirty="0">
                <a:effectLst/>
                <a:latin typeface="Times New Roman" panose="02020603050405020304" pitchFamily="18" charset="0"/>
                <a:ea typeface="Times New Roman" panose="02020603050405020304" pitchFamily="18" charset="0"/>
              </a:rPr>
              <a:t>Shading and shadows.</a:t>
            </a:r>
          </a:p>
          <a:p>
            <a:endParaRPr lang="en-US" dirty="0"/>
          </a:p>
        </p:txBody>
      </p:sp>
      <p:sp>
        <p:nvSpPr>
          <p:cNvPr id="4" name="Date Placeholder 3">
            <a:extLst>
              <a:ext uri="{FF2B5EF4-FFF2-40B4-BE49-F238E27FC236}">
                <a16:creationId xmlns:a16="http://schemas.microsoft.com/office/drawing/2014/main" id="{999ECC1E-E8A9-262E-CCF6-B8CFCA3D784D}"/>
              </a:ext>
            </a:extLst>
          </p:cNvPr>
          <p:cNvSpPr>
            <a:spLocks noGrp="1"/>
          </p:cNvSpPr>
          <p:nvPr>
            <p:ph type="dt" sz="half" idx="10"/>
          </p:nvPr>
        </p:nvSpPr>
        <p:spPr/>
        <p:txBody>
          <a:bodyPr/>
          <a:lstStyle/>
          <a:p>
            <a:pPr>
              <a:defRPr/>
            </a:pPr>
            <a:fld id="{0B59B21E-DA60-41BF-8E29-19C2FEFC1DA2}" type="datetime1">
              <a:rPr lang="en-US" smtClean="0"/>
              <a:pPr>
                <a:defRPr/>
              </a:pPr>
              <a:t>9/3/2024</a:t>
            </a:fld>
            <a:endParaRPr lang="en-US" dirty="0"/>
          </a:p>
        </p:txBody>
      </p:sp>
      <p:sp>
        <p:nvSpPr>
          <p:cNvPr id="5" name="Footer Placeholder 4">
            <a:extLst>
              <a:ext uri="{FF2B5EF4-FFF2-40B4-BE49-F238E27FC236}">
                <a16:creationId xmlns:a16="http://schemas.microsoft.com/office/drawing/2014/main" id="{04F02B7E-0F1F-7233-A1CA-5873C0E9FE44}"/>
              </a:ext>
            </a:extLst>
          </p:cNvPr>
          <p:cNvSpPr>
            <a:spLocks noGrp="1"/>
          </p:cNvSpPr>
          <p:nvPr>
            <p:ph type="ftr" sz="quarter" idx="11"/>
          </p:nvPr>
        </p:nvSpPr>
        <p:spPr/>
        <p:txBody>
          <a:bodyPr/>
          <a:lstStyle/>
          <a:p>
            <a:pPr>
              <a:defRPr/>
            </a:pPr>
            <a:r>
              <a:rPr lang="en-US"/>
              <a:t>© 2024 Bahill</a:t>
            </a:r>
            <a:endParaRPr lang="en-US" dirty="0"/>
          </a:p>
        </p:txBody>
      </p:sp>
      <p:sp>
        <p:nvSpPr>
          <p:cNvPr id="6" name="Slide Number Placeholder 5">
            <a:extLst>
              <a:ext uri="{FF2B5EF4-FFF2-40B4-BE49-F238E27FC236}">
                <a16:creationId xmlns:a16="http://schemas.microsoft.com/office/drawing/2014/main" id="{AC163B1D-E1D8-1A77-C739-4AA5E2CCD704}"/>
              </a:ext>
            </a:extLst>
          </p:cNvPr>
          <p:cNvSpPr>
            <a:spLocks noGrp="1"/>
          </p:cNvSpPr>
          <p:nvPr>
            <p:ph type="sldNum" sz="quarter" idx="12"/>
          </p:nvPr>
        </p:nvSpPr>
        <p:spPr/>
        <p:txBody>
          <a:bodyPr/>
          <a:lstStyle/>
          <a:p>
            <a:pPr>
              <a:defRPr/>
            </a:pPr>
            <a:fld id="{B2C62299-53E6-461B-B489-6AE78C6C08EB}" type="slidenum">
              <a:rPr lang="en-US" smtClean="0"/>
              <a:pPr>
                <a:defRPr/>
              </a:pPr>
              <a:t>57</a:t>
            </a:fld>
            <a:endParaRPr lang="en-US" dirty="0"/>
          </a:p>
        </p:txBody>
      </p:sp>
    </p:spTree>
    <p:extLst>
      <p:ext uri="{BB962C8B-B14F-4D97-AF65-F5344CB8AC3E}">
        <p14:creationId xmlns:p14="http://schemas.microsoft.com/office/powerpoint/2010/main" val="4079357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E8C07C1-3312-8366-3964-BC19D588D4EA}"/>
              </a:ext>
            </a:extLst>
          </p:cNvPr>
          <p:cNvSpPr>
            <a:spLocks noGrp="1"/>
          </p:cNvSpPr>
          <p:nvPr>
            <p:ph type="dt" sz="half" idx="10"/>
          </p:nvPr>
        </p:nvSpPr>
        <p:spPr/>
        <p:txBody>
          <a:bodyPr/>
          <a:lstStyle/>
          <a:p>
            <a:pPr>
              <a:defRPr/>
            </a:pPr>
            <a:fld id="{0B59B21E-DA60-41BF-8E29-19C2FEFC1DA2}" type="datetime1">
              <a:rPr lang="en-US" smtClean="0"/>
              <a:pPr>
                <a:defRPr/>
              </a:pPr>
              <a:t>9/3/2024</a:t>
            </a:fld>
            <a:endParaRPr lang="en-US" dirty="0"/>
          </a:p>
        </p:txBody>
      </p:sp>
      <p:sp>
        <p:nvSpPr>
          <p:cNvPr id="5" name="Footer Placeholder 4">
            <a:extLst>
              <a:ext uri="{FF2B5EF4-FFF2-40B4-BE49-F238E27FC236}">
                <a16:creationId xmlns:a16="http://schemas.microsoft.com/office/drawing/2014/main" id="{BE198DCC-2A36-9CDF-49E7-06114EDE8F17}"/>
              </a:ext>
            </a:extLst>
          </p:cNvPr>
          <p:cNvSpPr>
            <a:spLocks noGrp="1"/>
          </p:cNvSpPr>
          <p:nvPr>
            <p:ph type="ftr" sz="quarter" idx="11"/>
          </p:nvPr>
        </p:nvSpPr>
        <p:spPr/>
        <p:txBody>
          <a:bodyPr/>
          <a:lstStyle/>
          <a:p>
            <a:pPr>
              <a:defRPr/>
            </a:pPr>
            <a:r>
              <a:rPr lang="en-US"/>
              <a:t>© 2024 Bahill</a:t>
            </a:r>
            <a:endParaRPr lang="en-US" dirty="0"/>
          </a:p>
        </p:txBody>
      </p:sp>
      <p:sp>
        <p:nvSpPr>
          <p:cNvPr id="6" name="Slide Number Placeholder 5">
            <a:extLst>
              <a:ext uri="{FF2B5EF4-FFF2-40B4-BE49-F238E27FC236}">
                <a16:creationId xmlns:a16="http://schemas.microsoft.com/office/drawing/2014/main" id="{3C03A635-28AF-4E72-5C4C-EA5356AFB7B5}"/>
              </a:ext>
            </a:extLst>
          </p:cNvPr>
          <p:cNvSpPr>
            <a:spLocks noGrp="1"/>
          </p:cNvSpPr>
          <p:nvPr>
            <p:ph type="sldNum" sz="quarter" idx="12"/>
          </p:nvPr>
        </p:nvSpPr>
        <p:spPr/>
        <p:txBody>
          <a:bodyPr/>
          <a:lstStyle/>
          <a:p>
            <a:pPr>
              <a:defRPr/>
            </a:pPr>
            <a:fld id="{B2C62299-53E6-461B-B489-6AE78C6C08EB}" type="slidenum">
              <a:rPr lang="en-US" smtClean="0"/>
              <a:pPr>
                <a:defRPr/>
              </a:pPr>
              <a:t>58</a:t>
            </a:fld>
            <a:endParaRPr lang="en-US" dirty="0"/>
          </a:p>
        </p:txBody>
      </p:sp>
      <p:pic>
        <p:nvPicPr>
          <p:cNvPr id="3" name="Content Placeholder 6" descr="Perspective, relative size, occultation and texture gradients all contribute to the three-dimensional appearance of this photo.">
            <a:extLst>
              <a:ext uri="{FF2B5EF4-FFF2-40B4-BE49-F238E27FC236}">
                <a16:creationId xmlns:a16="http://schemas.microsoft.com/office/drawing/2014/main" id="{F23D8570-6B87-EFA6-9E28-A2627129BA2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r="1" b="13284"/>
          <a:stretch/>
        </p:blipFill>
        <p:spPr bwMode="auto">
          <a:xfrm>
            <a:off x="457200" y="228600"/>
            <a:ext cx="9144000" cy="6284012"/>
          </a:xfrm>
          <a:prstGeom prst="rect">
            <a:avLst/>
          </a:prstGeom>
          <a:noFill/>
          <a:ln>
            <a:noFill/>
          </a:ln>
        </p:spPr>
      </p:pic>
    </p:spTree>
    <p:extLst>
      <p:ext uri="{BB962C8B-B14F-4D97-AF65-F5344CB8AC3E}">
        <p14:creationId xmlns:p14="http://schemas.microsoft.com/office/powerpoint/2010/main" val="37333437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5DD62-F877-EE99-D475-31857F1FAFA5}"/>
              </a:ext>
            </a:extLst>
          </p:cNvPr>
          <p:cNvSpPr>
            <a:spLocks noGrp="1"/>
          </p:cNvSpPr>
          <p:nvPr>
            <p:ph type="title"/>
          </p:nvPr>
        </p:nvSpPr>
        <p:spPr>
          <a:xfrm>
            <a:off x="914400" y="457200"/>
            <a:ext cx="8389938" cy="3505200"/>
          </a:xfrm>
        </p:spPr>
        <p:txBody>
          <a:bodyPr/>
          <a:lstStyle/>
          <a:p>
            <a:r>
              <a:rPr lang="en-US" sz="6000" dirty="0"/>
              <a:t>Visual Image Processing Mental Model</a:t>
            </a:r>
          </a:p>
        </p:txBody>
      </p:sp>
      <p:sp>
        <p:nvSpPr>
          <p:cNvPr id="4" name="Date Placeholder 3">
            <a:extLst>
              <a:ext uri="{FF2B5EF4-FFF2-40B4-BE49-F238E27FC236}">
                <a16:creationId xmlns:a16="http://schemas.microsoft.com/office/drawing/2014/main" id="{C54DC6CC-E343-BDF9-34CF-890D6C8E362E}"/>
              </a:ext>
            </a:extLst>
          </p:cNvPr>
          <p:cNvSpPr>
            <a:spLocks noGrp="1"/>
          </p:cNvSpPr>
          <p:nvPr>
            <p:ph type="dt" sz="half" idx="10"/>
          </p:nvPr>
        </p:nvSpPr>
        <p:spPr/>
        <p:txBody>
          <a:bodyPr/>
          <a:lstStyle/>
          <a:p>
            <a:pPr>
              <a:defRPr/>
            </a:pPr>
            <a:fld id="{0B59B21E-DA60-41BF-8E29-19C2FEFC1DA2}" type="datetime1">
              <a:rPr lang="en-US" smtClean="0"/>
              <a:pPr>
                <a:defRPr/>
              </a:pPr>
              <a:t>9/3/2024</a:t>
            </a:fld>
            <a:endParaRPr lang="en-US" dirty="0"/>
          </a:p>
        </p:txBody>
      </p:sp>
      <p:sp>
        <p:nvSpPr>
          <p:cNvPr id="5" name="Footer Placeholder 4">
            <a:extLst>
              <a:ext uri="{FF2B5EF4-FFF2-40B4-BE49-F238E27FC236}">
                <a16:creationId xmlns:a16="http://schemas.microsoft.com/office/drawing/2014/main" id="{2658DE0D-C8CB-84B7-A3E8-A5F5050AE2E3}"/>
              </a:ext>
            </a:extLst>
          </p:cNvPr>
          <p:cNvSpPr>
            <a:spLocks noGrp="1"/>
          </p:cNvSpPr>
          <p:nvPr>
            <p:ph type="ftr" sz="quarter" idx="11"/>
          </p:nvPr>
        </p:nvSpPr>
        <p:spPr/>
        <p:txBody>
          <a:bodyPr/>
          <a:lstStyle/>
          <a:p>
            <a:pPr>
              <a:defRPr/>
            </a:pPr>
            <a:r>
              <a:rPr lang="en-US"/>
              <a:t>© 2024 Bahill</a:t>
            </a:r>
            <a:endParaRPr lang="en-US" dirty="0"/>
          </a:p>
        </p:txBody>
      </p:sp>
      <p:sp>
        <p:nvSpPr>
          <p:cNvPr id="6" name="Slide Number Placeholder 5">
            <a:extLst>
              <a:ext uri="{FF2B5EF4-FFF2-40B4-BE49-F238E27FC236}">
                <a16:creationId xmlns:a16="http://schemas.microsoft.com/office/drawing/2014/main" id="{B30BD7A6-9DF8-1793-962F-322842D09D1B}"/>
              </a:ext>
            </a:extLst>
          </p:cNvPr>
          <p:cNvSpPr>
            <a:spLocks noGrp="1"/>
          </p:cNvSpPr>
          <p:nvPr>
            <p:ph type="sldNum" sz="quarter" idx="12"/>
          </p:nvPr>
        </p:nvSpPr>
        <p:spPr/>
        <p:txBody>
          <a:bodyPr/>
          <a:lstStyle/>
          <a:p>
            <a:pPr>
              <a:defRPr/>
            </a:pPr>
            <a:fld id="{B2C62299-53E6-461B-B489-6AE78C6C08EB}" type="slidenum">
              <a:rPr lang="en-US" smtClean="0"/>
              <a:pPr>
                <a:defRPr/>
              </a:pPr>
              <a:t>59</a:t>
            </a:fld>
            <a:endParaRPr lang="en-US" dirty="0"/>
          </a:p>
        </p:txBody>
      </p:sp>
    </p:spTree>
    <p:extLst>
      <p:ext uri="{BB962C8B-B14F-4D97-AF65-F5344CB8AC3E}">
        <p14:creationId xmlns:p14="http://schemas.microsoft.com/office/powerpoint/2010/main" val="15571178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defTabSz="1019175">
              <a:defRPr/>
            </a:pPr>
            <a:fld id="{52CECBB4-03C6-4D85-9123-0570EDC40B8A}" type="datetime1">
              <a:rPr lang="en-US" smtClean="0">
                <a:latin typeface="+mn-lt"/>
              </a:rPr>
              <a:pPr defTabSz="1019175">
                <a:defRPr/>
              </a:pPr>
              <a:t>9/3/2024</a:t>
            </a:fld>
            <a:endParaRPr lang="en-US" dirty="0">
              <a:latin typeface="+mn-lt"/>
            </a:endParaRPr>
          </a:p>
        </p:txBody>
      </p:sp>
      <p:sp>
        <p:nvSpPr>
          <p:cNvPr id="6" name="Slide Number Placeholder 5"/>
          <p:cNvSpPr>
            <a:spLocks noGrp="1"/>
          </p:cNvSpPr>
          <p:nvPr>
            <p:ph type="sldNum" sz="quarter" idx="12"/>
          </p:nvPr>
        </p:nvSpPr>
        <p:spPr/>
        <p:txBody>
          <a:bodyPr/>
          <a:lstStyle/>
          <a:p>
            <a:pPr defTabSz="1019175">
              <a:defRPr/>
            </a:pPr>
            <a:fld id="{3911CCE5-F796-41BE-A341-9845D2673F75}" type="slidenum">
              <a:rPr lang="en-US">
                <a:latin typeface="+mn-lt"/>
              </a:rPr>
              <a:pPr defTabSz="1019175">
                <a:defRPr/>
              </a:pPr>
              <a:t>6</a:t>
            </a:fld>
            <a:endParaRPr lang="en-US" dirty="0">
              <a:latin typeface="+mn-lt"/>
            </a:endParaRPr>
          </a:p>
        </p:txBody>
      </p:sp>
      <p:sp>
        <p:nvSpPr>
          <p:cNvPr id="28676" name="Rectangle 4"/>
          <p:cNvSpPr>
            <a:spLocks noGrp="1" noChangeArrowheads="1"/>
          </p:cNvSpPr>
          <p:nvPr>
            <p:ph type="title"/>
          </p:nvPr>
        </p:nvSpPr>
        <p:spPr>
          <a:xfrm>
            <a:off x="1295400" y="457200"/>
            <a:ext cx="2667000" cy="2133600"/>
          </a:xfrm>
        </p:spPr>
        <p:txBody>
          <a:bodyPr/>
          <a:lstStyle/>
          <a:p>
            <a:pPr algn="r"/>
            <a:r>
              <a:rPr lang="en-US" dirty="0"/>
              <a:t>Angular right-hand rule</a:t>
            </a:r>
          </a:p>
        </p:txBody>
      </p:sp>
      <p:pic>
        <p:nvPicPr>
          <p:cNvPr id="28677" name="Picture 8" descr="rightHand3"/>
          <p:cNvPicPr>
            <a:picLocks noGrp="1" noChangeAspect="1" noChangeArrowheads="1"/>
          </p:cNvPicPr>
          <p:nvPr>
            <p:ph idx="1"/>
          </p:nvPr>
        </p:nvPicPr>
        <p:blipFill>
          <a:blip r:embed="rId3" cstate="print"/>
          <a:srcRect/>
          <a:stretch>
            <a:fillRect/>
          </a:stretch>
        </p:blipFill>
        <p:spPr>
          <a:xfrm>
            <a:off x="3962400" y="457200"/>
            <a:ext cx="4432300" cy="6629400"/>
          </a:xfrm>
          <a:noFill/>
        </p:spPr>
      </p:pic>
      <p:sp>
        <p:nvSpPr>
          <p:cNvPr id="7" name="Footer Placeholder 6"/>
          <p:cNvSpPr>
            <a:spLocks noGrp="1"/>
          </p:cNvSpPr>
          <p:nvPr>
            <p:ph type="ftr" sz="quarter" idx="11"/>
          </p:nvPr>
        </p:nvSpPr>
        <p:spPr/>
        <p:txBody>
          <a:bodyPr/>
          <a:lstStyle/>
          <a:p>
            <a:pPr defTabSz="1019175">
              <a:defRPr/>
            </a:pPr>
            <a:r>
              <a:rPr lang="en-US" dirty="0">
                <a:latin typeface="+mn-lt"/>
              </a:rPr>
              <a:t>© 2012 Bahill</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2313D40-B8D1-2EB0-8F14-473FBCD3AC28}"/>
              </a:ext>
            </a:extLst>
          </p:cNvPr>
          <p:cNvSpPr>
            <a:spLocks noGrp="1"/>
          </p:cNvSpPr>
          <p:nvPr>
            <p:ph type="dt" sz="half" idx="10"/>
          </p:nvPr>
        </p:nvSpPr>
        <p:spPr/>
        <p:txBody>
          <a:bodyPr/>
          <a:lstStyle/>
          <a:p>
            <a:pPr>
              <a:defRPr/>
            </a:pPr>
            <a:fld id="{0B59B21E-DA60-41BF-8E29-19C2FEFC1DA2}" type="datetime1">
              <a:rPr lang="en-US" smtClean="0"/>
              <a:pPr>
                <a:defRPr/>
              </a:pPr>
              <a:t>9/3/2024</a:t>
            </a:fld>
            <a:endParaRPr lang="en-US" dirty="0"/>
          </a:p>
        </p:txBody>
      </p:sp>
      <p:sp>
        <p:nvSpPr>
          <p:cNvPr id="5" name="Footer Placeholder 4">
            <a:extLst>
              <a:ext uri="{FF2B5EF4-FFF2-40B4-BE49-F238E27FC236}">
                <a16:creationId xmlns:a16="http://schemas.microsoft.com/office/drawing/2014/main" id="{8D1F58C0-AD40-A2DE-CAB8-216291C7CE09}"/>
              </a:ext>
            </a:extLst>
          </p:cNvPr>
          <p:cNvSpPr>
            <a:spLocks noGrp="1"/>
          </p:cNvSpPr>
          <p:nvPr>
            <p:ph type="ftr" sz="quarter" idx="11"/>
          </p:nvPr>
        </p:nvSpPr>
        <p:spPr/>
        <p:txBody>
          <a:bodyPr/>
          <a:lstStyle/>
          <a:p>
            <a:pPr>
              <a:defRPr/>
            </a:pPr>
            <a:r>
              <a:rPr lang="en-US"/>
              <a:t>© 2024 Bahill</a:t>
            </a:r>
            <a:endParaRPr lang="en-US" dirty="0"/>
          </a:p>
        </p:txBody>
      </p:sp>
      <p:sp>
        <p:nvSpPr>
          <p:cNvPr id="6" name="Slide Number Placeholder 5">
            <a:extLst>
              <a:ext uri="{FF2B5EF4-FFF2-40B4-BE49-F238E27FC236}">
                <a16:creationId xmlns:a16="http://schemas.microsoft.com/office/drawing/2014/main" id="{146494E7-24CC-9618-21DD-5448001E8FD0}"/>
              </a:ext>
            </a:extLst>
          </p:cNvPr>
          <p:cNvSpPr>
            <a:spLocks noGrp="1"/>
          </p:cNvSpPr>
          <p:nvPr>
            <p:ph type="sldNum" sz="quarter" idx="12"/>
          </p:nvPr>
        </p:nvSpPr>
        <p:spPr/>
        <p:txBody>
          <a:bodyPr/>
          <a:lstStyle/>
          <a:p>
            <a:pPr>
              <a:defRPr/>
            </a:pPr>
            <a:fld id="{B2C62299-53E6-461B-B489-6AE78C6C08EB}" type="slidenum">
              <a:rPr lang="en-US" smtClean="0"/>
              <a:pPr>
                <a:defRPr/>
              </a:pPr>
              <a:t>60</a:t>
            </a:fld>
            <a:endParaRPr lang="en-US" dirty="0"/>
          </a:p>
        </p:txBody>
      </p:sp>
      <p:pic>
        <p:nvPicPr>
          <p:cNvPr id="7" name="Picture 6" descr="A close-up of a baseball&#10;&#10;Description automatically generated">
            <a:extLst>
              <a:ext uri="{FF2B5EF4-FFF2-40B4-BE49-F238E27FC236}">
                <a16:creationId xmlns:a16="http://schemas.microsoft.com/office/drawing/2014/main" id="{0F7BAF99-6686-AB60-C948-D83770C52CF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5126" y="609600"/>
            <a:ext cx="9226074" cy="3733800"/>
          </a:xfrm>
          <a:prstGeom prst="rect">
            <a:avLst/>
          </a:prstGeom>
          <a:noFill/>
          <a:ln>
            <a:noFill/>
          </a:ln>
        </p:spPr>
      </p:pic>
    </p:spTree>
    <p:extLst>
      <p:ext uri="{BB962C8B-B14F-4D97-AF65-F5344CB8AC3E}">
        <p14:creationId xmlns:p14="http://schemas.microsoft.com/office/powerpoint/2010/main" val="36275129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D2FFB-DF1C-D67A-DD72-78073133A4AC}"/>
              </a:ext>
            </a:extLst>
          </p:cNvPr>
          <p:cNvSpPr>
            <a:spLocks noGrp="1"/>
          </p:cNvSpPr>
          <p:nvPr>
            <p:ph type="title"/>
          </p:nvPr>
        </p:nvSpPr>
        <p:spPr/>
        <p:txBody>
          <a:bodyPr/>
          <a:lstStyle/>
          <a:p>
            <a:r>
              <a:rPr lang="en-US" dirty="0"/>
              <a:t>Simulated fastballs</a:t>
            </a:r>
          </a:p>
        </p:txBody>
      </p:sp>
      <p:sp>
        <p:nvSpPr>
          <p:cNvPr id="4" name="Date Placeholder 3">
            <a:extLst>
              <a:ext uri="{FF2B5EF4-FFF2-40B4-BE49-F238E27FC236}">
                <a16:creationId xmlns:a16="http://schemas.microsoft.com/office/drawing/2014/main" id="{289F249E-369A-55AB-3EE3-F72A45145CCE}"/>
              </a:ext>
            </a:extLst>
          </p:cNvPr>
          <p:cNvSpPr>
            <a:spLocks noGrp="1"/>
          </p:cNvSpPr>
          <p:nvPr>
            <p:ph type="dt" sz="half" idx="10"/>
          </p:nvPr>
        </p:nvSpPr>
        <p:spPr/>
        <p:txBody>
          <a:bodyPr/>
          <a:lstStyle/>
          <a:p>
            <a:pPr>
              <a:defRPr/>
            </a:pPr>
            <a:fld id="{0B59B21E-DA60-41BF-8E29-19C2FEFC1DA2}" type="datetime1">
              <a:rPr lang="en-US" smtClean="0"/>
              <a:pPr>
                <a:defRPr/>
              </a:pPr>
              <a:t>9/3/2024</a:t>
            </a:fld>
            <a:endParaRPr lang="en-US" dirty="0"/>
          </a:p>
        </p:txBody>
      </p:sp>
      <p:sp>
        <p:nvSpPr>
          <p:cNvPr id="5" name="Footer Placeholder 4">
            <a:extLst>
              <a:ext uri="{FF2B5EF4-FFF2-40B4-BE49-F238E27FC236}">
                <a16:creationId xmlns:a16="http://schemas.microsoft.com/office/drawing/2014/main" id="{6D614229-5726-AB1C-E670-AFAED613D2B9}"/>
              </a:ext>
            </a:extLst>
          </p:cNvPr>
          <p:cNvSpPr>
            <a:spLocks noGrp="1"/>
          </p:cNvSpPr>
          <p:nvPr>
            <p:ph type="ftr" sz="quarter" idx="11"/>
          </p:nvPr>
        </p:nvSpPr>
        <p:spPr/>
        <p:txBody>
          <a:bodyPr/>
          <a:lstStyle/>
          <a:p>
            <a:pPr>
              <a:defRPr/>
            </a:pPr>
            <a:r>
              <a:rPr lang="en-US"/>
              <a:t>© 2024 Bahill</a:t>
            </a:r>
            <a:endParaRPr lang="en-US" dirty="0"/>
          </a:p>
        </p:txBody>
      </p:sp>
      <p:sp>
        <p:nvSpPr>
          <p:cNvPr id="6" name="Slide Number Placeholder 5">
            <a:extLst>
              <a:ext uri="{FF2B5EF4-FFF2-40B4-BE49-F238E27FC236}">
                <a16:creationId xmlns:a16="http://schemas.microsoft.com/office/drawing/2014/main" id="{29F64E60-3862-841F-3944-731638602C8D}"/>
              </a:ext>
            </a:extLst>
          </p:cNvPr>
          <p:cNvSpPr>
            <a:spLocks noGrp="1"/>
          </p:cNvSpPr>
          <p:nvPr>
            <p:ph type="sldNum" sz="quarter" idx="12"/>
          </p:nvPr>
        </p:nvSpPr>
        <p:spPr/>
        <p:txBody>
          <a:bodyPr/>
          <a:lstStyle/>
          <a:p>
            <a:pPr>
              <a:defRPr/>
            </a:pPr>
            <a:fld id="{B2C62299-53E6-461B-B489-6AE78C6C08EB}" type="slidenum">
              <a:rPr lang="en-US" smtClean="0"/>
              <a:pPr>
                <a:defRPr/>
              </a:pPr>
              <a:t>61</a:t>
            </a:fld>
            <a:endParaRPr lang="en-US" dirty="0"/>
          </a:p>
        </p:txBody>
      </p:sp>
      <p:pic>
        <p:nvPicPr>
          <p:cNvPr id="7" name="Content Placeholder 6" descr="A close up of a ball&#10;&#10;Description automatically generated">
            <a:extLst>
              <a:ext uri="{FF2B5EF4-FFF2-40B4-BE49-F238E27FC236}">
                <a16:creationId xmlns:a16="http://schemas.microsoft.com/office/drawing/2014/main" id="{FFA18B8F-60D7-FA25-1D96-C6F70E68025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14400" y="1415241"/>
            <a:ext cx="8389938" cy="3974799"/>
          </a:xfrm>
          <a:prstGeom prst="rect">
            <a:avLst/>
          </a:prstGeom>
        </p:spPr>
      </p:pic>
    </p:spTree>
    <p:extLst>
      <p:ext uri="{BB962C8B-B14F-4D97-AF65-F5344CB8AC3E}">
        <p14:creationId xmlns:p14="http://schemas.microsoft.com/office/powerpoint/2010/main" val="14134871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4BA63-C24A-4590-B9C0-F686EF13A048}"/>
              </a:ext>
            </a:extLst>
          </p:cNvPr>
          <p:cNvSpPr>
            <a:spLocks noGrp="1"/>
          </p:cNvSpPr>
          <p:nvPr>
            <p:ph type="title"/>
          </p:nvPr>
        </p:nvSpPr>
        <p:spPr/>
        <p:txBody>
          <a:bodyPr/>
          <a:lstStyle/>
          <a:p>
            <a:r>
              <a:rPr lang="en-US" dirty="0"/>
              <a:t>Simulated sliders</a:t>
            </a:r>
          </a:p>
        </p:txBody>
      </p:sp>
      <p:sp>
        <p:nvSpPr>
          <p:cNvPr id="4" name="Date Placeholder 3">
            <a:extLst>
              <a:ext uri="{FF2B5EF4-FFF2-40B4-BE49-F238E27FC236}">
                <a16:creationId xmlns:a16="http://schemas.microsoft.com/office/drawing/2014/main" id="{58F144E9-3CC4-85FB-C00A-2A743B8C7C46}"/>
              </a:ext>
            </a:extLst>
          </p:cNvPr>
          <p:cNvSpPr>
            <a:spLocks noGrp="1"/>
          </p:cNvSpPr>
          <p:nvPr>
            <p:ph type="dt" sz="half" idx="10"/>
          </p:nvPr>
        </p:nvSpPr>
        <p:spPr/>
        <p:txBody>
          <a:bodyPr/>
          <a:lstStyle/>
          <a:p>
            <a:pPr>
              <a:defRPr/>
            </a:pPr>
            <a:fld id="{0B59B21E-DA60-41BF-8E29-19C2FEFC1DA2}" type="datetime1">
              <a:rPr lang="en-US" smtClean="0"/>
              <a:pPr>
                <a:defRPr/>
              </a:pPr>
              <a:t>9/3/2024</a:t>
            </a:fld>
            <a:endParaRPr lang="en-US" dirty="0"/>
          </a:p>
        </p:txBody>
      </p:sp>
      <p:sp>
        <p:nvSpPr>
          <p:cNvPr id="5" name="Footer Placeholder 4">
            <a:extLst>
              <a:ext uri="{FF2B5EF4-FFF2-40B4-BE49-F238E27FC236}">
                <a16:creationId xmlns:a16="http://schemas.microsoft.com/office/drawing/2014/main" id="{993FB0DF-F847-B22A-F4A9-4A8EDFC2BEF9}"/>
              </a:ext>
            </a:extLst>
          </p:cNvPr>
          <p:cNvSpPr>
            <a:spLocks noGrp="1"/>
          </p:cNvSpPr>
          <p:nvPr>
            <p:ph type="ftr" sz="quarter" idx="11"/>
          </p:nvPr>
        </p:nvSpPr>
        <p:spPr/>
        <p:txBody>
          <a:bodyPr/>
          <a:lstStyle/>
          <a:p>
            <a:pPr>
              <a:defRPr/>
            </a:pPr>
            <a:r>
              <a:rPr lang="en-US"/>
              <a:t>© 2024 Bahill</a:t>
            </a:r>
            <a:endParaRPr lang="en-US" dirty="0"/>
          </a:p>
        </p:txBody>
      </p:sp>
      <p:sp>
        <p:nvSpPr>
          <p:cNvPr id="6" name="Slide Number Placeholder 5">
            <a:extLst>
              <a:ext uri="{FF2B5EF4-FFF2-40B4-BE49-F238E27FC236}">
                <a16:creationId xmlns:a16="http://schemas.microsoft.com/office/drawing/2014/main" id="{35AA6138-C50F-D2F3-6793-77A39DFBF46A}"/>
              </a:ext>
            </a:extLst>
          </p:cNvPr>
          <p:cNvSpPr>
            <a:spLocks noGrp="1"/>
          </p:cNvSpPr>
          <p:nvPr>
            <p:ph type="sldNum" sz="quarter" idx="12"/>
          </p:nvPr>
        </p:nvSpPr>
        <p:spPr/>
        <p:txBody>
          <a:bodyPr/>
          <a:lstStyle/>
          <a:p>
            <a:pPr>
              <a:defRPr/>
            </a:pPr>
            <a:fld id="{B2C62299-53E6-461B-B489-6AE78C6C08EB}" type="slidenum">
              <a:rPr lang="en-US" smtClean="0"/>
              <a:pPr>
                <a:defRPr/>
              </a:pPr>
              <a:t>62</a:t>
            </a:fld>
            <a:endParaRPr lang="en-US" dirty="0"/>
          </a:p>
        </p:txBody>
      </p:sp>
      <p:pic>
        <p:nvPicPr>
          <p:cNvPr id="7" name="Content Placeholder 6" descr="A close up of a sphere&#10;&#10;Description automatically generated">
            <a:extLst>
              <a:ext uri="{FF2B5EF4-FFF2-40B4-BE49-F238E27FC236}">
                <a16:creationId xmlns:a16="http://schemas.microsoft.com/office/drawing/2014/main" id="{29669848-C9CF-8C2A-5F83-458BA14B7A1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45266" y="1415242"/>
            <a:ext cx="8359072" cy="3960176"/>
          </a:xfrm>
          <a:prstGeom prst="rect">
            <a:avLst/>
          </a:prstGeom>
        </p:spPr>
      </p:pic>
    </p:spTree>
    <p:extLst>
      <p:ext uri="{BB962C8B-B14F-4D97-AF65-F5344CB8AC3E}">
        <p14:creationId xmlns:p14="http://schemas.microsoft.com/office/powerpoint/2010/main" val="24231520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65CCC-BF91-9ED9-2E16-D3AC002B1D43}"/>
              </a:ext>
            </a:extLst>
          </p:cNvPr>
          <p:cNvSpPr>
            <a:spLocks noGrp="1"/>
          </p:cNvSpPr>
          <p:nvPr>
            <p:ph type="title"/>
          </p:nvPr>
        </p:nvSpPr>
        <p:spPr/>
        <p:txBody>
          <a:bodyPr/>
          <a:lstStyle/>
          <a:p>
            <a:r>
              <a:rPr lang="en-US" dirty="0"/>
              <a:t>Video</a:t>
            </a:r>
          </a:p>
        </p:txBody>
      </p:sp>
      <p:sp>
        <p:nvSpPr>
          <p:cNvPr id="3" name="Content Placeholder 2">
            <a:extLst>
              <a:ext uri="{FF2B5EF4-FFF2-40B4-BE49-F238E27FC236}">
                <a16:creationId xmlns:a16="http://schemas.microsoft.com/office/drawing/2014/main" id="{A2B0F677-1A26-A2E5-2797-5FF483F75C19}"/>
              </a:ext>
            </a:extLst>
          </p:cNvPr>
          <p:cNvSpPr>
            <a:spLocks noGrp="1"/>
          </p:cNvSpPr>
          <p:nvPr>
            <p:ph idx="1"/>
          </p:nvPr>
        </p:nvSpPr>
        <p:spPr/>
        <p:txBody>
          <a:bodyPr/>
          <a:lstStyle/>
          <a:p>
            <a:pPr marL="0" indent="0">
              <a:buNone/>
            </a:pPr>
            <a:r>
              <a:rPr lang="en-US" dirty="0">
                <a:effectLst/>
                <a:latin typeface="Times New Roman" panose="02020603050405020304" pitchFamily="18" charset="0"/>
                <a:ea typeface="Times New Roman" panose="02020603050405020304" pitchFamily="18" charset="0"/>
              </a:rPr>
              <a:t>A video of drills spinning four- and two-seam fastballs shows the difference even more dramatically. </a:t>
            </a:r>
            <a:r>
              <a:rPr lang="en-US" u="sng" dirty="0">
                <a:solidFill>
                  <a:srgbClr val="0000FF"/>
                </a:solidFill>
                <a:effectLst/>
                <a:latin typeface="Times New Roman" panose="02020603050405020304" pitchFamily="18" charset="0"/>
                <a:ea typeface="Times New Roman" panose="02020603050405020304" pitchFamily="18" charset="0"/>
                <a:hlinkClick r:id="rId2"/>
              </a:rPr>
              <a:t>http://sysengr.engr.arizona.edu/baseball/index.html</a:t>
            </a:r>
            <a:endParaRPr lang="en-US" dirty="0">
              <a:effectLst/>
              <a:latin typeface="Times New Roman" panose="02020603050405020304" pitchFamily="18" charset="0"/>
              <a:ea typeface="Times New Roman" panose="02020603050405020304" pitchFamily="18" charset="0"/>
            </a:endParaRPr>
          </a:p>
          <a:p>
            <a:endParaRPr lang="en-US" dirty="0"/>
          </a:p>
        </p:txBody>
      </p:sp>
      <p:sp>
        <p:nvSpPr>
          <p:cNvPr id="4" name="Date Placeholder 3">
            <a:extLst>
              <a:ext uri="{FF2B5EF4-FFF2-40B4-BE49-F238E27FC236}">
                <a16:creationId xmlns:a16="http://schemas.microsoft.com/office/drawing/2014/main" id="{4DDE9C58-D4A7-2962-B0BC-C59B81170033}"/>
              </a:ext>
            </a:extLst>
          </p:cNvPr>
          <p:cNvSpPr>
            <a:spLocks noGrp="1"/>
          </p:cNvSpPr>
          <p:nvPr>
            <p:ph type="dt" sz="half" idx="10"/>
          </p:nvPr>
        </p:nvSpPr>
        <p:spPr/>
        <p:txBody>
          <a:bodyPr/>
          <a:lstStyle/>
          <a:p>
            <a:pPr>
              <a:defRPr/>
            </a:pPr>
            <a:fld id="{0B59B21E-DA60-41BF-8E29-19C2FEFC1DA2}" type="datetime1">
              <a:rPr lang="en-US" smtClean="0"/>
              <a:pPr>
                <a:defRPr/>
              </a:pPr>
              <a:t>9/3/2024</a:t>
            </a:fld>
            <a:endParaRPr lang="en-US" dirty="0"/>
          </a:p>
        </p:txBody>
      </p:sp>
      <p:sp>
        <p:nvSpPr>
          <p:cNvPr id="5" name="Footer Placeholder 4">
            <a:extLst>
              <a:ext uri="{FF2B5EF4-FFF2-40B4-BE49-F238E27FC236}">
                <a16:creationId xmlns:a16="http://schemas.microsoft.com/office/drawing/2014/main" id="{E4BA8CE2-FA97-4B9E-AC2C-72C7FC0388BF}"/>
              </a:ext>
            </a:extLst>
          </p:cNvPr>
          <p:cNvSpPr>
            <a:spLocks noGrp="1"/>
          </p:cNvSpPr>
          <p:nvPr>
            <p:ph type="ftr" sz="quarter" idx="11"/>
          </p:nvPr>
        </p:nvSpPr>
        <p:spPr/>
        <p:txBody>
          <a:bodyPr/>
          <a:lstStyle/>
          <a:p>
            <a:pPr>
              <a:defRPr/>
            </a:pPr>
            <a:r>
              <a:rPr lang="en-US"/>
              <a:t>© 2024 Bahill</a:t>
            </a:r>
            <a:endParaRPr lang="en-US" dirty="0"/>
          </a:p>
        </p:txBody>
      </p:sp>
      <p:sp>
        <p:nvSpPr>
          <p:cNvPr id="6" name="Slide Number Placeholder 5">
            <a:extLst>
              <a:ext uri="{FF2B5EF4-FFF2-40B4-BE49-F238E27FC236}">
                <a16:creationId xmlns:a16="http://schemas.microsoft.com/office/drawing/2014/main" id="{586CB4B6-14CD-8A8D-12BD-CF8C26FDCAA4}"/>
              </a:ext>
            </a:extLst>
          </p:cNvPr>
          <p:cNvSpPr>
            <a:spLocks noGrp="1"/>
          </p:cNvSpPr>
          <p:nvPr>
            <p:ph type="sldNum" sz="quarter" idx="12"/>
          </p:nvPr>
        </p:nvSpPr>
        <p:spPr/>
        <p:txBody>
          <a:bodyPr/>
          <a:lstStyle/>
          <a:p>
            <a:pPr>
              <a:defRPr/>
            </a:pPr>
            <a:fld id="{B2C62299-53E6-461B-B489-6AE78C6C08EB}" type="slidenum">
              <a:rPr lang="en-US" smtClean="0"/>
              <a:pPr>
                <a:defRPr/>
              </a:pPr>
              <a:t>63</a:t>
            </a:fld>
            <a:endParaRPr lang="en-US" dirty="0"/>
          </a:p>
        </p:txBody>
      </p:sp>
    </p:spTree>
    <p:extLst>
      <p:ext uri="{BB962C8B-B14F-4D97-AF65-F5344CB8AC3E}">
        <p14:creationId xmlns:p14="http://schemas.microsoft.com/office/powerpoint/2010/main" val="3407451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6FB36-CA18-A905-E539-7988035A5917}"/>
              </a:ext>
            </a:extLst>
          </p:cNvPr>
          <p:cNvSpPr>
            <a:spLocks noGrp="1"/>
          </p:cNvSpPr>
          <p:nvPr>
            <p:ph type="title"/>
          </p:nvPr>
        </p:nvSpPr>
        <p:spPr/>
        <p:txBody>
          <a:bodyPr/>
          <a:lstStyle/>
          <a:p>
            <a:r>
              <a:rPr lang="en-US" dirty="0"/>
              <a:t>Fastballs</a:t>
            </a:r>
          </a:p>
        </p:txBody>
      </p:sp>
      <p:pic>
        <p:nvPicPr>
          <p:cNvPr id="7" name="2Seam-4Seam-Video">
            <a:hlinkClick r:id="" action="ppaction://media"/>
            <a:extLst>
              <a:ext uri="{FF2B5EF4-FFF2-40B4-BE49-F238E27FC236}">
                <a16:creationId xmlns:a16="http://schemas.microsoft.com/office/drawing/2014/main" id="{F9098380-72B5-039E-3BAC-8066F4B8899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90600" y="1143000"/>
            <a:ext cx="7688262" cy="5765800"/>
          </a:xfrm>
        </p:spPr>
      </p:pic>
      <p:sp>
        <p:nvSpPr>
          <p:cNvPr id="4" name="Date Placeholder 3">
            <a:extLst>
              <a:ext uri="{FF2B5EF4-FFF2-40B4-BE49-F238E27FC236}">
                <a16:creationId xmlns:a16="http://schemas.microsoft.com/office/drawing/2014/main" id="{003FBA34-69AB-6DAC-DCCD-F3E84A7E153E}"/>
              </a:ext>
            </a:extLst>
          </p:cNvPr>
          <p:cNvSpPr>
            <a:spLocks noGrp="1"/>
          </p:cNvSpPr>
          <p:nvPr>
            <p:ph type="dt" sz="half" idx="10"/>
          </p:nvPr>
        </p:nvSpPr>
        <p:spPr/>
        <p:txBody>
          <a:bodyPr/>
          <a:lstStyle/>
          <a:p>
            <a:pPr>
              <a:defRPr/>
            </a:pPr>
            <a:fld id="{0B59B21E-DA60-41BF-8E29-19C2FEFC1DA2}" type="datetime1">
              <a:rPr lang="en-US" smtClean="0"/>
              <a:pPr>
                <a:defRPr/>
              </a:pPr>
              <a:t>9/3/2024</a:t>
            </a:fld>
            <a:endParaRPr lang="en-US" dirty="0"/>
          </a:p>
        </p:txBody>
      </p:sp>
      <p:sp>
        <p:nvSpPr>
          <p:cNvPr id="5" name="Footer Placeholder 4">
            <a:extLst>
              <a:ext uri="{FF2B5EF4-FFF2-40B4-BE49-F238E27FC236}">
                <a16:creationId xmlns:a16="http://schemas.microsoft.com/office/drawing/2014/main" id="{9D6816EA-93BF-F011-40CE-F2F37B25221C}"/>
              </a:ext>
            </a:extLst>
          </p:cNvPr>
          <p:cNvSpPr>
            <a:spLocks noGrp="1"/>
          </p:cNvSpPr>
          <p:nvPr>
            <p:ph type="ftr" sz="quarter" idx="11"/>
          </p:nvPr>
        </p:nvSpPr>
        <p:spPr/>
        <p:txBody>
          <a:bodyPr/>
          <a:lstStyle/>
          <a:p>
            <a:pPr>
              <a:defRPr/>
            </a:pPr>
            <a:r>
              <a:rPr lang="en-US"/>
              <a:t>© 2024 Bahill</a:t>
            </a:r>
            <a:endParaRPr lang="en-US" dirty="0"/>
          </a:p>
        </p:txBody>
      </p:sp>
      <p:sp>
        <p:nvSpPr>
          <p:cNvPr id="6" name="Slide Number Placeholder 5">
            <a:extLst>
              <a:ext uri="{FF2B5EF4-FFF2-40B4-BE49-F238E27FC236}">
                <a16:creationId xmlns:a16="http://schemas.microsoft.com/office/drawing/2014/main" id="{823062EB-47CA-D71A-DE33-35F41C38BBCA}"/>
              </a:ext>
            </a:extLst>
          </p:cNvPr>
          <p:cNvSpPr>
            <a:spLocks noGrp="1"/>
          </p:cNvSpPr>
          <p:nvPr>
            <p:ph type="sldNum" sz="quarter" idx="12"/>
          </p:nvPr>
        </p:nvSpPr>
        <p:spPr/>
        <p:txBody>
          <a:bodyPr/>
          <a:lstStyle/>
          <a:p>
            <a:pPr>
              <a:defRPr/>
            </a:pPr>
            <a:fld id="{B2C62299-53E6-461B-B489-6AE78C6C08EB}" type="slidenum">
              <a:rPr lang="en-US" smtClean="0"/>
              <a:pPr>
                <a:defRPr/>
              </a:pPr>
              <a:t>64</a:t>
            </a:fld>
            <a:endParaRPr lang="en-US" dirty="0"/>
          </a:p>
        </p:txBody>
      </p:sp>
    </p:spTree>
    <p:extLst>
      <p:ext uri="{BB962C8B-B14F-4D97-AF65-F5344CB8AC3E}">
        <p14:creationId xmlns:p14="http://schemas.microsoft.com/office/powerpoint/2010/main" val="244620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1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46500-F087-5B41-04B8-7D3774225763}"/>
              </a:ext>
            </a:extLst>
          </p:cNvPr>
          <p:cNvSpPr>
            <a:spLocks noGrp="1"/>
          </p:cNvSpPr>
          <p:nvPr>
            <p:ph type="title"/>
          </p:nvPr>
        </p:nvSpPr>
        <p:spPr/>
        <p:txBody>
          <a:bodyPr/>
          <a:lstStyle/>
          <a:p>
            <a:r>
              <a:rPr lang="en-US" dirty="0"/>
              <a:t>Sliders</a:t>
            </a:r>
          </a:p>
        </p:txBody>
      </p:sp>
      <p:pic>
        <p:nvPicPr>
          <p:cNvPr id="7" name="Sliders">
            <a:hlinkClick r:id="" action="ppaction://media"/>
            <a:extLst>
              <a:ext uri="{FF2B5EF4-FFF2-40B4-BE49-F238E27FC236}">
                <a16:creationId xmlns:a16="http://schemas.microsoft.com/office/drawing/2014/main" id="{98C84965-DED6-4549-1536-D6CD75BF421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27253" y="1108276"/>
            <a:ext cx="7688262" cy="5765800"/>
          </a:xfrm>
        </p:spPr>
      </p:pic>
      <p:sp>
        <p:nvSpPr>
          <p:cNvPr id="4" name="Date Placeholder 3">
            <a:extLst>
              <a:ext uri="{FF2B5EF4-FFF2-40B4-BE49-F238E27FC236}">
                <a16:creationId xmlns:a16="http://schemas.microsoft.com/office/drawing/2014/main" id="{4B108357-F5C2-E4FA-D905-F7B7D05B9B3F}"/>
              </a:ext>
            </a:extLst>
          </p:cNvPr>
          <p:cNvSpPr>
            <a:spLocks noGrp="1"/>
          </p:cNvSpPr>
          <p:nvPr>
            <p:ph type="dt" sz="half" idx="10"/>
          </p:nvPr>
        </p:nvSpPr>
        <p:spPr/>
        <p:txBody>
          <a:bodyPr/>
          <a:lstStyle/>
          <a:p>
            <a:pPr>
              <a:defRPr/>
            </a:pPr>
            <a:fld id="{0B59B21E-DA60-41BF-8E29-19C2FEFC1DA2}" type="datetime1">
              <a:rPr lang="en-US" smtClean="0"/>
              <a:pPr>
                <a:defRPr/>
              </a:pPr>
              <a:t>9/3/2024</a:t>
            </a:fld>
            <a:endParaRPr lang="en-US" dirty="0"/>
          </a:p>
        </p:txBody>
      </p:sp>
      <p:sp>
        <p:nvSpPr>
          <p:cNvPr id="5" name="Footer Placeholder 4">
            <a:extLst>
              <a:ext uri="{FF2B5EF4-FFF2-40B4-BE49-F238E27FC236}">
                <a16:creationId xmlns:a16="http://schemas.microsoft.com/office/drawing/2014/main" id="{9D524F51-DB37-8295-ECC5-0567219819FC}"/>
              </a:ext>
            </a:extLst>
          </p:cNvPr>
          <p:cNvSpPr>
            <a:spLocks noGrp="1"/>
          </p:cNvSpPr>
          <p:nvPr>
            <p:ph type="ftr" sz="quarter" idx="11"/>
          </p:nvPr>
        </p:nvSpPr>
        <p:spPr/>
        <p:txBody>
          <a:bodyPr/>
          <a:lstStyle/>
          <a:p>
            <a:pPr>
              <a:defRPr/>
            </a:pPr>
            <a:r>
              <a:rPr lang="en-US"/>
              <a:t>© 2024 Bahill</a:t>
            </a:r>
            <a:endParaRPr lang="en-US" dirty="0"/>
          </a:p>
        </p:txBody>
      </p:sp>
      <p:sp>
        <p:nvSpPr>
          <p:cNvPr id="6" name="Slide Number Placeholder 5">
            <a:extLst>
              <a:ext uri="{FF2B5EF4-FFF2-40B4-BE49-F238E27FC236}">
                <a16:creationId xmlns:a16="http://schemas.microsoft.com/office/drawing/2014/main" id="{37201A99-34CF-5F64-BE66-049865B41B4D}"/>
              </a:ext>
            </a:extLst>
          </p:cNvPr>
          <p:cNvSpPr>
            <a:spLocks noGrp="1"/>
          </p:cNvSpPr>
          <p:nvPr>
            <p:ph type="sldNum" sz="quarter" idx="12"/>
          </p:nvPr>
        </p:nvSpPr>
        <p:spPr/>
        <p:txBody>
          <a:bodyPr/>
          <a:lstStyle/>
          <a:p>
            <a:pPr>
              <a:defRPr/>
            </a:pPr>
            <a:fld id="{B2C62299-53E6-461B-B489-6AE78C6C08EB}" type="slidenum">
              <a:rPr lang="en-US" smtClean="0"/>
              <a:pPr>
                <a:defRPr/>
              </a:pPr>
              <a:t>65</a:t>
            </a:fld>
            <a:endParaRPr lang="en-US" dirty="0"/>
          </a:p>
        </p:txBody>
      </p:sp>
    </p:spTree>
    <p:extLst>
      <p:ext uri="{BB962C8B-B14F-4D97-AF65-F5344CB8AC3E}">
        <p14:creationId xmlns:p14="http://schemas.microsoft.com/office/powerpoint/2010/main" val="168415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0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E0954-A734-C866-10B1-9C8F53275FAD}"/>
              </a:ext>
            </a:extLst>
          </p:cNvPr>
          <p:cNvSpPr>
            <a:spLocks noGrp="1"/>
          </p:cNvSpPr>
          <p:nvPr>
            <p:ph type="title"/>
          </p:nvPr>
        </p:nvSpPr>
        <p:spPr/>
        <p:txBody>
          <a:bodyPr/>
          <a:lstStyle/>
          <a:p>
            <a:r>
              <a:rPr lang="en-US" dirty="0">
                <a:effectLst/>
                <a:latin typeface="Times New Roman" panose="02020603050405020304" pitchFamily="18" charset="0"/>
                <a:ea typeface="Times New Roman" panose="02020603050405020304" pitchFamily="18" charset="0"/>
              </a:rPr>
              <a:t>Critical-flicker-fusion frequency</a:t>
            </a:r>
            <a:endParaRPr lang="en-US" dirty="0"/>
          </a:p>
        </p:txBody>
      </p:sp>
      <p:sp>
        <p:nvSpPr>
          <p:cNvPr id="4" name="Date Placeholder 3">
            <a:extLst>
              <a:ext uri="{FF2B5EF4-FFF2-40B4-BE49-F238E27FC236}">
                <a16:creationId xmlns:a16="http://schemas.microsoft.com/office/drawing/2014/main" id="{4AC9D427-F5FA-A03F-B856-04482694ADDB}"/>
              </a:ext>
            </a:extLst>
          </p:cNvPr>
          <p:cNvSpPr>
            <a:spLocks noGrp="1"/>
          </p:cNvSpPr>
          <p:nvPr>
            <p:ph type="dt" sz="half" idx="10"/>
          </p:nvPr>
        </p:nvSpPr>
        <p:spPr/>
        <p:txBody>
          <a:bodyPr/>
          <a:lstStyle/>
          <a:p>
            <a:pPr>
              <a:defRPr/>
            </a:pPr>
            <a:fld id="{0B59B21E-DA60-41BF-8E29-19C2FEFC1DA2}" type="datetime1">
              <a:rPr lang="en-US" smtClean="0"/>
              <a:pPr>
                <a:defRPr/>
              </a:pPr>
              <a:t>9/3/2024</a:t>
            </a:fld>
            <a:endParaRPr lang="en-US" dirty="0"/>
          </a:p>
        </p:txBody>
      </p:sp>
      <p:sp>
        <p:nvSpPr>
          <p:cNvPr id="5" name="Footer Placeholder 4">
            <a:extLst>
              <a:ext uri="{FF2B5EF4-FFF2-40B4-BE49-F238E27FC236}">
                <a16:creationId xmlns:a16="http://schemas.microsoft.com/office/drawing/2014/main" id="{97201651-793E-5EB6-0E24-B1E01F02C94F}"/>
              </a:ext>
            </a:extLst>
          </p:cNvPr>
          <p:cNvSpPr>
            <a:spLocks noGrp="1"/>
          </p:cNvSpPr>
          <p:nvPr>
            <p:ph type="ftr" sz="quarter" idx="11"/>
          </p:nvPr>
        </p:nvSpPr>
        <p:spPr/>
        <p:txBody>
          <a:bodyPr/>
          <a:lstStyle/>
          <a:p>
            <a:pPr>
              <a:defRPr/>
            </a:pPr>
            <a:r>
              <a:rPr lang="en-US"/>
              <a:t>© 2024 Bahill</a:t>
            </a:r>
            <a:endParaRPr lang="en-US" dirty="0"/>
          </a:p>
        </p:txBody>
      </p:sp>
      <p:sp>
        <p:nvSpPr>
          <p:cNvPr id="6" name="Slide Number Placeholder 5">
            <a:extLst>
              <a:ext uri="{FF2B5EF4-FFF2-40B4-BE49-F238E27FC236}">
                <a16:creationId xmlns:a16="http://schemas.microsoft.com/office/drawing/2014/main" id="{73D0770A-18B5-2F5B-9438-008CABA3DEE6}"/>
              </a:ext>
            </a:extLst>
          </p:cNvPr>
          <p:cNvSpPr>
            <a:spLocks noGrp="1"/>
          </p:cNvSpPr>
          <p:nvPr>
            <p:ph type="sldNum" sz="quarter" idx="12"/>
          </p:nvPr>
        </p:nvSpPr>
        <p:spPr/>
        <p:txBody>
          <a:bodyPr/>
          <a:lstStyle/>
          <a:p>
            <a:pPr>
              <a:defRPr/>
            </a:pPr>
            <a:fld id="{B2C62299-53E6-461B-B489-6AE78C6C08EB}" type="slidenum">
              <a:rPr lang="en-US" smtClean="0"/>
              <a:pPr>
                <a:defRPr/>
              </a:pPr>
              <a:t>66</a:t>
            </a:fld>
            <a:endParaRPr lang="en-US" dirty="0"/>
          </a:p>
        </p:txBody>
      </p:sp>
    </p:spTree>
    <p:extLst>
      <p:ext uri="{BB962C8B-B14F-4D97-AF65-F5344CB8AC3E}">
        <p14:creationId xmlns:p14="http://schemas.microsoft.com/office/powerpoint/2010/main" val="27661385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21A26-ED93-B115-35A2-4D4102FCF50B}"/>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A9271E48-961B-3012-9A35-214B5BCAB39B}"/>
              </a:ext>
            </a:extLst>
          </p:cNvPr>
          <p:cNvSpPr>
            <a:spLocks noGrp="1"/>
          </p:cNvSpPr>
          <p:nvPr>
            <p:ph idx="1"/>
          </p:nvPr>
        </p:nvSpPr>
        <p:spPr/>
        <p:txBody>
          <a:bodyPr/>
          <a:lstStyle/>
          <a:p>
            <a:r>
              <a:rPr lang="en-US" dirty="0">
                <a:latin typeface="Times New Roman" panose="02020603050405020304" pitchFamily="18" charset="0"/>
                <a:ea typeface="Times New Roman" panose="02020603050405020304" pitchFamily="18" charset="0"/>
              </a:rPr>
              <a:t>T</a:t>
            </a:r>
            <a:r>
              <a:rPr lang="en-US" dirty="0">
                <a:effectLst/>
                <a:latin typeface="Times New Roman" panose="02020603050405020304" pitchFamily="18" charset="0"/>
                <a:ea typeface="Times New Roman" panose="02020603050405020304" pitchFamily="18" charset="0"/>
              </a:rPr>
              <a:t>he pitcher should use a four-seam grip for fastballs to remove the perceptual cue of the two red stripes and the flicker. </a:t>
            </a:r>
          </a:p>
          <a:p>
            <a:r>
              <a:rPr lang="en-US" dirty="0">
                <a:effectLst/>
                <a:latin typeface="Times New Roman" panose="02020603050405020304" pitchFamily="18" charset="0"/>
                <a:ea typeface="Times New Roman" panose="02020603050405020304" pitchFamily="18" charset="0"/>
              </a:rPr>
              <a:t>Then, he should use the two-seam grip for the slider, to remove the cue of the red dot. </a:t>
            </a:r>
          </a:p>
          <a:p>
            <a:endParaRPr lang="en-US" dirty="0"/>
          </a:p>
        </p:txBody>
      </p:sp>
      <p:sp>
        <p:nvSpPr>
          <p:cNvPr id="4" name="Date Placeholder 3">
            <a:extLst>
              <a:ext uri="{FF2B5EF4-FFF2-40B4-BE49-F238E27FC236}">
                <a16:creationId xmlns:a16="http://schemas.microsoft.com/office/drawing/2014/main" id="{41B1BFCA-D9D9-9122-9053-D9172BF5A46A}"/>
              </a:ext>
            </a:extLst>
          </p:cNvPr>
          <p:cNvSpPr>
            <a:spLocks noGrp="1"/>
          </p:cNvSpPr>
          <p:nvPr>
            <p:ph type="dt" sz="half" idx="10"/>
          </p:nvPr>
        </p:nvSpPr>
        <p:spPr/>
        <p:txBody>
          <a:bodyPr/>
          <a:lstStyle/>
          <a:p>
            <a:pPr>
              <a:defRPr/>
            </a:pPr>
            <a:fld id="{0B59B21E-DA60-41BF-8E29-19C2FEFC1DA2}" type="datetime1">
              <a:rPr lang="en-US" smtClean="0"/>
              <a:pPr>
                <a:defRPr/>
              </a:pPr>
              <a:t>9/3/2024</a:t>
            </a:fld>
            <a:endParaRPr lang="en-US" dirty="0"/>
          </a:p>
        </p:txBody>
      </p:sp>
      <p:sp>
        <p:nvSpPr>
          <p:cNvPr id="5" name="Footer Placeholder 4">
            <a:extLst>
              <a:ext uri="{FF2B5EF4-FFF2-40B4-BE49-F238E27FC236}">
                <a16:creationId xmlns:a16="http://schemas.microsoft.com/office/drawing/2014/main" id="{799FFD75-DDE9-A3AD-7690-8E224AF91F80}"/>
              </a:ext>
            </a:extLst>
          </p:cNvPr>
          <p:cNvSpPr>
            <a:spLocks noGrp="1"/>
          </p:cNvSpPr>
          <p:nvPr>
            <p:ph type="ftr" sz="quarter" idx="11"/>
          </p:nvPr>
        </p:nvSpPr>
        <p:spPr/>
        <p:txBody>
          <a:bodyPr/>
          <a:lstStyle/>
          <a:p>
            <a:pPr>
              <a:defRPr/>
            </a:pPr>
            <a:r>
              <a:rPr lang="en-US"/>
              <a:t>© 2024 Bahill</a:t>
            </a:r>
            <a:endParaRPr lang="en-US" dirty="0"/>
          </a:p>
        </p:txBody>
      </p:sp>
      <p:sp>
        <p:nvSpPr>
          <p:cNvPr id="6" name="Slide Number Placeholder 5">
            <a:extLst>
              <a:ext uri="{FF2B5EF4-FFF2-40B4-BE49-F238E27FC236}">
                <a16:creationId xmlns:a16="http://schemas.microsoft.com/office/drawing/2014/main" id="{37CE7C97-52F7-076D-E4FE-5A512A7542A9}"/>
              </a:ext>
            </a:extLst>
          </p:cNvPr>
          <p:cNvSpPr>
            <a:spLocks noGrp="1"/>
          </p:cNvSpPr>
          <p:nvPr>
            <p:ph type="sldNum" sz="quarter" idx="12"/>
          </p:nvPr>
        </p:nvSpPr>
        <p:spPr/>
        <p:txBody>
          <a:bodyPr/>
          <a:lstStyle/>
          <a:p>
            <a:pPr>
              <a:defRPr/>
            </a:pPr>
            <a:fld id="{B2C62299-53E6-461B-B489-6AE78C6C08EB}" type="slidenum">
              <a:rPr lang="en-US" smtClean="0"/>
              <a:pPr>
                <a:defRPr/>
              </a:pPr>
              <a:t>67</a:t>
            </a:fld>
            <a:endParaRPr lang="en-US" dirty="0"/>
          </a:p>
        </p:txBody>
      </p:sp>
    </p:spTree>
    <p:extLst>
      <p:ext uri="{BB962C8B-B14F-4D97-AF65-F5344CB8AC3E}">
        <p14:creationId xmlns:p14="http://schemas.microsoft.com/office/powerpoint/2010/main" val="3400750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AF2A4-9C97-5B59-9323-8C52FDD34026}"/>
              </a:ext>
            </a:extLst>
          </p:cNvPr>
          <p:cNvSpPr>
            <a:spLocks noGrp="1"/>
          </p:cNvSpPr>
          <p:nvPr>
            <p:ph type="title"/>
          </p:nvPr>
        </p:nvSpPr>
        <p:spPr>
          <a:xfrm>
            <a:off x="914400" y="0"/>
            <a:ext cx="8389938" cy="1295400"/>
          </a:xfrm>
        </p:spPr>
        <p:txBody>
          <a:bodyPr/>
          <a:lstStyle/>
          <a:p>
            <a:pPr marL="0" marR="0" indent="0">
              <a:spcBef>
                <a:spcPts val="0"/>
              </a:spcBef>
              <a:spcAft>
                <a:spcPts val="0"/>
              </a:spcAft>
            </a:pPr>
            <a:r>
              <a:rPr lang="en-US" sz="3600" dirty="0">
                <a:effectLst/>
                <a:latin typeface="Times New Roman" panose="02020603050405020304" pitchFamily="18" charset="0"/>
                <a:ea typeface="Times New Roman" panose="02020603050405020304" pitchFamily="18" charset="0"/>
              </a:rPr>
              <a:t>Cues for the Visual </a:t>
            </a:r>
            <a:r>
              <a:rPr lang="en-US" dirty="0">
                <a:latin typeface="Times New Roman" panose="02020603050405020304" pitchFamily="18" charset="0"/>
                <a:ea typeface="Times New Roman" panose="02020603050405020304" pitchFamily="18" charset="0"/>
              </a:rPr>
              <a:t>I</a:t>
            </a:r>
            <a:r>
              <a:rPr lang="en-US" sz="3600" dirty="0">
                <a:effectLst/>
                <a:latin typeface="Times New Roman" panose="02020603050405020304" pitchFamily="18" charset="0"/>
                <a:ea typeface="Times New Roman" panose="02020603050405020304" pitchFamily="18" charset="0"/>
              </a:rPr>
              <a:t>mage </a:t>
            </a:r>
            <a:r>
              <a:rPr lang="en-US" dirty="0">
                <a:latin typeface="Times New Roman" panose="02020603050405020304" pitchFamily="18" charset="0"/>
                <a:ea typeface="Times New Roman" panose="02020603050405020304" pitchFamily="18" charset="0"/>
              </a:rPr>
              <a:t>P</a:t>
            </a:r>
            <a:r>
              <a:rPr lang="en-US" sz="3600" dirty="0">
                <a:effectLst/>
                <a:latin typeface="Times New Roman" panose="02020603050405020304" pitchFamily="18" charset="0"/>
                <a:ea typeface="Times New Roman" panose="02020603050405020304" pitchFamily="18" charset="0"/>
              </a:rPr>
              <a:t>rocessing </a:t>
            </a:r>
            <a:r>
              <a:rPr lang="en-US" dirty="0">
                <a:latin typeface="Times New Roman" panose="02020603050405020304" pitchFamily="18" charset="0"/>
                <a:ea typeface="Times New Roman" panose="02020603050405020304" pitchFamily="18" charset="0"/>
              </a:rPr>
              <a:t>M</a:t>
            </a:r>
            <a:r>
              <a:rPr lang="en-US" sz="3600" dirty="0">
                <a:effectLst/>
                <a:latin typeface="Times New Roman" panose="02020603050405020304" pitchFamily="18" charset="0"/>
                <a:ea typeface="Times New Roman" panose="02020603050405020304" pitchFamily="18" charset="0"/>
              </a:rPr>
              <a:t>ental </a:t>
            </a:r>
            <a:r>
              <a:rPr lang="en-US" dirty="0">
                <a:latin typeface="Times New Roman" panose="02020603050405020304" pitchFamily="18" charset="0"/>
                <a:ea typeface="Times New Roman" panose="02020603050405020304" pitchFamily="18" charset="0"/>
              </a:rPr>
              <a:t>M</a:t>
            </a:r>
            <a:r>
              <a:rPr lang="en-US" sz="3600" dirty="0">
                <a:effectLst/>
                <a:latin typeface="Times New Roman" panose="02020603050405020304" pitchFamily="18" charset="0"/>
                <a:ea typeface="Times New Roman" panose="02020603050405020304" pitchFamily="18" charset="0"/>
              </a:rPr>
              <a:t>odel</a:t>
            </a:r>
          </a:p>
        </p:txBody>
      </p:sp>
      <p:sp>
        <p:nvSpPr>
          <p:cNvPr id="3" name="Content Placeholder 2">
            <a:extLst>
              <a:ext uri="{FF2B5EF4-FFF2-40B4-BE49-F238E27FC236}">
                <a16:creationId xmlns:a16="http://schemas.microsoft.com/office/drawing/2014/main" id="{A3E0F82A-0B11-9454-B759-1DDA23CF49C9}"/>
              </a:ext>
            </a:extLst>
          </p:cNvPr>
          <p:cNvSpPr>
            <a:spLocks noGrp="1"/>
          </p:cNvSpPr>
          <p:nvPr>
            <p:ph idx="1"/>
          </p:nvPr>
        </p:nvSpPr>
        <p:spPr>
          <a:xfrm>
            <a:off x="914400" y="1295400"/>
            <a:ext cx="8389938" cy="5613400"/>
          </a:xfrm>
        </p:spPr>
        <p:txBody>
          <a:bodyPr/>
          <a:lstStyle/>
          <a:p>
            <a:pPr marL="914400" indent="-457200">
              <a:spcBef>
                <a:spcPts val="0"/>
              </a:spcBef>
              <a:spcAft>
                <a:spcPts val="0"/>
              </a:spcAft>
            </a:pPr>
            <a:r>
              <a:rPr lang="en-US" dirty="0">
                <a:effectLst/>
                <a:ea typeface="Times New Roman" panose="02020603050405020304" pitchFamily="18" charset="0"/>
              </a:rPr>
              <a:t>Angle of the pitcher’s arm,</a:t>
            </a:r>
          </a:p>
          <a:p>
            <a:pPr marL="914400" indent="-457200">
              <a:spcBef>
                <a:spcPts val="0"/>
              </a:spcBef>
              <a:spcAft>
                <a:spcPts val="0"/>
              </a:spcAft>
            </a:pPr>
            <a:r>
              <a:rPr lang="en-US" dirty="0">
                <a:effectLst/>
                <a:ea typeface="Times New Roman" panose="02020603050405020304" pitchFamily="18" charset="0"/>
                <a:cs typeface="Times New Roman" panose="02020603050405020304" pitchFamily="18" charset="0"/>
              </a:rPr>
              <a:t>Release point,</a:t>
            </a:r>
          </a:p>
          <a:p>
            <a:pPr marL="914400" indent="-457200">
              <a:spcBef>
                <a:spcPts val="0"/>
              </a:spcBef>
              <a:spcAft>
                <a:spcPts val="0"/>
              </a:spcAft>
            </a:pPr>
            <a:r>
              <a:rPr lang="en-US" dirty="0">
                <a:effectLst/>
                <a:ea typeface="Times New Roman" panose="02020603050405020304" pitchFamily="18" charset="0"/>
                <a:cs typeface="Times New Roman" panose="02020603050405020304" pitchFamily="18" charset="0"/>
              </a:rPr>
              <a:t>Launch angle,</a:t>
            </a:r>
          </a:p>
          <a:p>
            <a:pPr marL="914400" indent="-457200">
              <a:spcBef>
                <a:spcPts val="0"/>
              </a:spcBef>
              <a:spcAft>
                <a:spcPts val="0"/>
              </a:spcAft>
            </a:pPr>
            <a:r>
              <a:rPr lang="en-US" dirty="0">
                <a:effectLst/>
                <a:ea typeface="Times New Roman" panose="02020603050405020304" pitchFamily="18" charset="0"/>
                <a:cs typeface="Times New Roman" panose="02020603050405020304" pitchFamily="18" charset="0"/>
              </a:rPr>
              <a:t>Position of the fingers (the grip),</a:t>
            </a:r>
          </a:p>
          <a:p>
            <a:pPr marL="914400" indent="-457200">
              <a:spcBef>
                <a:spcPts val="0"/>
              </a:spcBef>
              <a:spcAft>
                <a:spcPts val="0"/>
              </a:spcAft>
            </a:pPr>
            <a:r>
              <a:rPr lang="en-US" dirty="0">
                <a:effectLst/>
                <a:ea typeface="Times New Roman" panose="02020603050405020304" pitchFamily="18" charset="0"/>
                <a:cs typeface="Times New Roman" panose="02020603050405020304" pitchFamily="18" charset="0"/>
              </a:rPr>
              <a:t>Ball’s spin rate and spin axis,</a:t>
            </a:r>
          </a:p>
          <a:p>
            <a:pPr marL="914400" indent="-457200">
              <a:spcBef>
                <a:spcPts val="0"/>
              </a:spcBef>
              <a:spcAft>
                <a:spcPts val="0"/>
              </a:spcAft>
            </a:pPr>
            <a:r>
              <a:rPr lang="en-US" dirty="0">
                <a:effectLst/>
                <a:ea typeface="Times New Roman" panose="02020603050405020304" pitchFamily="18" charset="0"/>
                <a:cs typeface="Times New Roman" panose="02020603050405020304" pitchFamily="18" charset="0"/>
              </a:rPr>
              <a:t>Critical-flicker-fusion-frequency</a:t>
            </a:r>
          </a:p>
          <a:p>
            <a:endParaRPr lang="en-US" dirty="0"/>
          </a:p>
        </p:txBody>
      </p:sp>
      <p:sp>
        <p:nvSpPr>
          <p:cNvPr id="4" name="Date Placeholder 3">
            <a:extLst>
              <a:ext uri="{FF2B5EF4-FFF2-40B4-BE49-F238E27FC236}">
                <a16:creationId xmlns:a16="http://schemas.microsoft.com/office/drawing/2014/main" id="{E705703E-9647-0EFA-A61A-2B08FBBAB99B}"/>
              </a:ext>
            </a:extLst>
          </p:cNvPr>
          <p:cNvSpPr>
            <a:spLocks noGrp="1"/>
          </p:cNvSpPr>
          <p:nvPr>
            <p:ph type="dt" sz="half" idx="10"/>
          </p:nvPr>
        </p:nvSpPr>
        <p:spPr/>
        <p:txBody>
          <a:bodyPr/>
          <a:lstStyle/>
          <a:p>
            <a:pPr>
              <a:defRPr/>
            </a:pPr>
            <a:fld id="{0B59B21E-DA60-41BF-8E29-19C2FEFC1DA2}" type="datetime1">
              <a:rPr lang="en-US" smtClean="0"/>
              <a:pPr>
                <a:defRPr/>
              </a:pPr>
              <a:t>9/3/2024</a:t>
            </a:fld>
            <a:endParaRPr lang="en-US" dirty="0"/>
          </a:p>
        </p:txBody>
      </p:sp>
      <p:sp>
        <p:nvSpPr>
          <p:cNvPr id="5" name="Footer Placeholder 4">
            <a:extLst>
              <a:ext uri="{FF2B5EF4-FFF2-40B4-BE49-F238E27FC236}">
                <a16:creationId xmlns:a16="http://schemas.microsoft.com/office/drawing/2014/main" id="{04EB997E-7204-58AC-4FBA-1C9B88FE2B5A}"/>
              </a:ext>
            </a:extLst>
          </p:cNvPr>
          <p:cNvSpPr>
            <a:spLocks noGrp="1"/>
          </p:cNvSpPr>
          <p:nvPr>
            <p:ph type="ftr" sz="quarter" idx="11"/>
          </p:nvPr>
        </p:nvSpPr>
        <p:spPr/>
        <p:txBody>
          <a:bodyPr/>
          <a:lstStyle/>
          <a:p>
            <a:pPr>
              <a:defRPr/>
            </a:pPr>
            <a:r>
              <a:rPr lang="en-US"/>
              <a:t>© 2024 Bahill</a:t>
            </a:r>
            <a:endParaRPr lang="en-US" dirty="0"/>
          </a:p>
        </p:txBody>
      </p:sp>
      <p:sp>
        <p:nvSpPr>
          <p:cNvPr id="6" name="Slide Number Placeholder 5">
            <a:extLst>
              <a:ext uri="{FF2B5EF4-FFF2-40B4-BE49-F238E27FC236}">
                <a16:creationId xmlns:a16="http://schemas.microsoft.com/office/drawing/2014/main" id="{B95C3BD3-414B-000F-4C73-A41C6BA06AE0}"/>
              </a:ext>
            </a:extLst>
          </p:cNvPr>
          <p:cNvSpPr>
            <a:spLocks noGrp="1"/>
          </p:cNvSpPr>
          <p:nvPr>
            <p:ph type="sldNum" sz="quarter" idx="12"/>
          </p:nvPr>
        </p:nvSpPr>
        <p:spPr/>
        <p:txBody>
          <a:bodyPr/>
          <a:lstStyle/>
          <a:p>
            <a:pPr>
              <a:defRPr/>
            </a:pPr>
            <a:fld id="{B2C62299-53E6-461B-B489-6AE78C6C08EB}" type="slidenum">
              <a:rPr lang="en-US" smtClean="0"/>
              <a:pPr>
                <a:defRPr/>
              </a:pPr>
              <a:t>68</a:t>
            </a:fld>
            <a:endParaRPr lang="en-US" dirty="0"/>
          </a:p>
        </p:txBody>
      </p:sp>
    </p:spTree>
    <p:extLst>
      <p:ext uri="{BB962C8B-B14F-4D97-AF65-F5344CB8AC3E}">
        <p14:creationId xmlns:p14="http://schemas.microsoft.com/office/powerpoint/2010/main" val="34178283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62DF2-81D8-3A63-5E55-6BE1D03F3369}"/>
              </a:ext>
            </a:extLst>
          </p:cNvPr>
          <p:cNvSpPr>
            <a:spLocks noGrp="1"/>
          </p:cNvSpPr>
          <p:nvPr>
            <p:ph type="title"/>
          </p:nvPr>
        </p:nvSpPr>
        <p:spPr>
          <a:xfrm>
            <a:off x="899318" y="1371600"/>
            <a:ext cx="8389938" cy="2743200"/>
          </a:xfrm>
        </p:spPr>
        <p:txBody>
          <a:bodyPr/>
          <a:lstStyle/>
          <a:p>
            <a:r>
              <a:rPr lang="en-US" sz="6000" dirty="0"/>
              <a:t>Combining all </a:t>
            </a:r>
            <a:br>
              <a:rPr lang="en-US" sz="6000" dirty="0"/>
            </a:br>
            <a:r>
              <a:rPr lang="en-US" sz="6000" dirty="0"/>
              <a:t>three models</a:t>
            </a:r>
          </a:p>
        </p:txBody>
      </p:sp>
      <p:sp>
        <p:nvSpPr>
          <p:cNvPr id="4" name="Date Placeholder 3">
            <a:extLst>
              <a:ext uri="{FF2B5EF4-FFF2-40B4-BE49-F238E27FC236}">
                <a16:creationId xmlns:a16="http://schemas.microsoft.com/office/drawing/2014/main" id="{8586E367-2277-AD19-4454-9E9A95FE13A3}"/>
              </a:ext>
            </a:extLst>
          </p:cNvPr>
          <p:cNvSpPr>
            <a:spLocks noGrp="1"/>
          </p:cNvSpPr>
          <p:nvPr>
            <p:ph type="dt" sz="half" idx="10"/>
          </p:nvPr>
        </p:nvSpPr>
        <p:spPr/>
        <p:txBody>
          <a:bodyPr/>
          <a:lstStyle/>
          <a:p>
            <a:pPr>
              <a:defRPr/>
            </a:pPr>
            <a:fld id="{0B59B21E-DA60-41BF-8E29-19C2FEFC1DA2}" type="datetime1">
              <a:rPr lang="en-US" smtClean="0"/>
              <a:pPr>
                <a:defRPr/>
              </a:pPr>
              <a:t>9/3/2024</a:t>
            </a:fld>
            <a:endParaRPr lang="en-US" dirty="0"/>
          </a:p>
        </p:txBody>
      </p:sp>
      <p:sp>
        <p:nvSpPr>
          <p:cNvPr id="5" name="Footer Placeholder 4">
            <a:extLst>
              <a:ext uri="{FF2B5EF4-FFF2-40B4-BE49-F238E27FC236}">
                <a16:creationId xmlns:a16="http://schemas.microsoft.com/office/drawing/2014/main" id="{860D66A4-D160-0D7C-4D19-FC7DA0245DB1}"/>
              </a:ext>
            </a:extLst>
          </p:cNvPr>
          <p:cNvSpPr>
            <a:spLocks noGrp="1"/>
          </p:cNvSpPr>
          <p:nvPr>
            <p:ph type="ftr" sz="quarter" idx="11"/>
          </p:nvPr>
        </p:nvSpPr>
        <p:spPr/>
        <p:txBody>
          <a:bodyPr/>
          <a:lstStyle/>
          <a:p>
            <a:pPr>
              <a:defRPr/>
            </a:pPr>
            <a:r>
              <a:rPr lang="en-US"/>
              <a:t>© 2024 Bahill</a:t>
            </a:r>
            <a:endParaRPr lang="en-US" dirty="0"/>
          </a:p>
        </p:txBody>
      </p:sp>
      <p:sp>
        <p:nvSpPr>
          <p:cNvPr id="6" name="Slide Number Placeholder 5">
            <a:extLst>
              <a:ext uri="{FF2B5EF4-FFF2-40B4-BE49-F238E27FC236}">
                <a16:creationId xmlns:a16="http://schemas.microsoft.com/office/drawing/2014/main" id="{020FF2D1-7F36-BB77-BB1A-7AA1F17A2C29}"/>
              </a:ext>
            </a:extLst>
          </p:cNvPr>
          <p:cNvSpPr>
            <a:spLocks noGrp="1"/>
          </p:cNvSpPr>
          <p:nvPr>
            <p:ph type="sldNum" sz="quarter" idx="12"/>
          </p:nvPr>
        </p:nvSpPr>
        <p:spPr/>
        <p:txBody>
          <a:bodyPr/>
          <a:lstStyle/>
          <a:p>
            <a:pPr>
              <a:defRPr/>
            </a:pPr>
            <a:fld id="{B2C62299-53E6-461B-B489-6AE78C6C08EB}" type="slidenum">
              <a:rPr lang="en-US" smtClean="0"/>
              <a:pPr>
                <a:defRPr/>
              </a:pPr>
              <a:t>69</a:t>
            </a:fld>
            <a:endParaRPr lang="en-US" dirty="0"/>
          </a:p>
        </p:txBody>
      </p:sp>
    </p:spTree>
    <p:extLst>
      <p:ext uri="{BB962C8B-B14F-4D97-AF65-F5344CB8AC3E}">
        <p14:creationId xmlns:p14="http://schemas.microsoft.com/office/powerpoint/2010/main" val="13954402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defTabSz="1019175">
              <a:defRPr/>
            </a:pPr>
            <a:fld id="{F5EA9DE0-775E-4681-9C83-6C8B7DC34233}" type="datetime1">
              <a:rPr lang="en-US" smtClean="0">
                <a:latin typeface="+mn-lt"/>
              </a:rPr>
              <a:pPr defTabSz="1019175">
                <a:defRPr/>
              </a:pPr>
              <a:t>9/3/2024</a:t>
            </a:fld>
            <a:endParaRPr lang="en-US" dirty="0">
              <a:latin typeface="+mn-lt"/>
            </a:endParaRPr>
          </a:p>
        </p:txBody>
      </p:sp>
      <p:sp>
        <p:nvSpPr>
          <p:cNvPr id="6" name="Slide Number Placeholder 5"/>
          <p:cNvSpPr>
            <a:spLocks noGrp="1"/>
          </p:cNvSpPr>
          <p:nvPr>
            <p:ph type="sldNum" sz="quarter" idx="12"/>
          </p:nvPr>
        </p:nvSpPr>
        <p:spPr/>
        <p:txBody>
          <a:bodyPr/>
          <a:lstStyle/>
          <a:p>
            <a:pPr defTabSz="1019175">
              <a:defRPr/>
            </a:pPr>
            <a:fld id="{1D8B359C-4661-49C5-9D02-EB1BAF43EF24}" type="slidenum">
              <a:rPr lang="en-US">
                <a:latin typeface="+mn-lt"/>
              </a:rPr>
              <a:pPr defTabSz="1019175">
                <a:defRPr/>
              </a:pPr>
              <a:t>7</a:t>
            </a:fld>
            <a:endParaRPr lang="en-US" dirty="0">
              <a:latin typeface="+mn-lt"/>
            </a:endParaRPr>
          </a:p>
        </p:txBody>
      </p:sp>
      <p:sp>
        <p:nvSpPr>
          <p:cNvPr id="29700" name="Rectangle 4"/>
          <p:cNvSpPr>
            <a:spLocks noGrp="1" noChangeArrowheads="1"/>
          </p:cNvSpPr>
          <p:nvPr>
            <p:ph type="title"/>
          </p:nvPr>
        </p:nvSpPr>
        <p:spPr>
          <a:xfrm>
            <a:off x="1752600" y="228600"/>
            <a:ext cx="6400800" cy="914400"/>
          </a:xfrm>
        </p:spPr>
        <p:txBody>
          <a:bodyPr/>
          <a:lstStyle/>
          <a:p>
            <a:r>
              <a:rPr lang="en-US" dirty="0"/>
              <a:t>Coordinate right-hand rule</a:t>
            </a:r>
          </a:p>
        </p:txBody>
      </p:sp>
      <p:pic>
        <p:nvPicPr>
          <p:cNvPr id="29701" name="Picture 5" descr="CoordinateRightHandRuleSmall"/>
          <p:cNvPicPr>
            <a:picLocks noGrp="1" noChangeAspect="1" noChangeArrowheads="1"/>
          </p:cNvPicPr>
          <p:nvPr>
            <p:ph idx="1"/>
          </p:nvPr>
        </p:nvPicPr>
        <p:blipFill>
          <a:blip r:embed="rId3" cstate="print"/>
          <a:srcRect/>
          <a:stretch>
            <a:fillRect/>
          </a:stretch>
        </p:blipFill>
        <p:spPr>
          <a:xfrm>
            <a:off x="1981200" y="1295400"/>
            <a:ext cx="5737225" cy="5765800"/>
          </a:xfrm>
          <a:noFill/>
        </p:spPr>
      </p:pic>
      <p:sp>
        <p:nvSpPr>
          <p:cNvPr id="7" name="Footer Placeholder 6"/>
          <p:cNvSpPr>
            <a:spLocks noGrp="1"/>
          </p:cNvSpPr>
          <p:nvPr>
            <p:ph type="ftr" sz="quarter" idx="11"/>
          </p:nvPr>
        </p:nvSpPr>
        <p:spPr/>
        <p:txBody>
          <a:bodyPr/>
          <a:lstStyle/>
          <a:p>
            <a:pPr defTabSz="1019175">
              <a:defRPr/>
            </a:pPr>
            <a:r>
              <a:rPr lang="en-US" dirty="0">
                <a:latin typeface="+mn-lt"/>
              </a:rPr>
              <a:t>© 2012 Bahill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CC6C8-B1E3-4CC7-9F31-842C9A66817B}"/>
              </a:ext>
            </a:extLst>
          </p:cNvPr>
          <p:cNvSpPr>
            <a:spLocks noGrp="1"/>
          </p:cNvSpPr>
          <p:nvPr>
            <p:ph type="title"/>
          </p:nvPr>
        </p:nvSpPr>
        <p:spPr>
          <a:xfrm>
            <a:off x="914400" y="0"/>
            <a:ext cx="8389938" cy="796925"/>
          </a:xfrm>
        </p:spPr>
        <p:txBody>
          <a:bodyPr/>
          <a:lstStyle/>
          <a:p>
            <a:r>
              <a:rPr lang="en-US" dirty="0">
                <a:latin typeface="+mj-lt"/>
              </a:rPr>
              <a:t>To track the pitch the batter probably uses</a:t>
            </a:r>
            <a:endParaRPr lang="en-US" dirty="0"/>
          </a:p>
        </p:txBody>
      </p:sp>
      <p:sp>
        <p:nvSpPr>
          <p:cNvPr id="3" name="Content Placeholder 2">
            <a:extLst>
              <a:ext uri="{FF2B5EF4-FFF2-40B4-BE49-F238E27FC236}">
                <a16:creationId xmlns:a16="http://schemas.microsoft.com/office/drawing/2014/main" id="{CBF4A05C-573D-E1D9-AB30-796A6F5501E5}"/>
              </a:ext>
            </a:extLst>
          </p:cNvPr>
          <p:cNvSpPr>
            <a:spLocks noGrp="1"/>
          </p:cNvSpPr>
          <p:nvPr>
            <p:ph idx="1"/>
          </p:nvPr>
        </p:nvSpPr>
        <p:spPr>
          <a:xfrm>
            <a:off x="914400" y="796925"/>
            <a:ext cx="8389938" cy="6111875"/>
          </a:xfrm>
        </p:spPr>
        <p:txBody>
          <a:bodyPr/>
          <a:lstStyle/>
          <a:p>
            <a:pPr marL="0" lvl="1">
              <a:spcBef>
                <a:spcPts val="600"/>
              </a:spcBef>
            </a:pPr>
            <a:r>
              <a:rPr lang="en-US" dirty="0">
                <a:latin typeface="Times New Roman" panose="02020603050405020304" pitchFamily="18" charset="0"/>
                <a:ea typeface="Times New Roman" panose="02020603050405020304" pitchFamily="18" charset="0"/>
              </a:rPr>
              <a:t>Retina/cortical cues</a:t>
            </a:r>
          </a:p>
          <a:p>
            <a:pPr marL="457200" marR="0" indent="0">
              <a:spcBef>
                <a:spcPts val="0"/>
              </a:spcBef>
              <a:spcAft>
                <a:spcPts val="0"/>
              </a:spcAft>
            </a:pPr>
            <a:r>
              <a:rPr lang="en-US" sz="2400" dirty="0">
                <a:latin typeface="Times New Roman" panose="02020603050405020304" pitchFamily="18" charset="0"/>
                <a:ea typeface="Times New Roman" panose="02020603050405020304" pitchFamily="18" charset="0"/>
              </a:rPr>
              <a:t>a</a:t>
            </a:r>
            <a:r>
              <a:rPr lang="en-US" sz="2400" dirty="0">
                <a:effectLst/>
                <a:latin typeface="Times New Roman" panose="02020603050405020304" pitchFamily="18" charset="0"/>
                <a:ea typeface="Times New Roman" panose="02020603050405020304" pitchFamily="18" charset="0"/>
              </a:rPr>
              <a:t>ngular size of the ball</a:t>
            </a:r>
          </a:p>
          <a:p>
            <a:pPr marL="457200" marR="0" indent="0">
              <a:spcBef>
                <a:spcPts val="0"/>
              </a:spcBef>
              <a:spcAft>
                <a:spcPts val="0"/>
              </a:spcAft>
            </a:pPr>
            <a:r>
              <a:rPr lang="en-US" sz="2400" dirty="0">
                <a:latin typeface="Times New Roman" panose="02020603050405020304" pitchFamily="18" charset="0"/>
                <a:ea typeface="Times New Roman" panose="02020603050405020304" pitchFamily="18" charset="0"/>
              </a:rPr>
              <a:t>r</a:t>
            </a:r>
            <a:r>
              <a:rPr lang="en-US" sz="2400" dirty="0">
                <a:effectLst/>
                <a:latin typeface="Times New Roman" panose="02020603050405020304" pitchFamily="18" charset="0"/>
                <a:ea typeface="Times New Roman" panose="02020603050405020304" pitchFamily="18" charset="0"/>
              </a:rPr>
              <a:t>ate of change of angular size</a:t>
            </a:r>
          </a:p>
          <a:p>
            <a:pPr marL="457200" marR="0" indent="0">
              <a:spcBef>
                <a:spcPts val="0"/>
              </a:spcBef>
              <a:spcAft>
                <a:spcPts val="0"/>
              </a:spcAft>
            </a:pPr>
            <a:r>
              <a:rPr lang="en-US" sz="2400" dirty="0">
                <a:latin typeface="Times New Roman" panose="02020603050405020304" pitchFamily="18" charset="0"/>
                <a:ea typeface="Times New Roman" panose="02020603050405020304" pitchFamily="18" charset="0"/>
              </a:rPr>
              <a:t>a</a:t>
            </a:r>
            <a:r>
              <a:rPr lang="en-US" sz="2400" dirty="0">
                <a:effectLst/>
                <a:latin typeface="Times New Roman" panose="02020603050405020304" pitchFamily="18" charset="0"/>
                <a:ea typeface="Times New Roman" panose="02020603050405020304" pitchFamily="18" charset="0"/>
              </a:rPr>
              <a:t>ngular distance of the ball's image off of the fovea</a:t>
            </a:r>
          </a:p>
          <a:p>
            <a:pPr marL="457200" marR="0" indent="0">
              <a:spcBef>
                <a:spcPts val="0"/>
              </a:spcBef>
              <a:spcAft>
                <a:spcPts val="0"/>
              </a:spcAft>
            </a:pPr>
            <a:r>
              <a:rPr lang="en-US" sz="2400" dirty="0">
                <a:latin typeface="Times New Roman" panose="02020603050405020304" pitchFamily="18" charset="0"/>
                <a:ea typeface="Times New Roman" panose="02020603050405020304" pitchFamily="18" charset="0"/>
              </a:rPr>
              <a:t>ball’s retinal velocity</a:t>
            </a:r>
            <a:endParaRPr lang="en-US" sz="2400" dirty="0">
              <a:effectLst/>
              <a:latin typeface="Times New Roman" panose="02020603050405020304" pitchFamily="18" charset="0"/>
              <a:ea typeface="Times New Roman" panose="02020603050405020304" pitchFamily="18" charset="0"/>
            </a:endParaRPr>
          </a:p>
          <a:p>
            <a:r>
              <a:rPr lang="en-US" sz="2800" dirty="0">
                <a:effectLst/>
                <a:latin typeface="Times New Roman" panose="02020603050405020304" pitchFamily="18" charset="0"/>
                <a:ea typeface="Times New Roman" panose="02020603050405020304" pitchFamily="18" charset="0"/>
              </a:rPr>
              <a:t> </a:t>
            </a:r>
            <a:r>
              <a:rPr lang="en-US" sz="2800" dirty="0">
                <a:latin typeface="+mj-lt"/>
                <a:ea typeface="Times New Roman" panose="02020603050405020304" pitchFamily="18" charset="0"/>
              </a:rPr>
              <a:t>D</a:t>
            </a:r>
            <a:r>
              <a:rPr lang="en-US" sz="2800" dirty="0">
                <a:effectLst/>
                <a:latin typeface="+mj-lt"/>
                <a:ea typeface="Times New Roman" panose="02020603050405020304" pitchFamily="18" charset="0"/>
              </a:rPr>
              <a:t>epth perception cues</a:t>
            </a:r>
            <a:endParaRPr lang="en-US" sz="2800" dirty="0">
              <a:latin typeface="+mj-lt"/>
            </a:endParaRPr>
          </a:p>
          <a:p>
            <a:pPr lvl="1">
              <a:spcBef>
                <a:spcPts val="600"/>
              </a:spcBef>
            </a:pPr>
            <a:r>
              <a:rPr lang="en-US" sz="2400" dirty="0">
                <a:effectLst/>
                <a:latin typeface="Times New Roman" panose="02020603050405020304" pitchFamily="18" charset="0"/>
                <a:ea typeface="Times New Roman" panose="02020603050405020304" pitchFamily="18" charset="0"/>
              </a:rPr>
              <a:t>binocular disparity </a:t>
            </a:r>
          </a:p>
          <a:p>
            <a:pPr lvl="1">
              <a:spcBef>
                <a:spcPts val="0"/>
              </a:spcBef>
            </a:pPr>
            <a:r>
              <a:rPr lang="en-US" sz="2400" dirty="0">
                <a:effectLst/>
                <a:latin typeface="Times New Roman" panose="02020603050405020304" pitchFamily="18" charset="0"/>
                <a:ea typeface="Times New Roman" panose="02020603050405020304" pitchFamily="18" charset="0"/>
              </a:rPr>
              <a:t>apparent size</a:t>
            </a:r>
          </a:p>
          <a:p>
            <a:pPr lvl="1">
              <a:spcBef>
                <a:spcPts val="0"/>
              </a:spcBef>
            </a:pPr>
            <a:r>
              <a:rPr lang="en-US" sz="2400" dirty="0">
                <a:latin typeface="Times New Roman" panose="02020603050405020304" pitchFamily="18" charset="0"/>
                <a:ea typeface="Times New Roman" panose="02020603050405020304" pitchFamily="18" charset="0"/>
              </a:rPr>
              <a:t>retinal speed</a:t>
            </a:r>
            <a:endParaRPr lang="en-US" sz="2400" dirty="0">
              <a:effectLst/>
              <a:latin typeface="Times New Roman" panose="02020603050405020304" pitchFamily="18" charset="0"/>
              <a:ea typeface="Times New Roman" panose="02020603050405020304" pitchFamily="18" charset="0"/>
            </a:endParaRPr>
          </a:p>
          <a:p>
            <a:pPr>
              <a:spcBef>
                <a:spcPts val="0"/>
              </a:spcBef>
              <a:spcAft>
                <a:spcPts val="0"/>
              </a:spcAft>
            </a:pPr>
            <a:r>
              <a:rPr lang="en-US" sz="2800" dirty="0">
                <a:effectLst/>
                <a:latin typeface="Times New Roman" panose="02020603050405020304" pitchFamily="18" charset="0"/>
                <a:ea typeface="Times New Roman" panose="02020603050405020304" pitchFamily="18" charset="0"/>
              </a:rPr>
              <a:t>Visual image processing cues</a:t>
            </a:r>
          </a:p>
          <a:p>
            <a:pPr marL="457200" indent="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rPr>
              <a:t>angle of pitching arm </a:t>
            </a:r>
          </a:p>
          <a:p>
            <a:pPr marL="457200" indent="0">
              <a:spcBef>
                <a:spcPts val="0"/>
              </a:spcBef>
              <a:spcAft>
                <a:spcPts val="0"/>
              </a:spcAft>
            </a:pPr>
            <a:r>
              <a:rPr lang="en-US" sz="2400" dirty="0">
                <a:effectLst/>
                <a:latin typeface="Times New Roman" panose="02020603050405020304" pitchFamily="18" charset="0"/>
                <a:ea typeface="Times New Roman" panose="02020603050405020304" pitchFamily="18" charset="0"/>
              </a:rPr>
              <a:t>release point </a:t>
            </a:r>
          </a:p>
          <a:p>
            <a:pPr marL="457200" indent="0">
              <a:spcBef>
                <a:spcPts val="0"/>
              </a:spcBef>
              <a:spcAft>
                <a:spcPts val="0"/>
              </a:spcAft>
            </a:pPr>
            <a:r>
              <a:rPr lang="en-US" sz="2400" dirty="0">
                <a:effectLst/>
                <a:latin typeface="Times New Roman" panose="02020603050405020304" pitchFamily="18" charset="0"/>
                <a:ea typeface="Times New Roman" panose="02020603050405020304" pitchFamily="18" charset="0"/>
              </a:rPr>
              <a:t>launch angle</a:t>
            </a:r>
          </a:p>
          <a:p>
            <a:pPr marL="457200" indent="0">
              <a:spcBef>
                <a:spcPts val="0"/>
              </a:spcBef>
              <a:spcAft>
                <a:spcPts val="0"/>
              </a:spcAft>
            </a:pPr>
            <a:r>
              <a:rPr lang="en-US" sz="2400" dirty="0">
                <a:effectLst/>
                <a:latin typeface="Times New Roman" panose="02020603050405020304" pitchFamily="18" charset="0"/>
                <a:ea typeface="Times New Roman" panose="02020603050405020304" pitchFamily="18" charset="0"/>
              </a:rPr>
              <a:t>position of the fingers (the grip) </a:t>
            </a:r>
          </a:p>
          <a:p>
            <a:pPr marL="457200" indent="0">
              <a:spcBef>
                <a:spcPts val="0"/>
              </a:spcBef>
              <a:spcAft>
                <a:spcPts val="0"/>
              </a:spcAft>
            </a:pPr>
            <a:r>
              <a:rPr lang="en-US" sz="2400" dirty="0">
                <a:effectLst/>
                <a:latin typeface="Times New Roman" panose="02020603050405020304" pitchFamily="18" charset="0"/>
                <a:ea typeface="Times New Roman" panose="02020603050405020304" pitchFamily="18" charset="0"/>
              </a:rPr>
              <a:t>spin rate  </a:t>
            </a:r>
          </a:p>
          <a:p>
            <a:pPr marL="457200" indent="0">
              <a:spcBef>
                <a:spcPts val="0"/>
              </a:spcBef>
              <a:spcAft>
                <a:spcPts val="0"/>
              </a:spcAft>
            </a:pPr>
            <a:r>
              <a:rPr lang="en-US" sz="2400" dirty="0">
                <a:effectLst/>
                <a:latin typeface="Times New Roman" panose="02020603050405020304" pitchFamily="18" charset="0"/>
                <a:ea typeface="Times New Roman" panose="02020603050405020304" pitchFamily="18" charset="0"/>
              </a:rPr>
              <a:t>spin axis </a:t>
            </a:r>
          </a:p>
          <a:p>
            <a:pPr marL="457200" marR="0" indent="0">
              <a:spcBef>
                <a:spcPts val="0"/>
              </a:spcBef>
              <a:spcAft>
                <a:spcPts val="0"/>
              </a:spcAft>
            </a:pPr>
            <a:endParaRPr lang="en-US" dirty="0"/>
          </a:p>
          <a:p>
            <a:endParaRPr lang="en-US" dirty="0"/>
          </a:p>
        </p:txBody>
      </p:sp>
      <p:sp>
        <p:nvSpPr>
          <p:cNvPr id="4" name="Date Placeholder 3">
            <a:extLst>
              <a:ext uri="{FF2B5EF4-FFF2-40B4-BE49-F238E27FC236}">
                <a16:creationId xmlns:a16="http://schemas.microsoft.com/office/drawing/2014/main" id="{77CB4E7D-0454-8C7B-4895-8FD46A533285}"/>
              </a:ext>
            </a:extLst>
          </p:cNvPr>
          <p:cNvSpPr>
            <a:spLocks noGrp="1"/>
          </p:cNvSpPr>
          <p:nvPr>
            <p:ph type="dt" sz="half" idx="10"/>
          </p:nvPr>
        </p:nvSpPr>
        <p:spPr/>
        <p:txBody>
          <a:bodyPr/>
          <a:lstStyle/>
          <a:p>
            <a:pPr>
              <a:defRPr/>
            </a:pPr>
            <a:fld id="{0B59B21E-DA60-41BF-8E29-19C2FEFC1DA2}" type="datetime1">
              <a:rPr lang="en-US" smtClean="0"/>
              <a:pPr>
                <a:defRPr/>
              </a:pPr>
              <a:t>9/3/2024</a:t>
            </a:fld>
            <a:endParaRPr lang="en-US" dirty="0"/>
          </a:p>
        </p:txBody>
      </p:sp>
      <p:sp>
        <p:nvSpPr>
          <p:cNvPr id="5" name="Footer Placeholder 4">
            <a:extLst>
              <a:ext uri="{FF2B5EF4-FFF2-40B4-BE49-F238E27FC236}">
                <a16:creationId xmlns:a16="http://schemas.microsoft.com/office/drawing/2014/main" id="{1B414634-40A2-B381-A2FA-C2B824D70F30}"/>
              </a:ext>
            </a:extLst>
          </p:cNvPr>
          <p:cNvSpPr>
            <a:spLocks noGrp="1"/>
          </p:cNvSpPr>
          <p:nvPr>
            <p:ph type="ftr" sz="quarter" idx="11"/>
          </p:nvPr>
        </p:nvSpPr>
        <p:spPr/>
        <p:txBody>
          <a:bodyPr/>
          <a:lstStyle/>
          <a:p>
            <a:pPr>
              <a:defRPr/>
            </a:pPr>
            <a:r>
              <a:rPr lang="en-US"/>
              <a:t>© 2024 Bahill</a:t>
            </a:r>
            <a:endParaRPr lang="en-US" dirty="0"/>
          </a:p>
        </p:txBody>
      </p:sp>
      <p:sp>
        <p:nvSpPr>
          <p:cNvPr id="6" name="Slide Number Placeholder 5">
            <a:extLst>
              <a:ext uri="{FF2B5EF4-FFF2-40B4-BE49-F238E27FC236}">
                <a16:creationId xmlns:a16="http://schemas.microsoft.com/office/drawing/2014/main" id="{9C53B6CA-50D4-1D0F-ABDC-BD6647006CF3}"/>
              </a:ext>
            </a:extLst>
          </p:cNvPr>
          <p:cNvSpPr>
            <a:spLocks noGrp="1"/>
          </p:cNvSpPr>
          <p:nvPr>
            <p:ph type="sldNum" sz="quarter" idx="12"/>
          </p:nvPr>
        </p:nvSpPr>
        <p:spPr/>
        <p:txBody>
          <a:bodyPr/>
          <a:lstStyle/>
          <a:p>
            <a:pPr>
              <a:defRPr/>
            </a:pPr>
            <a:fld id="{B2C62299-53E6-461B-B489-6AE78C6C08EB}" type="slidenum">
              <a:rPr lang="en-US" smtClean="0"/>
              <a:pPr>
                <a:defRPr/>
              </a:pPr>
              <a:t>70</a:t>
            </a:fld>
            <a:endParaRPr lang="en-US" dirty="0"/>
          </a:p>
        </p:txBody>
      </p:sp>
    </p:spTree>
    <p:extLst>
      <p:ext uri="{BB962C8B-B14F-4D97-AF65-F5344CB8AC3E}">
        <p14:creationId xmlns:p14="http://schemas.microsoft.com/office/powerpoint/2010/main" val="364914599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32A56-D535-E05C-C8A6-70CC93AA1CEC}"/>
              </a:ext>
            </a:extLst>
          </p:cNvPr>
          <p:cNvSpPr>
            <a:spLocks noGrp="1"/>
          </p:cNvSpPr>
          <p:nvPr>
            <p:ph type="title"/>
          </p:nvPr>
        </p:nvSpPr>
        <p:spPr>
          <a:xfrm>
            <a:off x="914400" y="457200"/>
            <a:ext cx="8389938" cy="4114800"/>
          </a:xfrm>
        </p:spPr>
        <p:txBody>
          <a:bodyPr/>
          <a:lstStyle/>
          <a:p>
            <a:r>
              <a:rPr lang="en-US" sz="6000" dirty="0">
                <a:effectLst/>
                <a:latin typeface="Arial" panose="020B0604020202020204" pitchFamily="34" charset="0"/>
              </a:rPr>
              <a:t>Cues Applied </a:t>
            </a:r>
            <a:br>
              <a:rPr lang="en-US" sz="6000" dirty="0">
                <a:effectLst/>
                <a:latin typeface="Arial" panose="020B0604020202020204" pitchFamily="34" charset="0"/>
              </a:rPr>
            </a:br>
            <a:r>
              <a:rPr lang="en-US" sz="6000" dirty="0">
                <a:effectLst/>
                <a:latin typeface="Arial" panose="020B0604020202020204" pitchFamily="34" charset="0"/>
              </a:rPr>
              <a:t>to Baseball</a:t>
            </a:r>
            <a:br>
              <a:rPr lang="en-US" sz="1800" b="1" dirty="0">
                <a:effectLst/>
                <a:latin typeface="Arial" panose="020B0604020202020204" pitchFamily="34" charset="0"/>
              </a:rPr>
            </a:br>
            <a:endParaRPr lang="en-US" dirty="0"/>
          </a:p>
        </p:txBody>
      </p:sp>
      <p:sp>
        <p:nvSpPr>
          <p:cNvPr id="4" name="Date Placeholder 3">
            <a:extLst>
              <a:ext uri="{FF2B5EF4-FFF2-40B4-BE49-F238E27FC236}">
                <a16:creationId xmlns:a16="http://schemas.microsoft.com/office/drawing/2014/main" id="{B35E3790-BFE3-8594-3594-46E9EC022273}"/>
              </a:ext>
            </a:extLst>
          </p:cNvPr>
          <p:cNvSpPr>
            <a:spLocks noGrp="1"/>
          </p:cNvSpPr>
          <p:nvPr>
            <p:ph type="dt" sz="half" idx="10"/>
          </p:nvPr>
        </p:nvSpPr>
        <p:spPr/>
        <p:txBody>
          <a:bodyPr/>
          <a:lstStyle/>
          <a:p>
            <a:pPr>
              <a:defRPr/>
            </a:pPr>
            <a:fld id="{0B59B21E-DA60-41BF-8E29-19C2FEFC1DA2}" type="datetime1">
              <a:rPr lang="en-US" smtClean="0"/>
              <a:pPr>
                <a:defRPr/>
              </a:pPr>
              <a:t>9/3/2024</a:t>
            </a:fld>
            <a:endParaRPr lang="en-US" dirty="0"/>
          </a:p>
        </p:txBody>
      </p:sp>
      <p:sp>
        <p:nvSpPr>
          <p:cNvPr id="5" name="Footer Placeholder 4">
            <a:extLst>
              <a:ext uri="{FF2B5EF4-FFF2-40B4-BE49-F238E27FC236}">
                <a16:creationId xmlns:a16="http://schemas.microsoft.com/office/drawing/2014/main" id="{90699EAD-6C0B-CA82-16ED-F568A5D90FF8}"/>
              </a:ext>
            </a:extLst>
          </p:cNvPr>
          <p:cNvSpPr>
            <a:spLocks noGrp="1"/>
          </p:cNvSpPr>
          <p:nvPr>
            <p:ph type="ftr" sz="quarter" idx="11"/>
          </p:nvPr>
        </p:nvSpPr>
        <p:spPr/>
        <p:txBody>
          <a:bodyPr/>
          <a:lstStyle/>
          <a:p>
            <a:pPr>
              <a:defRPr/>
            </a:pPr>
            <a:r>
              <a:rPr lang="en-US"/>
              <a:t>© 2024 Bahill</a:t>
            </a:r>
            <a:endParaRPr lang="en-US" dirty="0"/>
          </a:p>
        </p:txBody>
      </p:sp>
      <p:sp>
        <p:nvSpPr>
          <p:cNvPr id="6" name="Slide Number Placeholder 5">
            <a:extLst>
              <a:ext uri="{FF2B5EF4-FFF2-40B4-BE49-F238E27FC236}">
                <a16:creationId xmlns:a16="http://schemas.microsoft.com/office/drawing/2014/main" id="{A10D2177-EFEE-D859-ED63-10704CB551CB}"/>
              </a:ext>
            </a:extLst>
          </p:cNvPr>
          <p:cNvSpPr>
            <a:spLocks noGrp="1"/>
          </p:cNvSpPr>
          <p:nvPr>
            <p:ph type="sldNum" sz="quarter" idx="12"/>
          </p:nvPr>
        </p:nvSpPr>
        <p:spPr/>
        <p:txBody>
          <a:bodyPr/>
          <a:lstStyle/>
          <a:p>
            <a:pPr>
              <a:defRPr/>
            </a:pPr>
            <a:fld id="{B2C62299-53E6-461B-B489-6AE78C6C08EB}" type="slidenum">
              <a:rPr lang="en-US" smtClean="0"/>
              <a:pPr>
                <a:defRPr/>
              </a:pPr>
              <a:t>71</a:t>
            </a:fld>
            <a:endParaRPr lang="en-US" dirty="0"/>
          </a:p>
        </p:txBody>
      </p:sp>
    </p:spTree>
    <p:extLst>
      <p:ext uri="{BB962C8B-B14F-4D97-AF65-F5344CB8AC3E}">
        <p14:creationId xmlns:p14="http://schemas.microsoft.com/office/powerpoint/2010/main" val="4963912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385357A3-8925-7AA6-2EC1-C733A1582081}"/>
              </a:ext>
            </a:extLst>
          </p:cNvPr>
          <p:cNvGraphicFramePr>
            <a:graphicFrameLocks noGrp="1"/>
          </p:cNvGraphicFramePr>
          <p:nvPr>
            <p:ph idx="1"/>
          </p:nvPr>
        </p:nvGraphicFramePr>
        <p:xfrm>
          <a:off x="609600" y="0"/>
          <a:ext cx="9144001" cy="8089156"/>
        </p:xfrm>
        <a:graphic>
          <a:graphicData uri="http://schemas.openxmlformats.org/drawingml/2006/table">
            <a:tbl>
              <a:tblPr firstRow="1" firstCol="1" bandRow="1">
                <a:tableStyleId>{5C22544A-7EE6-4342-B048-85BDC9FD1C3A}</a:tableStyleId>
              </a:tblPr>
              <a:tblGrid>
                <a:gridCol w="2057400">
                  <a:extLst>
                    <a:ext uri="{9D8B030D-6E8A-4147-A177-3AD203B41FA5}">
                      <a16:colId xmlns:a16="http://schemas.microsoft.com/office/drawing/2014/main" val="2674992105"/>
                    </a:ext>
                  </a:extLst>
                </a:gridCol>
                <a:gridCol w="2895600">
                  <a:extLst>
                    <a:ext uri="{9D8B030D-6E8A-4147-A177-3AD203B41FA5}">
                      <a16:colId xmlns:a16="http://schemas.microsoft.com/office/drawing/2014/main" val="4093451008"/>
                    </a:ext>
                  </a:extLst>
                </a:gridCol>
                <a:gridCol w="2209800">
                  <a:extLst>
                    <a:ext uri="{9D8B030D-6E8A-4147-A177-3AD203B41FA5}">
                      <a16:colId xmlns:a16="http://schemas.microsoft.com/office/drawing/2014/main" val="1896907434"/>
                    </a:ext>
                  </a:extLst>
                </a:gridCol>
                <a:gridCol w="1981201">
                  <a:extLst>
                    <a:ext uri="{9D8B030D-6E8A-4147-A177-3AD203B41FA5}">
                      <a16:colId xmlns:a16="http://schemas.microsoft.com/office/drawing/2014/main" val="2998488600"/>
                    </a:ext>
                  </a:extLst>
                </a:gridCol>
              </a:tblGrid>
              <a:tr h="751462">
                <a:tc>
                  <a:txBody>
                    <a:bodyPr/>
                    <a:lstStyle/>
                    <a:p>
                      <a:pPr marL="0" marR="0" indent="0">
                        <a:lnSpc>
                          <a:spcPct val="100000"/>
                        </a:lnSpc>
                        <a:spcBef>
                          <a:spcPts val="0"/>
                        </a:spcBef>
                        <a:spcAft>
                          <a:spcPts val="0"/>
                        </a:spcAft>
                      </a:pPr>
                      <a:r>
                        <a:rPr lang="en-US" sz="1500" dirty="0">
                          <a:solidFill>
                            <a:srgbClr val="000000"/>
                          </a:solidFill>
                          <a:effectLst/>
                          <a:latin typeface="Arial" panose="020B0604020202020204" pitchFamily="34" charset="0"/>
                          <a:cs typeface="Arial" panose="020B0604020202020204" pitchFamily="34" charset="0"/>
                        </a:rPr>
                        <a:t>Cue</a:t>
                      </a:r>
                      <a:endParaRPr lang="en-US" sz="1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38873" marR="38873" marT="0" marB="0" anchor="ctr"/>
                </a:tc>
                <a:tc>
                  <a:txBody>
                    <a:bodyPr/>
                    <a:lstStyle/>
                    <a:p>
                      <a:pPr marL="0" marR="0" indent="0">
                        <a:lnSpc>
                          <a:spcPct val="100000"/>
                        </a:lnSpc>
                        <a:spcBef>
                          <a:spcPts val="0"/>
                        </a:spcBef>
                        <a:spcAft>
                          <a:spcPts val="0"/>
                        </a:spcAft>
                      </a:pPr>
                      <a:r>
                        <a:rPr lang="en-US" sz="1500" dirty="0">
                          <a:solidFill>
                            <a:srgbClr val="000000"/>
                          </a:solidFill>
                          <a:effectLst/>
                          <a:latin typeface="Arial" panose="020B0604020202020204" pitchFamily="34" charset="0"/>
                          <a:cs typeface="Arial" panose="020B0604020202020204" pitchFamily="34" charset="0"/>
                        </a:rPr>
                        <a:t>Effective distance range</a:t>
                      </a:r>
                      <a:endParaRPr lang="en-US" sz="1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38873" marR="38873" marT="0" marB="0" anchor="ctr"/>
                </a:tc>
                <a:tc>
                  <a:txBody>
                    <a:bodyPr/>
                    <a:lstStyle/>
                    <a:p>
                      <a:pPr marL="0" marR="0" indent="0">
                        <a:lnSpc>
                          <a:spcPct val="100000"/>
                        </a:lnSpc>
                        <a:spcBef>
                          <a:spcPts val="0"/>
                        </a:spcBef>
                        <a:spcAft>
                          <a:spcPts val="0"/>
                        </a:spcAft>
                      </a:pPr>
                      <a:r>
                        <a:rPr lang="en-US" sz="1500" dirty="0">
                          <a:solidFill>
                            <a:srgbClr val="000000"/>
                          </a:solidFill>
                          <a:effectLst/>
                          <a:latin typeface="Arial" panose="020B0604020202020204" pitchFamily="34" charset="0"/>
                          <a:cs typeface="Arial" panose="020B0604020202020204" pitchFamily="34" charset="0"/>
                        </a:rPr>
                        <a:t>As objects get closer …</a:t>
                      </a:r>
                      <a:endParaRPr lang="en-US" sz="1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38873" marR="38873" marT="0" marB="0" anchor="ctr"/>
                </a:tc>
                <a:tc>
                  <a:txBody>
                    <a:bodyPr/>
                    <a:lstStyle/>
                    <a:p>
                      <a:pPr marL="0" marR="0" indent="0">
                        <a:lnSpc>
                          <a:spcPct val="100000"/>
                        </a:lnSpc>
                        <a:spcBef>
                          <a:spcPts val="0"/>
                        </a:spcBef>
                        <a:spcAft>
                          <a:spcPts val="0"/>
                        </a:spcAft>
                      </a:pPr>
                      <a:r>
                        <a:rPr lang="en-US" sz="1500" dirty="0">
                          <a:solidFill>
                            <a:srgbClr val="000000"/>
                          </a:solidFill>
                          <a:effectLst/>
                          <a:latin typeface="Arial" panose="020B0604020202020204" pitchFamily="34" charset="0"/>
                          <a:cs typeface="Arial" panose="020B0604020202020204" pitchFamily="34" charset="0"/>
                        </a:rPr>
                        <a:t>Likelihood of the batter using this cue to track the pitch</a:t>
                      </a:r>
                      <a:endParaRPr lang="en-US" sz="1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38873" marR="38873" marT="0" marB="0" anchor="ctr"/>
                </a:tc>
                <a:extLst>
                  <a:ext uri="{0D108BD9-81ED-4DB2-BD59-A6C34878D82A}">
                    <a16:rowId xmlns:a16="http://schemas.microsoft.com/office/drawing/2014/main" val="602246306"/>
                  </a:ext>
                </a:extLst>
              </a:tr>
              <a:tr h="375731">
                <a:tc>
                  <a:txBody>
                    <a:bodyPr/>
                    <a:lstStyle/>
                    <a:p>
                      <a:pPr marL="0" marR="0" indent="0">
                        <a:lnSpc>
                          <a:spcPct val="100000"/>
                        </a:lnSpc>
                        <a:spcBef>
                          <a:spcPts val="0"/>
                        </a:spcBef>
                        <a:spcAft>
                          <a:spcPts val="0"/>
                        </a:spcAft>
                      </a:pPr>
                      <a:r>
                        <a:rPr lang="en-US" sz="1500" dirty="0">
                          <a:solidFill>
                            <a:srgbClr val="000000"/>
                          </a:solidFill>
                          <a:latin typeface="Arial" panose="020B0604020202020204" pitchFamily="34" charset="0"/>
                          <a:cs typeface="Arial" panose="020B0604020202020204" pitchFamily="34" charset="0"/>
                        </a:rPr>
                        <a:t>Binocular disparity</a:t>
                      </a:r>
                    </a:p>
                  </a:txBody>
                  <a:tcPr marL="38873" marR="38873" marT="0" marB="0" anchor="ctr"/>
                </a:tc>
                <a:tc>
                  <a:txBody>
                    <a:bodyPr/>
                    <a:lstStyle/>
                    <a:p>
                      <a:pPr marL="0" marR="0" indent="0">
                        <a:lnSpc>
                          <a:spcPct val="100000"/>
                        </a:lnSpc>
                        <a:spcBef>
                          <a:spcPts val="0"/>
                        </a:spcBef>
                        <a:spcAft>
                          <a:spcPts val="0"/>
                        </a:spcAft>
                      </a:pPr>
                      <a:r>
                        <a:rPr lang="en-US" sz="1500" dirty="0">
                          <a:solidFill>
                            <a:srgbClr val="000000"/>
                          </a:solidFill>
                          <a:effectLst/>
                          <a:latin typeface="Arial" panose="020B0604020202020204" pitchFamily="34" charset="0"/>
                          <a:cs typeface="Arial" panose="020B0604020202020204" pitchFamily="34" charset="0"/>
                        </a:rPr>
                        <a:t>Six inches to 54 feet, or farther.</a:t>
                      </a:r>
                      <a:endParaRPr lang="en-US" sz="1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38873" marR="38873" marT="0" marB="0" anchor="ctr"/>
                </a:tc>
                <a:tc>
                  <a:txBody>
                    <a:bodyPr/>
                    <a:lstStyle/>
                    <a:p>
                      <a:pPr marL="0" marR="0" indent="0">
                        <a:lnSpc>
                          <a:spcPct val="100000"/>
                        </a:lnSpc>
                        <a:spcBef>
                          <a:spcPts val="0"/>
                        </a:spcBef>
                        <a:spcAft>
                          <a:spcPts val="0"/>
                        </a:spcAft>
                      </a:pPr>
                      <a:r>
                        <a:rPr lang="en-US" sz="1500" dirty="0">
                          <a:solidFill>
                            <a:srgbClr val="000000"/>
                          </a:solidFill>
                          <a:effectLst/>
                          <a:latin typeface="Arial" panose="020B0604020202020204" pitchFamily="34" charset="0"/>
                          <a:cs typeface="Arial" panose="020B0604020202020204" pitchFamily="34" charset="0"/>
                        </a:rPr>
                        <a:t>Disparity becomes larger</a:t>
                      </a:r>
                      <a:endParaRPr lang="en-US" sz="1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38873" marR="38873" marT="0" marB="0" anchor="ctr"/>
                </a:tc>
                <a:tc>
                  <a:txBody>
                    <a:bodyPr/>
                    <a:lstStyle/>
                    <a:p>
                      <a:pPr marL="0" marR="0" indent="0" algn="ctr">
                        <a:lnSpc>
                          <a:spcPct val="100000"/>
                        </a:lnSpc>
                        <a:spcBef>
                          <a:spcPts val="0"/>
                        </a:spcBef>
                        <a:spcAft>
                          <a:spcPts val="0"/>
                        </a:spcAft>
                      </a:pPr>
                      <a:r>
                        <a:rPr lang="en-US" sz="1500" dirty="0">
                          <a:solidFill>
                            <a:srgbClr val="000000"/>
                          </a:solidFill>
                          <a:effectLst/>
                          <a:latin typeface="Arial" panose="020B0604020202020204" pitchFamily="34" charset="0"/>
                          <a:cs typeface="Arial" panose="020B0604020202020204" pitchFamily="34" charset="0"/>
                        </a:rPr>
                        <a:t>10</a:t>
                      </a:r>
                      <a:endParaRPr lang="en-US" sz="1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38873" marR="38873" marT="0" marB="0" anchor="ctr"/>
                </a:tc>
                <a:extLst>
                  <a:ext uri="{0D108BD9-81ED-4DB2-BD59-A6C34878D82A}">
                    <a16:rowId xmlns:a16="http://schemas.microsoft.com/office/drawing/2014/main" val="3188716340"/>
                  </a:ext>
                </a:extLst>
              </a:tr>
              <a:tr h="563597">
                <a:tc>
                  <a:txBody>
                    <a:bodyPr/>
                    <a:lstStyle/>
                    <a:p>
                      <a:pPr marL="0" marR="0" indent="0">
                        <a:lnSpc>
                          <a:spcPct val="100000"/>
                        </a:lnSpc>
                        <a:spcBef>
                          <a:spcPts val="0"/>
                        </a:spcBef>
                        <a:spcAft>
                          <a:spcPts val="0"/>
                        </a:spcAft>
                      </a:pPr>
                      <a:r>
                        <a:rPr lang="en-US" sz="1500" dirty="0">
                          <a:solidFill>
                            <a:srgbClr val="000000"/>
                          </a:solidFill>
                          <a:latin typeface="Arial" panose="020B0604020202020204" pitchFamily="34" charset="0"/>
                          <a:cs typeface="Arial" panose="020B0604020202020204" pitchFamily="34" charset="0"/>
                        </a:rPr>
                        <a:t>Retinal speed for moving targets</a:t>
                      </a:r>
                    </a:p>
                  </a:txBody>
                  <a:tcPr marL="38873" marR="38873" marT="0" marB="0" anchor="ctr"/>
                </a:tc>
                <a:tc>
                  <a:txBody>
                    <a:bodyPr/>
                    <a:lstStyle/>
                    <a:p>
                      <a:pPr marL="0" marR="0" indent="0">
                        <a:lnSpc>
                          <a:spcPct val="100000"/>
                        </a:lnSpc>
                        <a:spcBef>
                          <a:spcPts val="0"/>
                        </a:spcBef>
                        <a:spcAft>
                          <a:spcPts val="0"/>
                        </a:spcAft>
                      </a:pPr>
                      <a:r>
                        <a:rPr lang="en-US" sz="1500" dirty="0">
                          <a:solidFill>
                            <a:srgbClr val="000000"/>
                          </a:solidFill>
                          <a:effectLst/>
                          <a:latin typeface="Arial" panose="020B0604020202020204" pitchFamily="34" charset="0"/>
                          <a:cs typeface="Arial" panose="020B0604020202020204" pitchFamily="34" charset="0"/>
                        </a:rPr>
                        <a:t>Until  exceeds 60 deg/s around 20 ft in front of the plate.</a:t>
                      </a:r>
                      <a:endParaRPr lang="en-US" sz="1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38873" marR="38873" marT="0" marB="0" anchor="ctr"/>
                </a:tc>
                <a:tc>
                  <a:txBody>
                    <a:bodyPr/>
                    <a:lstStyle/>
                    <a:p>
                      <a:pPr marL="0" marR="0" indent="0">
                        <a:lnSpc>
                          <a:spcPct val="100000"/>
                        </a:lnSpc>
                        <a:spcBef>
                          <a:spcPts val="0"/>
                        </a:spcBef>
                        <a:spcAft>
                          <a:spcPts val="0"/>
                        </a:spcAft>
                      </a:pPr>
                      <a:r>
                        <a:rPr lang="en-US" sz="1500" dirty="0">
                          <a:solidFill>
                            <a:srgbClr val="000000"/>
                          </a:solidFill>
                          <a:effectLst/>
                          <a:latin typeface="Arial" panose="020B0604020202020204" pitchFamily="34" charset="0"/>
                          <a:cs typeface="Arial" panose="020B0604020202020204" pitchFamily="34" charset="0"/>
                        </a:rPr>
                        <a:t>It becomes too fast</a:t>
                      </a:r>
                      <a:endParaRPr lang="en-US" sz="1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38873" marR="38873" marT="0" marB="0" anchor="ctr"/>
                </a:tc>
                <a:tc>
                  <a:txBody>
                    <a:bodyPr/>
                    <a:lstStyle/>
                    <a:p>
                      <a:pPr marL="0" marR="0" indent="0" algn="ctr">
                        <a:lnSpc>
                          <a:spcPct val="100000"/>
                        </a:lnSpc>
                        <a:spcBef>
                          <a:spcPts val="0"/>
                        </a:spcBef>
                        <a:spcAft>
                          <a:spcPts val="0"/>
                        </a:spcAft>
                      </a:pPr>
                      <a:r>
                        <a:rPr lang="en-US" sz="1500" dirty="0">
                          <a:solidFill>
                            <a:srgbClr val="000000"/>
                          </a:solidFill>
                          <a:effectLst/>
                          <a:latin typeface="Arial" panose="020B0604020202020204" pitchFamily="34" charset="0"/>
                          <a:cs typeface="Arial" panose="020B0604020202020204" pitchFamily="34" charset="0"/>
                        </a:rPr>
                        <a:t>10</a:t>
                      </a:r>
                      <a:endParaRPr lang="en-US" sz="1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38873" marR="38873" marT="0" marB="0" anchor="ctr"/>
                </a:tc>
                <a:extLst>
                  <a:ext uri="{0D108BD9-81ED-4DB2-BD59-A6C34878D82A}">
                    <a16:rowId xmlns:a16="http://schemas.microsoft.com/office/drawing/2014/main" val="1606925117"/>
                  </a:ext>
                </a:extLst>
              </a:tr>
              <a:tr h="187866">
                <a:tc>
                  <a:txBody>
                    <a:bodyPr/>
                    <a:lstStyle/>
                    <a:p>
                      <a:pPr marL="0" marR="0" indent="0">
                        <a:lnSpc>
                          <a:spcPct val="100000"/>
                        </a:lnSpc>
                        <a:spcBef>
                          <a:spcPts val="0"/>
                        </a:spcBef>
                        <a:spcAft>
                          <a:spcPts val="0"/>
                        </a:spcAft>
                      </a:pPr>
                      <a:r>
                        <a:rPr lang="en-US" sz="1500" dirty="0">
                          <a:solidFill>
                            <a:srgbClr val="000000"/>
                          </a:solidFill>
                          <a:latin typeface="Arial" panose="020B0604020202020204" pitchFamily="34" charset="0"/>
                          <a:cs typeface="Arial" panose="020B0604020202020204" pitchFamily="34" charset="0"/>
                        </a:rPr>
                        <a:t>Apparent size</a:t>
                      </a:r>
                    </a:p>
                  </a:txBody>
                  <a:tcPr marL="38873" marR="38873" marT="0" marB="0" anchor="ctr"/>
                </a:tc>
                <a:tc>
                  <a:txBody>
                    <a:bodyPr/>
                    <a:lstStyle/>
                    <a:p>
                      <a:pPr marL="0" marR="0" indent="0">
                        <a:lnSpc>
                          <a:spcPct val="100000"/>
                        </a:lnSpc>
                        <a:spcBef>
                          <a:spcPts val="0"/>
                        </a:spcBef>
                        <a:spcAft>
                          <a:spcPts val="0"/>
                        </a:spcAft>
                      </a:pPr>
                      <a:r>
                        <a:rPr lang="en-US" sz="1500" dirty="0">
                          <a:solidFill>
                            <a:srgbClr val="000000"/>
                          </a:solidFill>
                          <a:effectLst/>
                          <a:latin typeface="Arial" panose="020B0604020202020204" pitchFamily="34" charset="0"/>
                          <a:cs typeface="Arial" panose="020B0604020202020204" pitchFamily="34" charset="0"/>
                        </a:rPr>
                        <a:t>Any distance</a:t>
                      </a:r>
                      <a:endParaRPr lang="en-US" sz="1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38873" marR="38873" marT="0" marB="0" anchor="ctr"/>
                </a:tc>
                <a:tc>
                  <a:txBody>
                    <a:bodyPr/>
                    <a:lstStyle/>
                    <a:p>
                      <a:pPr marL="0" marR="0" indent="0">
                        <a:lnSpc>
                          <a:spcPct val="100000"/>
                        </a:lnSpc>
                        <a:spcBef>
                          <a:spcPts val="0"/>
                        </a:spcBef>
                        <a:spcAft>
                          <a:spcPts val="0"/>
                        </a:spcAft>
                      </a:pPr>
                      <a:r>
                        <a:rPr lang="en-US" sz="1500" dirty="0">
                          <a:solidFill>
                            <a:srgbClr val="000000"/>
                          </a:solidFill>
                          <a:effectLst/>
                          <a:latin typeface="Arial" panose="020B0604020202020204" pitchFamily="34" charset="0"/>
                          <a:cs typeface="Arial" panose="020B0604020202020204" pitchFamily="34" charset="0"/>
                        </a:rPr>
                        <a:t>Images expand</a:t>
                      </a:r>
                      <a:endParaRPr lang="en-US" sz="1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38873" marR="38873" marT="0" marB="0" anchor="ctr"/>
                </a:tc>
                <a:tc>
                  <a:txBody>
                    <a:bodyPr/>
                    <a:lstStyle/>
                    <a:p>
                      <a:pPr marL="0" marR="0" indent="0" algn="ctr">
                        <a:lnSpc>
                          <a:spcPct val="100000"/>
                        </a:lnSpc>
                        <a:spcBef>
                          <a:spcPts val="0"/>
                        </a:spcBef>
                        <a:spcAft>
                          <a:spcPts val="0"/>
                        </a:spcAft>
                      </a:pPr>
                      <a:r>
                        <a:rPr lang="en-US" sz="1500" dirty="0">
                          <a:solidFill>
                            <a:srgbClr val="000000"/>
                          </a:solidFill>
                          <a:effectLst/>
                          <a:latin typeface="Arial" panose="020B0604020202020204" pitchFamily="34" charset="0"/>
                          <a:cs typeface="Arial" panose="020B0604020202020204" pitchFamily="34" charset="0"/>
                        </a:rPr>
                        <a:t>10</a:t>
                      </a:r>
                      <a:endParaRPr lang="en-US" sz="1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38873" marR="38873" marT="0" marB="0" anchor="ctr"/>
                </a:tc>
                <a:extLst>
                  <a:ext uri="{0D108BD9-81ED-4DB2-BD59-A6C34878D82A}">
                    <a16:rowId xmlns:a16="http://schemas.microsoft.com/office/drawing/2014/main" val="703749424"/>
                  </a:ext>
                </a:extLst>
              </a:tr>
              <a:tr h="187866">
                <a:tc>
                  <a:txBody>
                    <a:bodyPr/>
                    <a:lstStyle/>
                    <a:p>
                      <a:pPr marL="0" marR="0" indent="0">
                        <a:lnSpc>
                          <a:spcPct val="100000"/>
                        </a:lnSpc>
                        <a:spcBef>
                          <a:spcPts val="0"/>
                        </a:spcBef>
                        <a:spcAft>
                          <a:spcPts val="0"/>
                        </a:spcAft>
                      </a:pPr>
                      <a:r>
                        <a:rPr lang="en-US" sz="1500" dirty="0">
                          <a:solidFill>
                            <a:srgbClr val="000000"/>
                          </a:solidFill>
                          <a:latin typeface="Arial" panose="020B0604020202020204" pitchFamily="34" charset="0"/>
                          <a:cs typeface="Arial" panose="020B0604020202020204" pitchFamily="34" charset="0"/>
                        </a:rPr>
                        <a:t>Luminance</a:t>
                      </a:r>
                    </a:p>
                  </a:txBody>
                  <a:tcPr marL="38873" marR="38873" marT="0" marB="0" anchor="ctr"/>
                </a:tc>
                <a:tc>
                  <a:txBody>
                    <a:bodyPr/>
                    <a:lstStyle/>
                    <a:p>
                      <a:pPr marL="0" marR="0" indent="0">
                        <a:lnSpc>
                          <a:spcPct val="100000"/>
                        </a:lnSpc>
                        <a:spcBef>
                          <a:spcPts val="0"/>
                        </a:spcBef>
                        <a:spcAft>
                          <a:spcPts val="0"/>
                        </a:spcAft>
                      </a:pPr>
                      <a:r>
                        <a:rPr lang="en-US" sz="1500">
                          <a:solidFill>
                            <a:srgbClr val="000000"/>
                          </a:solidFill>
                          <a:effectLst/>
                          <a:latin typeface="Arial" panose="020B0604020202020204" pitchFamily="34" charset="0"/>
                          <a:cs typeface="Arial" panose="020B0604020202020204" pitchFamily="34" charset="0"/>
                        </a:rPr>
                        <a:t>Any distance</a:t>
                      </a:r>
                      <a:endPar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38873" marR="38873" marT="0" marB="0" anchor="ctr"/>
                </a:tc>
                <a:tc>
                  <a:txBody>
                    <a:bodyPr/>
                    <a:lstStyle/>
                    <a:p>
                      <a:pPr marL="0" marR="0" indent="0">
                        <a:lnSpc>
                          <a:spcPct val="100000"/>
                        </a:lnSpc>
                        <a:spcBef>
                          <a:spcPts val="0"/>
                        </a:spcBef>
                        <a:spcAft>
                          <a:spcPts val="0"/>
                        </a:spcAft>
                      </a:pPr>
                      <a:r>
                        <a:rPr lang="en-US" sz="1500" dirty="0">
                          <a:solidFill>
                            <a:srgbClr val="000000"/>
                          </a:solidFill>
                          <a:effectLst/>
                          <a:latin typeface="Arial" panose="020B0604020202020204" pitchFamily="34" charset="0"/>
                          <a:cs typeface="Arial" panose="020B0604020202020204" pitchFamily="34" charset="0"/>
                        </a:rPr>
                        <a:t>Increases</a:t>
                      </a:r>
                      <a:endParaRPr lang="en-US" sz="1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38873" marR="38873" marT="0" marB="0" anchor="ctr"/>
                </a:tc>
                <a:tc>
                  <a:txBody>
                    <a:bodyPr/>
                    <a:lstStyle/>
                    <a:p>
                      <a:pPr marL="0" marR="0" indent="0" algn="ctr">
                        <a:lnSpc>
                          <a:spcPct val="100000"/>
                        </a:lnSpc>
                        <a:spcBef>
                          <a:spcPts val="0"/>
                        </a:spcBef>
                        <a:spcAft>
                          <a:spcPts val="0"/>
                        </a:spcAft>
                      </a:pPr>
                      <a:r>
                        <a:rPr lang="en-US" sz="1500" dirty="0">
                          <a:solidFill>
                            <a:srgbClr val="000000"/>
                          </a:solidFill>
                          <a:effectLst/>
                          <a:latin typeface="Arial" panose="020B0604020202020204" pitchFamily="34" charset="0"/>
                          <a:cs typeface="Arial" panose="020B0604020202020204" pitchFamily="34" charset="0"/>
                        </a:rPr>
                        <a:t>6</a:t>
                      </a:r>
                      <a:endParaRPr lang="en-US" sz="1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38873" marR="38873" marT="0" marB="0" anchor="ctr"/>
                </a:tc>
                <a:extLst>
                  <a:ext uri="{0D108BD9-81ED-4DB2-BD59-A6C34878D82A}">
                    <a16:rowId xmlns:a16="http://schemas.microsoft.com/office/drawing/2014/main" val="653293805"/>
                  </a:ext>
                </a:extLst>
              </a:tr>
              <a:tr h="563597">
                <a:tc>
                  <a:txBody>
                    <a:bodyPr/>
                    <a:lstStyle/>
                    <a:p>
                      <a:pPr marL="0" marR="0" indent="0">
                        <a:lnSpc>
                          <a:spcPct val="100000"/>
                        </a:lnSpc>
                        <a:spcBef>
                          <a:spcPts val="0"/>
                        </a:spcBef>
                        <a:spcAft>
                          <a:spcPts val="0"/>
                        </a:spcAft>
                      </a:pPr>
                      <a:r>
                        <a:rPr lang="en-US" sz="1500" dirty="0">
                          <a:solidFill>
                            <a:srgbClr val="000000"/>
                          </a:solidFill>
                          <a:latin typeface="Arial" panose="020B0604020202020204" pitchFamily="34" charset="0"/>
                          <a:cs typeface="Arial" panose="020B0604020202020204" pitchFamily="34" charset="0"/>
                        </a:rPr>
                        <a:t>Optical expansion</a:t>
                      </a:r>
                    </a:p>
                  </a:txBody>
                  <a:tcPr marL="38873" marR="38873" marT="0" marB="0" anchor="ctr"/>
                </a:tc>
                <a:tc>
                  <a:txBody>
                    <a:bodyPr/>
                    <a:lstStyle/>
                    <a:p>
                      <a:pPr marL="0" marR="0" indent="0">
                        <a:lnSpc>
                          <a:spcPct val="100000"/>
                        </a:lnSpc>
                        <a:spcBef>
                          <a:spcPts val="0"/>
                        </a:spcBef>
                        <a:spcAft>
                          <a:spcPts val="0"/>
                        </a:spcAft>
                      </a:pPr>
                      <a:r>
                        <a:rPr lang="en-US" sz="1500">
                          <a:solidFill>
                            <a:srgbClr val="000000"/>
                          </a:solidFill>
                          <a:effectLst/>
                          <a:latin typeface="Arial" panose="020B0604020202020204" pitchFamily="34" charset="0"/>
                          <a:cs typeface="Arial" panose="020B0604020202020204" pitchFamily="34" charset="0"/>
                        </a:rPr>
                        <a:t>Any distance, but stronger at a closer range</a:t>
                      </a:r>
                      <a:endPar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38873" marR="38873" marT="0" marB="0" anchor="ctr"/>
                </a:tc>
                <a:tc>
                  <a:txBody>
                    <a:bodyPr/>
                    <a:lstStyle/>
                    <a:p>
                      <a:pPr marL="0" marR="0" indent="0">
                        <a:lnSpc>
                          <a:spcPct val="100000"/>
                        </a:lnSpc>
                        <a:spcBef>
                          <a:spcPts val="0"/>
                        </a:spcBef>
                        <a:spcAft>
                          <a:spcPts val="0"/>
                        </a:spcAft>
                      </a:pPr>
                      <a:r>
                        <a:rPr lang="en-US" sz="1500" dirty="0">
                          <a:solidFill>
                            <a:srgbClr val="000000"/>
                          </a:solidFill>
                          <a:effectLst/>
                          <a:latin typeface="Arial" panose="020B0604020202020204" pitchFamily="34" charset="0"/>
                          <a:cs typeface="Arial" panose="020B0604020202020204" pitchFamily="34" charset="0"/>
                        </a:rPr>
                        <a:t>Images expand</a:t>
                      </a:r>
                      <a:endParaRPr lang="en-US" sz="1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38873" marR="38873" marT="0" marB="0" anchor="ctr"/>
                </a:tc>
                <a:tc>
                  <a:txBody>
                    <a:bodyPr/>
                    <a:lstStyle/>
                    <a:p>
                      <a:pPr marL="0" marR="0" indent="0" algn="ctr">
                        <a:lnSpc>
                          <a:spcPct val="100000"/>
                        </a:lnSpc>
                        <a:spcBef>
                          <a:spcPts val="0"/>
                        </a:spcBef>
                        <a:spcAft>
                          <a:spcPts val="0"/>
                        </a:spcAft>
                      </a:pPr>
                      <a:r>
                        <a:rPr lang="en-US" sz="1500" dirty="0">
                          <a:solidFill>
                            <a:srgbClr val="000000"/>
                          </a:solidFill>
                          <a:effectLst/>
                          <a:latin typeface="Arial" panose="020B0604020202020204" pitchFamily="34" charset="0"/>
                          <a:cs typeface="Arial" panose="020B0604020202020204" pitchFamily="34" charset="0"/>
                        </a:rPr>
                        <a:t>4</a:t>
                      </a:r>
                      <a:endParaRPr lang="en-US" sz="1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38873" marR="38873" marT="0" marB="0" anchor="ctr"/>
                </a:tc>
                <a:extLst>
                  <a:ext uri="{0D108BD9-81ED-4DB2-BD59-A6C34878D82A}">
                    <a16:rowId xmlns:a16="http://schemas.microsoft.com/office/drawing/2014/main" val="94481420"/>
                  </a:ext>
                </a:extLst>
              </a:tr>
              <a:tr h="552041">
                <a:tc>
                  <a:txBody>
                    <a:bodyPr/>
                    <a:lstStyle/>
                    <a:p>
                      <a:pPr marL="0" marR="0" indent="0">
                        <a:lnSpc>
                          <a:spcPct val="100000"/>
                        </a:lnSpc>
                        <a:spcBef>
                          <a:spcPts val="0"/>
                        </a:spcBef>
                        <a:spcAft>
                          <a:spcPts val="0"/>
                        </a:spcAft>
                      </a:pPr>
                      <a:r>
                        <a:rPr lang="en-US" sz="1500" dirty="0">
                          <a:solidFill>
                            <a:srgbClr val="000000"/>
                          </a:solidFill>
                          <a:latin typeface="Arial" panose="020B0604020202020204" pitchFamily="34" charset="0"/>
                          <a:cs typeface="Arial" panose="020B0604020202020204" pitchFamily="34" charset="0"/>
                        </a:rPr>
                        <a:t>Occlusion</a:t>
                      </a:r>
                    </a:p>
                  </a:txBody>
                  <a:tcPr marL="38873" marR="38873" marT="0" marB="0" anchor="ctr"/>
                </a:tc>
                <a:tc>
                  <a:txBody>
                    <a:bodyPr/>
                    <a:lstStyle/>
                    <a:p>
                      <a:pPr marL="0" marR="0" indent="0">
                        <a:lnSpc>
                          <a:spcPct val="100000"/>
                        </a:lnSpc>
                        <a:spcBef>
                          <a:spcPts val="0"/>
                        </a:spcBef>
                        <a:spcAft>
                          <a:spcPts val="0"/>
                        </a:spcAft>
                      </a:pPr>
                      <a:r>
                        <a:rPr lang="en-US" sz="1500">
                          <a:solidFill>
                            <a:srgbClr val="000000"/>
                          </a:solidFill>
                          <a:effectLst/>
                          <a:latin typeface="Arial" panose="020B0604020202020204" pitchFamily="34" charset="0"/>
                          <a:cs typeface="Arial" panose="020B0604020202020204" pitchFamily="34" charset="0"/>
                        </a:rPr>
                        <a:t>Only exists at the release point</a:t>
                      </a:r>
                      <a:endPar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38873" marR="38873" marT="0" marB="0" anchor="ctr"/>
                </a:tc>
                <a:tc>
                  <a:txBody>
                    <a:bodyPr/>
                    <a:lstStyle/>
                    <a:p>
                      <a:pPr marL="0" marR="0" indent="0">
                        <a:lnSpc>
                          <a:spcPct val="100000"/>
                        </a:lnSpc>
                        <a:spcBef>
                          <a:spcPts val="0"/>
                        </a:spcBef>
                        <a:spcAft>
                          <a:spcPts val="0"/>
                        </a:spcAft>
                      </a:pPr>
                      <a:r>
                        <a:rPr lang="en-US" sz="1500" dirty="0">
                          <a:solidFill>
                            <a:srgbClr val="000000"/>
                          </a:solidFill>
                          <a:effectLst/>
                          <a:latin typeface="Arial" panose="020B0604020202020204" pitchFamily="34" charset="0"/>
                          <a:cs typeface="Arial" panose="020B0604020202020204" pitchFamily="34" charset="0"/>
                        </a:rPr>
                        <a:t>It goes away when the pitcher releases the ball</a:t>
                      </a:r>
                      <a:endParaRPr lang="en-US" sz="1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38873" marR="38873" marT="0" marB="0" anchor="ctr"/>
                </a:tc>
                <a:tc>
                  <a:txBody>
                    <a:bodyPr/>
                    <a:lstStyle/>
                    <a:p>
                      <a:pPr marL="0" marR="0" indent="0" algn="ctr">
                        <a:lnSpc>
                          <a:spcPct val="100000"/>
                        </a:lnSpc>
                        <a:spcBef>
                          <a:spcPts val="0"/>
                        </a:spcBef>
                        <a:spcAft>
                          <a:spcPts val="0"/>
                        </a:spcAft>
                      </a:pPr>
                      <a:r>
                        <a:rPr lang="en-US" sz="1500" dirty="0">
                          <a:solidFill>
                            <a:srgbClr val="000000"/>
                          </a:solidFill>
                          <a:effectLst/>
                          <a:latin typeface="Arial" panose="020B0604020202020204" pitchFamily="34" charset="0"/>
                          <a:cs typeface="Arial" panose="020B0604020202020204" pitchFamily="34" charset="0"/>
                        </a:rPr>
                        <a:t>3</a:t>
                      </a:r>
                      <a:endParaRPr lang="en-US" sz="1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38873" marR="38873" marT="0" marB="0" anchor="ctr"/>
                </a:tc>
                <a:extLst>
                  <a:ext uri="{0D108BD9-81ED-4DB2-BD59-A6C34878D82A}">
                    <a16:rowId xmlns:a16="http://schemas.microsoft.com/office/drawing/2014/main" val="4088239120"/>
                  </a:ext>
                </a:extLst>
              </a:tr>
              <a:tr h="563597">
                <a:tc>
                  <a:txBody>
                    <a:bodyPr/>
                    <a:lstStyle/>
                    <a:p>
                      <a:pPr marL="0" marR="0" indent="0">
                        <a:lnSpc>
                          <a:spcPct val="100000"/>
                        </a:lnSpc>
                        <a:spcBef>
                          <a:spcPts val="0"/>
                        </a:spcBef>
                        <a:spcAft>
                          <a:spcPts val="0"/>
                        </a:spcAft>
                      </a:pPr>
                      <a:r>
                        <a:rPr lang="en-US" sz="1500" dirty="0">
                          <a:solidFill>
                            <a:srgbClr val="000000"/>
                          </a:solidFill>
                          <a:latin typeface="Arial" panose="020B0604020202020204" pitchFamily="34" charset="0"/>
                          <a:cs typeface="Arial" panose="020B0604020202020204" pitchFamily="34" charset="0"/>
                        </a:rPr>
                        <a:t>Looming, an object heading straight at the head </a:t>
                      </a:r>
                    </a:p>
                  </a:txBody>
                  <a:tcPr marL="38873" marR="38873" marT="0" marB="0" anchor="ctr"/>
                </a:tc>
                <a:tc>
                  <a:txBody>
                    <a:bodyPr/>
                    <a:lstStyle/>
                    <a:p>
                      <a:pPr marL="0" marR="0" indent="0">
                        <a:lnSpc>
                          <a:spcPct val="100000"/>
                        </a:lnSpc>
                        <a:spcBef>
                          <a:spcPts val="0"/>
                        </a:spcBef>
                        <a:spcAft>
                          <a:spcPts val="0"/>
                        </a:spcAft>
                      </a:pPr>
                      <a:r>
                        <a:rPr lang="en-US" sz="1500">
                          <a:solidFill>
                            <a:srgbClr val="000000"/>
                          </a:solidFill>
                          <a:effectLst/>
                          <a:latin typeface="Arial" panose="020B0604020202020204" pitchFamily="34" charset="0"/>
                          <a:cs typeface="Arial" panose="020B0604020202020204" pitchFamily="34" charset="0"/>
                        </a:rPr>
                        <a:t>Any distance, but stronger at closer range</a:t>
                      </a:r>
                      <a:endPar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38873" marR="38873" marT="0" marB="0" anchor="ctr"/>
                </a:tc>
                <a:tc>
                  <a:txBody>
                    <a:bodyPr/>
                    <a:lstStyle/>
                    <a:p>
                      <a:pPr marL="0" marR="0" indent="0">
                        <a:lnSpc>
                          <a:spcPct val="100000"/>
                        </a:lnSpc>
                        <a:spcBef>
                          <a:spcPts val="0"/>
                        </a:spcBef>
                        <a:spcAft>
                          <a:spcPts val="0"/>
                        </a:spcAft>
                      </a:pPr>
                      <a:r>
                        <a:rPr lang="en-US" sz="1500" dirty="0">
                          <a:solidFill>
                            <a:srgbClr val="000000"/>
                          </a:solidFill>
                          <a:effectLst/>
                          <a:latin typeface="Arial" panose="020B0604020202020204" pitchFamily="34" charset="0"/>
                          <a:cs typeface="Arial" panose="020B0604020202020204" pitchFamily="34" charset="0"/>
                        </a:rPr>
                        <a:t>Images expand</a:t>
                      </a:r>
                      <a:endParaRPr lang="en-US" sz="1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38873" marR="38873" marT="0" marB="0" anchor="ctr"/>
                </a:tc>
                <a:tc>
                  <a:txBody>
                    <a:bodyPr/>
                    <a:lstStyle/>
                    <a:p>
                      <a:pPr marL="0" marR="0" indent="0" algn="ctr">
                        <a:lnSpc>
                          <a:spcPct val="100000"/>
                        </a:lnSpc>
                        <a:spcBef>
                          <a:spcPts val="0"/>
                        </a:spcBef>
                        <a:spcAft>
                          <a:spcPts val="0"/>
                        </a:spcAft>
                      </a:pPr>
                      <a:r>
                        <a:rPr lang="en-US" sz="1500" dirty="0">
                          <a:solidFill>
                            <a:srgbClr val="000000"/>
                          </a:solidFill>
                          <a:effectLst/>
                          <a:latin typeface="Arial" panose="020B0604020202020204" pitchFamily="34" charset="0"/>
                          <a:cs typeface="Arial" panose="020B0604020202020204" pitchFamily="34" charset="0"/>
                        </a:rPr>
                        <a:t>2</a:t>
                      </a:r>
                      <a:endParaRPr lang="en-US" sz="1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38873" marR="38873" marT="0" marB="0" anchor="ctr"/>
                </a:tc>
                <a:extLst>
                  <a:ext uri="{0D108BD9-81ED-4DB2-BD59-A6C34878D82A}">
                    <a16:rowId xmlns:a16="http://schemas.microsoft.com/office/drawing/2014/main" val="2544515841"/>
                  </a:ext>
                </a:extLst>
              </a:tr>
              <a:tr h="375731">
                <a:tc>
                  <a:txBody>
                    <a:bodyPr/>
                    <a:lstStyle/>
                    <a:p>
                      <a:pPr marL="0" marR="0" indent="0">
                        <a:lnSpc>
                          <a:spcPct val="100000"/>
                        </a:lnSpc>
                        <a:spcBef>
                          <a:spcPts val="0"/>
                        </a:spcBef>
                        <a:spcAft>
                          <a:spcPts val="0"/>
                        </a:spcAft>
                      </a:pPr>
                      <a:r>
                        <a:rPr lang="en-US" sz="1500" dirty="0">
                          <a:solidFill>
                            <a:srgbClr val="000000"/>
                          </a:solidFill>
                          <a:latin typeface="Arial" panose="020B0604020202020204" pitchFamily="34" charset="0"/>
                          <a:cs typeface="Arial" panose="020B0604020202020204" pitchFamily="34" charset="0"/>
                        </a:rPr>
                        <a:t>Texture</a:t>
                      </a:r>
                    </a:p>
                  </a:txBody>
                  <a:tcPr marL="38873" marR="38873" marT="0" marB="0" anchor="ctr"/>
                </a:tc>
                <a:tc>
                  <a:txBody>
                    <a:bodyPr/>
                    <a:lstStyle/>
                    <a:p>
                      <a:pPr marL="0" marR="0" indent="0">
                        <a:lnSpc>
                          <a:spcPct val="100000"/>
                        </a:lnSpc>
                        <a:spcBef>
                          <a:spcPts val="0"/>
                        </a:spcBef>
                        <a:spcAft>
                          <a:spcPts val="0"/>
                        </a:spcAft>
                      </a:pPr>
                      <a:r>
                        <a:rPr lang="en-US" sz="1500" dirty="0">
                          <a:solidFill>
                            <a:srgbClr val="000000"/>
                          </a:solidFill>
                          <a:effectLst/>
                          <a:latin typeface="Arial" panose="020B0604020202020204" pitchFamily="34" charset="0"/>
                          <a:cs typeface="Arial" panose="020B0604020202020204" pitchFamily="34" charset="0"/>
                        </a:rPr>
                        <a:t>Any distance</a:t>
                      </a:r>
                      <a:endParaRPr lang="en-US" sz="1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38873" marR="38873" marT="0" marB="0" anchor="ctr"/>
                </a:tc>
                <a:tc>
                  <a:txBody>
                    <a:bodyPr/>
                    <a:lstStyle/>
                    <a:p>
                      <a:pPr marL="0" marR="0" indent="0">
                        <a:lnSpc>
                          <a:spcPct val="100000"/>
                        </a:lnSpc>
                        <a:spcBef>
                          <a:spcPts val="0"/>
                        </a:spcBef>
                        <a:spcAft>
                          <a:spcPts val="0"/>
                        </a:spcAft>
                      </a:pPr>
                      <a:r>
                        <a:rPr lang="en-US" sz="1500" dirty="0">
                          <a:solidFill>
                            <a:srgbClr val="000000"/>
                          </a:solidFill>
                          <a:effectLst/>
                          <a:latin typeface="Arial" panose="020B0604020202020204" pitchFamily="34" charset="0"/>
                          <a:cs typeface="Arial" panose="020B0604020202020204" pitchFamily="34" charset="0"/>
                        </a:rPr>
                        <a:t>The texture becomes more distinct</a:t>
                      </a:r>
                      <a:endParaRPr lang="en-US" sz="1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38873" marR="38873" marT="0" marB="0" anchor="ctr"/>
                </a:tc>
                <a:tc>
                  <a:txBody>
                    <a:bodyPr/>
                    <a:lstStyle/>
                    <a:p>
                      <a:pPr marL="0" marR="0" indent="0" algn="ctr">
                        <a:lnSpc>
                          <a:spcPct val="100000"/>
                        </a:lnSpc>
                        <a:spcBef>
                          <a:spcPts val="0"/>
                        </a:spcBef>
                        <a:spcAft>
                          <a:spcPts val="0"/>
                        </a:spcAft>
                      </a:pPr>
                      <a:r>
                        <a:rPr lang="en-US" sz="1500" dirty="0">
                          <a:solidFill>
                            <a:srgbClr val="000000"/>
                          </a:solidFill>
                          <a:effectLst/>
                          <a:latin typeface="Arial" panose="020B0604020202020204" pitchFamily="34" charset="0"/>
                          <a:cs typeface="Arial" panose="020B0604020202020204" pitchFamily="34" charset="0"/>
                        </a:rPr>
                        <a:t>1, the seams</a:t>
                      </a:r>
                      <a:endParaRPr lang="en-US" sz="1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38873" marR="38873" marT="0" marB="0" anchor="ctr"/>
                </a:tc>
                <a:extLst>
                  <a:ext uri="{0D108BD9-81ED-4DB2-BD59-A6C34878D82A}">
                    <a16:rowId xmlns:a16="http://schemas.microsoft.com/office/drawing/2014/main" val="453833889"/>
                  </a:ext>
                </a:extLst>
              </a:tr>
              <a:tr h="187866">
                <a:tc>
                  <a:txBody>
                    <a:bodyPr/>
                    <a:lstStyle/>
                    <a:p>
                      <a:pPr marL="0" marR="0" indent="0">
                        <a:lnSpc>
                          <a:spcPct val="100000"/>
                        </a:lnSpc>
                        <a:spcBef>
                          <a:spcPts val="0"/>
                        </a:spcBef>
                        <a:spcAft>
                          <a:spcPts val="0"/>
                        </a:spcAft>
                      </a:pPr>
                      <a:r>
                        <a:rPr lang="en-US" sz="1500" dirty="0">
                          <a:solidFill>
                            <a:srgbClr val="000000"/>
                          </a:solidFill>
                          <a:latin typeface="Arial" panose="020B0604020202020204" pitchFamily="34" charset="0"/>
                          <a:cs typeface="Arial" panose="020B0604020202020204" pitchFamily="34" charset="0"/>
                        </a:rPr>
                        <a:t>Luminance contrast</a:t>
                      </a:r>
                    </a:p>
                  </a:txBody>
                  <a:tcPr marL="38873" marR="38873" marT="0" marB="0" anchor="ctr"/>
                </a:tc>
                <a:tc>
                  <a:txBody>
                    <a:bodyPr/>
                    <a:lstStyle/>
                    <a:p>
                      <a:pPr marL="0" marR="0" indent="0">
                        <a:lnSpc>
                          <a:spcPct val="100000"/>
                        </a:lnSpc>
                        <a:spcBef>
                          <a:spcPts val="0"/>
                        </a:spcBef>
                        <a:spcAft>
                          <a:spcPts val="0"/>
                        </a:spcAft>
                      </a:pPr>
                      <a:r>
                        <a:rPr lang="en-US" sz="1500">
                          <a:solidFill>
                            <a:srgbClr val="000000"/>
                          </a:solidFill>
                          <a:effectLst/>
                          <a:latin typeface="Arial" panose="020B0604020202020204" pitchFamily="34" charset="0"/>
                          <a:cs typeface="Arial" panose="020B0604020202020204" pitchFamily="34" charset="0"/>
                        </a:rPr>
                        <a:t>Any distance</a:t>
                      </a:r>
                      <a:endPar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38873" marR="38873" marT="0" marB="0" anchor="ctr"/>
                </a:tc>
                <a:tc>
                  <a:txBody>
                    <a:bodyPr/>
                    <a:lstStyle/>
                    <a:p>
                      <a:pPr marL="0" marR="0" indent="0">
                        <a:lnSpc>
                          <a:spcPct val="100000"/>
                        </a:lnSpc>
                        <a:spcBef>
                          <a:spcPts val="0"/>
                        </a:spcBef>
                        <a:spcAft>
                          <a:spcPts val="0"/>
                        </a:spcAft>
                      </a:pPr>
                      <a:r>
                        <a:rPr lang="en-US" sz="1500">
                          <a:solidFill>
                            <a:srgbClr val="000000"/>
                          </a:solidFill>
                          <a:effectLst/>
                          <a:latin typeface="Arial" panose="020B0604020202020204" pitchFamily="34" charset="0"/>
                          <a:cs typeface="Arial" panose="020B0604020202020204" pitchFamily="34" charset="0"/>
                        </a:rPr>
                        <a:t>Increases</a:t>
                      </a:r>
                      <a:endPar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38873" marR="38873" marT="0" marB="0" anchor="ctr"/>
                </a:tc>
                <a:tc>
                  <a:txBody>
                    <a:bodyPr/>
                    <a:lstStyle/>
                    <a:p>
                      <a:pPr marL="0" marR="0" indent="0" algn="ctr">
                        <a:lnSpc>
                          <a:spcPct val="100000"/>
                        </a:lnSpc>
                        <a:spcBef>
                          <a:spcPts val="0"/>
                        </a:spcBef>
                        <a:spcAft>
                          <a:spcPts val="0"/>
                        </a:spcAft>
                      </a:pPr>
                      <a:r>
                        <a:rPr lang="en-US" sz="1500" dirty="0">
                          <a:solidFill>
                            <a:srgbClr val="000000"/>
                          </a:solidFill>
                          <a:effectLst/>
                          <a:latin typeface="Arial" panose="020B0604020202020204" pitchFamily="34" charset="0"/>
                          <a:cs typeface="Arial" panose="020B0604020202020204" pitchFamily="34" charset="0"/>
                        </a:rPr>
                        <a:t>1</a:t>
                      </a:r>
                      <a:endParaRPr lang="en-US" sz="1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38873" marR="38873" marT="0" marB="0" anchor="ctr"/>
                </a:tc>
                <a:extLst>
                  <a:ext uri="{0D108BD9-81ED-4DB2-BD59-A6C34878D82A}">
                    <a16:rowId xmlns:a16="http://schemas.microsoft.com/office/drawing/2014/main" val="493846521"/>
                  </a:ext>
                </a:extLst>
              </a:tr>
              <a:tr h="563597">
                <a:tc>
                  <a:txBody>
                    <a:bodyPr/>
                    <a:lstStyle/>
                    <a:p>
                      <a:pPr marL="0" marR="0" indent="0">
                        <a:lnSpc>
                          <a:spcPct val="100000"/>
                        </a:lnSpc>
                        <a:spcBef>
                          <a:spcPts val="0"/>
                        </a:spcBef>
                        <a:spcAft>
                          <a:spcPts val="0"/>
                        </a:spcAft>
                      </a:pPr>
                      <a:r>
                        <a:rPr lang="en-US" sz="1500" dirty="0">
                          <a:solidFill>
                            <a:srgbClr val="000000"/>
                          </a:solidFill>
                          <a:latin typeface="Arial" panose="020B0604020202020204" pitchFamily="34" charset="0"/>
                          <a:cs typeface="Arial" panose="020B0604020202020204" pitchFamily="34" charset="0"/>
                        </a:rPr>
                        <a:t>Motion parallax, due to observer motion</a:t>
                      </a:r>
                    </a:p>
                  </a:txBody>
                  <a:tcPr marL="38873" marR="38873" marT="0" marB="0" anchor="ctr"/>
                </a:tc>
                <a:tc>
                  <a:txBody>
                    <a:bodyPr/>
                    <a:lstStyle/>
                    <a:p>
                      <a:pPr marL="0" marR="0" indent="0">
                        <a:lnSpc>
                          <a:spcPct val="100000"/>
                        </a:lnSpc>
                        <a:spcBef>
                          <a:spcPts val="0"/>
                        </a:spcBef>
                        <a:spcAft>
                          <a:spcPts val="0"/>
                        </a:spcAft>
                      </a:pPr>
                      <a:r>
                        <a:rPr lang="en-US" sz="1500">
                          <a:solidFill>
                            <a:srgbClr val="000000"/>
                          </a:solidFill>
                          <a:effectLst/>
                          <a:latin typeface="Arial" panose="020B0604020202020204" pitchFamily="34" charset="0"/>
                          <a:cs typeface="Arial" panose="020B0604020202020204" pitchFamily="34" charset="0"/>
                        </a:rPr>
                        <a:t>Any distance, but most effective at medium range</a:t>
                      </a:r>
                      <a:endPar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38873" marR="38873" marT="0" marB="0" anchor="ctr"/>
                </a:tc>
                <a:tc>
                  <a:txBody>
                    <a:bodyPr/>
                    <a:lstStyle/>
                    <a:p>
                      <a:pPr marL="0" marR="0" indent="0">
                        <a:lnSpc>
                          <a:spcPct val="100000"/>
                        </a:lnSpc>
                        <a:spcBef>
                          <a:spcPts val="0"/>
                        </a:spcBef>
                        <a:spcAft>
                          <a:spcPts val="0"/>
                        </a:spcAft>
                      </a:pPr>
                      <a:r>
                        <a:rPr lang="en-US" sz="1500">
                          <a:solidFill>
                            <a:srgbClr val="000000"/>
                          </a:solidFill>
                          <a:effectLst/>
                          <a:latin typeface="Arial" panose="020B0604020202020204" pitchFamily="34" charset="0"/>
                          <a:cs typeface="Arial" panose="020B0604020202020204" pitchFamily="34" charset="0"/>
                        </a:rPr>
                        <a:t>Cue becomes more useful</a:t>
                      </a:r>
                      <a:endPar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38873" marR="38873" marT="0" marB="0" anchor="ctr"/>
                </a:tc>
                <a:tc>
                  <a:txBody>
                    <a:bodyPr/>
                    <a:lstStyle/>
                    <a:p>
                      <a:pPr marL="0" marR="0" indent="0" algn="ctr">
                        <a:lnSpc>
                          <a:spcPct val="100000"/>
                        </a:lnSpc>
                        <a:spcBef>
                          <a:spcPts val="0"/>
                        </a:spcBef>
                        <a:spcAft>
                          <a:spcPts val="0"/>
                        </a:spcAft>
                      </a:pPr>
                      <a:r>
                        <a:rPr lang="en-US" sz="1500" dirty="0">
                          <a:solidFill>
                            <a:srgbClr val="000000"/>
                          </a:solidFill>
                          <a:effectLst/>
                          <a:latin typeface="Arial" panose="020B0604020202020204" pitchFamily="34" charset="0"/>
                          <a:cs typeface="Arial" panose="020B0604020202020204" pitchFamily="34" charset="0"/>
                        </a:rPr>
                        <a:t>1</a:t>
                      </a:r>
                      <a:endParaRPr lang="en-US" sz="1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38873" marR="38873" marT="0" marB="0" anchor="ctr"/>
                </a:tc>
                <a:extLst>
                  <a:ext uri="{0D108BD9-81ED-4DB2-BD59-A6C34878D82A}">
                    <a16:rowId xmlns:a16="http://schemas.microsoft.com/office/drawing/2014/main" val="2220500552"/>
                  </a:ext>
                </a:extLst>
              </a:tr>
              <a:tr h="375731">
                <a:tc>
                  <a:txBody>
                    <a:bodyPr/>
                    <a:lstStyle/>
                    <a:p>
                      <a:pPr marL="0" marR="0" indent="0">
                        <a:lnSpc>
                          <a:spcPct val="100000"/>
                        </a:lnSpc>
                        <a:spcBef>
                          <a:spcPts val="0"/>
                        </a:spcBef>
                        <a:spcAft>
                          <a:spcPts val="0"/>
                        </a:spcAft>
                      </a:pPr>
                      <a:r>
                        <a:rPr lang="en-US" sz="1500" dirty="0">
                          <a:solidFill>
                            <a:srgbClr val="000000"/>
                          </a:solidFill>
                          <a:latin typeface="Arial" panose="020B0604020202020204" pitchFamily="34" charset="0"/>
                          <a:cs typeface="Arial" panose="020B0604020202020204" pitchFamily="34" charset="0"/>
                        </a:rPr>
                        <a:t>Color saturation</a:t>
                      </a:r>
                    </a:p>
                  </a:txBody>
                  <a:tcPr marL="38873" marR="38873" marT="0" marB="0" anchor="ctr"/>
                </a:tc>
                <a:tc>
                  <a:txBody>
                    <a:bodyPr/>
                    <a:lstStyle/>
                    <a:p>
                      <a:pPr marL="0" marR="0" indent="0">
                        <a:lnSpc>
                          <a:spcPct val="100000"/>
                        </a:lnSpc>
                        <a:spcBef>
                          <a:spcPts val="0"/>
                        </a:spcBef>
                        <a:spcAft>
                          <a:spcPts val="0"/>
                        </a:spcAft>
                      </a:pPr>
                      <a:r>
                        <a:rPr lang="en-US" sz="1500">
                          <a:solidFill>
                            <a:srgbClr val="000000"/>
                          </a:solidFill>
                          <a:effectLst/>
                          <a:latin typeface="Arial" panose="020B0604020202020204" pitchFamily="34" charset="0"/>
                          <a:cs typeface="Arial" panose="020B0604020202020204" pitchFamily="34" charset="0"/>
                        </a:rPr>
                        <a:t>Most effective at large distances </a:t>
                      </a:r>
                      <a:endPar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38873" marR="38873" marT="0" marB="0" anchor="ctr"/>
                </a:tc>
                <a:tc>
                  <a:txBody>
                    <a:bodyPr/>
                    <a:lstStyle/>
                    <a:p>
                      <a:pPr marL="0" marR="0" indent="0">
                        <a:lnSpc>
                          <a:spcPct val="100000"/>
                        </a:lnSpc>
                        <a:spcBef>
                          <a:spcPts val="0"/>
                        </a:spcBef>
                        <a:spcAft>
                          <a:spcPts val="0"/>
                        </a:spcAft>
                      </a:pPr>
                      <a:r>
                        <a:rPr lang="en-US" sz="1500">
                          <a:solidFill>
                            <a:srgbClr val="000000"/>
                          </a:solidFill>
                          <a:effectLst/>
                          <a:latin typeface="Arial" panose="020B0604020202020204" pitchFamily="34" charset="0"/>
                          <a:cs typeface="Arial" panose="020B0604020202020204" pitchFamily="34" charset="0"/>
                        </a:rPr>
                        <a:t>Image colors become more saturated</a:t>
                      </a:r>
                      <a:endPar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38873" marR="38873" marT="0" marB="0" anchor="ctr"/>
                </a:tc>
                <a:tc>
                  <a:txBody>
                    <a:bodyPr/>
                    <a:lstStyle/>
                    <a:p>
                      <a:pPr marL="0" marR="0" indent="0" algn="ctr">
                        <a:lnSpc>
                          <a:spcPct val="100000"/>
                        </a:lnSpc>
                        <a:spcBef>
                          <a:spcPts val="0"/>
                        </a:spcBef>
                        <a:spcAft>
                          <a:spcPts val="0"/>
                        </a:spcAft>
                      </a:pPr>
                      <a:r>
                        <a:rPr lang="en-US" sz="1500" dirty="0">
                          <a:solidFill>
                            <a:srgbClr val="000000"/>
                          </a:solidFill>
                          <a:effectLst/>
                          <a:latin typeface="Arial" panose="020B0604020202020204" pitchFamily="34" charset="0"/>
                          <a:cs typeface="Arial" panose="020B0604020202020204" pitchFamily="34" charset="0"/>
                        </a:rPr>
                        <a:t>1</a:t>
                      </a:r>
                      <a:endParaRPr lang="en-US" sz="1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38873" marR="38873" marT="0" marB="0" anchor="ctr"/>
                </a:tc>
                <a:extLst>
                  <a:ext uri="{0D108BD9-81ED-4DB2-BD59-A6C34878D82A}">
                    <a16:rowId xmlns:a16="http://schemas.microsoft.com/office/drawing/2014/main" val="93367623"/>
                  </a:ext>
                </a:extLst>
              </a:tr>
              <a:tr h="375731">
                <a:tc>
                  <a:txBody>
                    <a:bodyPr/>
                    <a:lstStyle/>
                    <a:p>
                      <a:pPr marL="0" marR="0" indent="0">
                        <a:lnSpc>
                          <a:spcPct val="100000"/>
                        </a:lnSpc>
                        <a:spcBef>
                          <a:spcPts val="0"/>
                        </a:spcBef>
                        <a:spcAft>
                          <a:spcPts val="0"/>
                        </a:spcAft>
                      </a:pPr>
                      <a:r>
                        <a:rPr lang="en-US" sz="1500" baseline="0" dirty="0">
                          <a:solidFill>
                            <a:srgbClr val="000000"/>
                          </a:solidFill>
                          <a:effectLst/>
                          <a:latin typeface="Arial" panose="020B0604020202020204" pitchFamily="34" charset="0"/>
                          <a:cs typeface="Arial" panose="020B0604020202020204" pitchFamily="34" charset="0"/>
                        </a:rPr>
                        <a:t>Vergence angle</a:t>
                      </a:r>
                      <a:endParaRPr lang="en-US" sz="1500" baseline="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38873" marR="38873" marT="0" marB="0" anchor="ctr"/>
                </a:tc>
                <a:tc>
                  <a:txBody>
                    <a:bodyPr/>
                    <a:lstStyle/>
                    <a:p>
                      <a:pPr marL="0" marR="0" indent="0">
                        <a:lnSpc>
                          <a:spcPct val="100000"/>
                        </a:lnSpc>
                        <a:spcBef>
                          <a:spcPts val="0"/>
                        </a:spcBef>
                        <a:spcAft>
                          <a:spcPts val="0"/>
                        </a:spcAft>
                      </a:pPr>
                      <a:r>
                        <a:rPr lang="en-US" sz="1500">
                          <a:solidFill>
                            <a:srgbClr val="000000"/>
                          </a:solidFill>
                          <a:effectLst/>
                          <a:latin typeface="Arial" panose="020B0604020202020204" pitchFamily="34" charset="0"/>
                          <a:cs typeface="Arial" panose="020B0604020202020204" pitchFamily="34" charset="0"/>
                        </a:rPr>
                        <a:t>Four inches up to six feet*</a:t>
                      </a:r>
                      <a:endPar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38873" marR="38873" marT="0" marB="0" anchor="ctr"/>
                </a:tc>
                <a:tc>
                  <a:txBody>
                    <a:bodyPr/>
                    <a:lstStyle/>
                    <a:p>
                      <a:pPr marL="0" marR="0" indent="0">
                        <a:lnSpc>
                          <a:spcPct val="100000"/>
                        </a:lnSpc>
                        <a:spcBef>
                          <a:spcPts val="0"/>
                        </a:spcBef>
                        <a:spcAft>
                          <a:spcPts val="0"/>
                        </a:spcAft>
                      </a:pPr>
                      <a:r>
                        <a:rPr lang="en-US" sz="1500">
                          <a:solidFill>
                            <a:srgbClr val="000000"/>
                          </a:solidFill>
                          <a:effectLst/>
                          <a:latin typeface="Arial" panose="020B0604020202020204" pitchFamily="34" charset="0"/>
                          <a:cs typeface="Arial" panose="020B0604020202020204" pitchFamily="34" charset="0"/>
                        </a:rPr>
                        <a:t>Decreases</a:t>
                      </a:r>
                      <a:endPar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38873" marR="38873" marT="0" marB="0" anchor="ctr"/>
                </a:tc>
                <a:tc>
                  <a:txBody>
                    <a:bodyPr/>
                    <a:lstStyle/>
                    <a:p>
                      <a:pPr marL="0" marR="0" indent="0" algn="ctr">
                        <a:lnSpc>
                          <a:spcPct val="100000"/>
                        </a:lnSpc>
                        <a:spcBef>
                          <a:spcPts val="0"/>
                        </a:spcBef>
                        <a:spcAft>
                          <a:spcPts val="0"/>
                        </a:spcAft>
                      </a:pPr>
                      <a:r>
                        <a:rPr lang="en-US" sz="1500" dirty="0">
                          <a:solidFill>
                            <a:srgbClr val="000000"/>
                          </a:solidFill>
                          <a:effectLst/>
                          <a:latin typeface="Arial" panose="020B0604020202020204" pitchFamily="34" charset="0"/>
                          <a:cs typeface="Arial" panose="020B0604020202020204" pitchFamily="34" charset="0"/>
                        </a:rPr>
                        <a:t>0, too slow</a:t>
                      </a:r>
                      <a:endParaRPr lang="en-US" sz="1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38873" marR="38873" marT="0" marB="0" anchor="ctr"/>
                </a:tc>
                <a:extLst>
                  <a:ext uri="{0D108BD9-81ED-4DB2-BD59-A6C34878D82A}">
                    <a16:rowId xmlns:a16="http://schemas.microsoft.com/office/drawing/2014/main" val="2801485112"/>
                  </a:ext>
                </a:extLst>
              </a:tr>
              <a:tr h="751462">
                <a:tc>
                  <a:txBody>
                    <a:bodyPr/>
                    <a:lstStyle/>
                    <a:p>
                      <a:pPr marL="0" marR="0" indent="0">
                        <a:lnSpc>
                          <a:spcPct val="100000"/>
                        </a:lnSpc>
                        <a:spcBef>
                          <a:spcPts val="0"/>
                        </a:spcBef>
                        <a:spcAft>
                          <a:spcPts val="0"/>
                        </a:spcAft>
                      </a:pPr>
                      <a:r>
                        <a:rPr lang="en-US" sz="1500" baseline="0" dirty="0">
                          <a:solidFill>
                            <a:srgbClr val="000000"/>
                          </a:solidFill>
                          <a:effectLst/>
                          <a:latin typeface="Arial" panose="020B0604020202020204" pitchFamily="34" charset="0"/>
                          <a:cs typeface="Arial" panose="020B0604020202020204" pitchFamily="34" charset="0"/>
                        </a:rPr>
                        <a:t>Accommodation</a:t>
                      </a:r>
                      <a:endParaRPr lang="en-US" sz="1500" baseline="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38873" marR="38873" marT="0" marB="0" anchor="ctr"/>
                </a:tc>
                <a:tc>
                  <a:txBody>
                    <a:bodyPr/>
                    <a:lstStyle/>
                    <a:p>
                      <a:pPr marL="0" marR="0" indent="0">
                        <a:lnSpc>
                          <a:spcPct val="100000"/>
                        </a:lnSpc>
                        <a:spcBef>
                          <a:spcPts val="0"/>
                        </a:spcBef>
                        <a:spcAft>
                          <a:spcPts val="0"/>
                        </a:spcAft>
                      </a:pPr>
                      <a:r>
                        <a:rPr lang="en-US" sz="1500">
                          <a:solidFill>
                            <a:srgbClr val="000000"/>
                          </a:solidFill>
                          <a:effectLst/>
                          <a:latin typeface="Arial" panose="020B0604020202020204" pitchFamily="34" charset="0"/>
                          <a:cs typeface="Arial" panose="020B0604020202020204" pitchFamily="34" charset="0"/>
                        </a:rPr>
                        <a:t>*Four inches to six feet</a:t>
                      </a:r>
                      <a:endPar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38873" marR="38873" marT="0" marB="0" anchor="ctr"/>
                </a:tc>
                <a:tc>
                  <a:txBody>
                    <a:bodyPr/>
                    <a:lstStyle/>
                    <a:p>
                      <a:pPr marL="0" marR="0" indent="0">
                        <a:lnSpc>
                          <a:spcPct val="100000"/>
                        </a:lnSpc>
                        <a:spcBef>
                          <a:spcPts val="0"/>
                        </a:spcBef>
                        <a:spcAft>
                          <a:spcPts val="0"/>
                        </a:spcAft>
                      </a:pPr>
                      <a:r>
                        <a:rPr lang="en-US" sz="1500">
                          <a:solidFill>
                            <a:srgbClr val="000000"/>
                          </a:solidFill>
                          <a:effectLst/>
                          <a:latin typeface="Arial" panose="020B0604020202020204" pitchFamily="34" charset="0"/>
                          <a:cs typeface="Arial" panose="020B0604020202020204" pitchFamily="34" charset="0"/>
                        </a:rPr>
                        <a:t>Ciliary muscle effort increases allowing the lens to become short and fat</a:t>
                      </a:r>
                      <a:endPar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38873" marR="38873" marT="0" marB="0" anchor="ctr"/>
                </a:tc>
                <a:tc>
                  <a:txBody>
                    <a:bodyPr/>
                    <a:lstStyle/>
                    <a:p>
                      <a:pPr marL="0" marR="0" indent="0" algn="ctr">
                        <a:lnSpc>
                          <a:spcPct val="100000"/>
                        </a:lnSpc>
                        <a:spcBef>
                          <a:spcPts val="0"/>
                        </a:spcBef>
                        <a:spcAft>
                          <a:spcPts val="0"/>
                        </a:spcAft>
                      </a:pPr>
                      <a:r>
                        <a:rPr lang="en-US" sz="1500" dirty="0">
                          <a:solidFill>
                            <a:srgbClr val="000000"/>
                          </a:solidFill>
                          <a:effectLst/>
                          <a:latin typeface="Arial" panose="020B0604020202020204" pitchFamily="34" charset="0"/>
                          <a:cs typeface="Arial" panose="020B0604020202020204" pitchFamily="34" charset="0"/>
                        </a:rPr>
                        <a:t>0, too slow</a:t>
                      </a:r>
                      <a:endParaRPr lang="en-US" sz="1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38873" marR="38873" marT="0" marB="0" anchor="ctr"/>
                </a:tc>
                <a:extLst>
                  <a:ext uri="{0D108BD9-81ED-4DB2-BD59-A6C34878D82A}">
                    <a16:rowId xmlns:a16="http://schemas.microsoft.com/office/drawing/2014/main" val="3088602118"/>
                  </a:ext>
                </a:extLst>
              </a:tr>
              <a:tr h="375731">
                <a:tc>
                  <a:txBody>
                    <a:bodyPr/>
                    <a:lstStyle/>
                    <a:p>
                      <a:pPr marL="0" marR="0" indent="0">
                        <a:lnSpc>
                          <a:spcPct val="100000"/>
                        </a:lnSpc>
                        <a:spcBef>
                          <a:spcPts val="0"/>
                        </a:spcBef>
                        <a:spcAft>
                          <a:spcPts val="0"/>
                        </a:spcAft>
                      </a:pPr>
                      <a:r>
                        <a:rPr lang="en-US" sz="1500" baseline="0" dirty="0">
                          <a:solidFill>
                            <a:srgbClr val="000000"/>
                          </a:solidFill>
                          <a:effectLst/>
                          <a:latin typeface="Arial" panose="020B0604020202020204" pitchFamily="34" charset="0"/>
                          <a:cs typeface="Arial" panose="020B0604020202020204" pitchFamily="34" charset="0"/>
                        </a:rPr>
                        <a:t>Aerial perspective</a:t>
                      </a:r>
                      <a:endParaRPr lang="en-US" sz="1500" baseline="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38873" marR="38873" marT="0" marB="0" anchor="ctr"/>
                </a:tc>
                <a:tc>
                  <a:txBody>
                    <a:bodyPr/>
                    <a:lstStyle/>
                    <a:p>
                      <a:pPr marL="0" marR="0" indent="0">
                        <a:lnSpc>
                          <a:spcPct val="100000"/>
                        </a:lnSpc>
                        <a:spcBef>
                          <a:spcPts val="0"/>
                        </a:spcBef>
                        <a:spcAft>
                          <a:spcPts val="0"/>
                        </a:spcAft>
                      </a:pPr>
                      <a:r>
                        <a:rPr lang="en-US" sz="1500" dirty="0">
                          <a:solidFill>
                            <a:srgbClr val="000000"/>
                          </a:solidFill>
                          <a:effectLst/>
                          <a:latin typeface="Arial" panose="020B0604020202020204" pitchFamily="34" charset="0"/>
                          <a:cs typeface="Arial" panose="020B0604020202020204" pitchFamily="34" charset="0"/>
                        </a:rPr>
                        <a:t>Many miles </a:t>
                      </a:r>
                      <a:endParaRPr lang="en-US" sz="1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38873" marR="38873" marT="0" marB="0" anchor="ctr"/>
                </a:tc>
                <a:tc>
                  <a:txBody>
                    <a:bodyPr/>
                    <a:lstStyle/>
                    <a:p>
                      <a:pPr marL="0" marR="0" indent="0">
                        <a:lnSpc>
                          <a:spcPct val="100000"/>
                        </a:lnSpc>
                        <a:spcBef>
                          <a:spcPts val="0"/>
                        </a:spcBef>
                        <a:spcAft>
                          <a:spcPts val="0"/>
                        </a:spcAft>
                      </a:pPr>
                      <a:r>
                        <a:rPr lang="en-US" sz="1500">
                          <a:solidFill>
                            <a:srgbClr val="000000"/>
                          </a:solidFill>
                          <a:effectLst/>
                          <a:latin typeface="Arial" panose="020B0604020202020204" pitchFamily="34" charset="0"/>
                          <a:cs typeface="Arial" panose="020B0604020202020204" pitchFamily="34" charset="0"/>
                        </a:rPr>
                        <a:t>The only cue that gets better with distance</a:t>
                      </a:r>
                      <a:endPar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38873" marR="38873" marT="0" marB="0" anchor="ctr"/>
                </a:tc>
                <a:tc>
                  <a:txBody>
                    <a:bodyPr/>
                    <a:lstStyle/>
                    <a:p>
                      <a:pPr marL="0" marR="0" indent="0" algn="ctr">
                        <a:lnSpc>
                          <a:spcPct val="100000"/>
                        </a:lnSpc>
                        <a:spcBef>
                          <a:spcPts val="0"/>
                        </a:spcBef>
                        <a:spcAft>
                          <a:spcPts val="0"/>
                        </a:spcAft>
                      </a:pPr>
                      <a:r>
                        <a:rPr lang="en-US" sz="1500" dirty="0">
                          <a:solidFill>
                            <a:srgbClr val="000000"/>
                          </a:solidFill>
                          <a:effectLst/>
                          <a:latin typeface="Arial" panose="020B0604020202020204" pitchFamily="34" charset="0"/>
                          <a:cs typeface="Arial" panose="020B0604020202020204" pitchFamily="34" charset="0"/>
                        </a:rPr>
                        <a:t>0, too close</a:t>
                      </a:r>
                      <a:endParaRPr lang="en-US" sz="1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38873" marR="38873" marT="0" marB="0" anchor="ctr"/>
                </a:tc>
                <a:extLst>
                  <a:ext uri="{0D108BD9-81ED-4DB2-BD59-A6C34878D82A}">
                    <a16:rowId xmlns:a16="http://schemas.microsoft.com/office/drawing/2014/main" val="966146603"/>
                  </a:ext>
                </a:extLst>
              </a:tr>
              <a:tr h="563597">
                <a:tc gridSpan="4">
                  <a:txBody>
                    <a:bodyPr/>
                    <a:lstStyle/>
                    <a:p>
                      <a:pPr marL="0" marR="0" indent="0">
                        <a:lnSpc>
                          <a:spcPct val="100000"/>
                        </a:lnSpc>
                        <a:spcBef>
                          <a:spcPts val="0"/>
                        </a:spcBef>
                        <a:spcAft>
                          <a:spcPts val="0"/>
                        </a:spcAft>
                      </a:pPr>
                      <a:r>
                        <a:rPr lang="en-US" sz="1500" dirty="0">
                          <a:solidFill>
                            <a:srgbClr val="000000"/>
                          </a:solidFill>
                          <a:effectLst/>
                          <a:latin typeface="Arial" panose="020B0604020202020204" pitchFamily="34" charset="0"/>
                          <a:cs typeface="Arial" panose="020B0604020202020204" pitchFamily="34" charset="0"/>
                        </a:rPr>
                        <a:t>*The accommodative and vergence systems are capable of fixating targets at infinity, but the changes between six feet and infinity are imperceptibly small. The near point for accommodation is around four inches for a young adult. But this falls off rapidly with age.</a:t>
                      </a:r>
                      <a:endParaRPr lang="en-US" sz="1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38873" marR="38873"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77163225"/>
                  </a:ext>
                </a:extLst>
              </a:tr>
            </a:tbl>
          </a:graphicData>
        </a:graphic>
      </p:graphicFrame>
      <p:sp>
        <p:nvSpPr>
          <p:cNvPr id="4" name="Date Placeholder 3">
            <a:extLst>
              <a:ext uri="{FF2B5EF4-FFF2-40B4-BE49-F238E27FC236}">
                <a16:creationId xmlns:a16="http://schemas.microsoft.com/office/drawing/2014/main" id="{1BA1DA40-AC98-E572-410C-FAE3FDDECE0E}"/>
              </a:ext>
            </a:extLst>
          </p:cNvPr>
          <p:cNvSpPr>
            <a:spLocks noGrp="1"/>
          </p:cNvSpPr>
          <p:nvPr>
            <p:ph type="dt" sz="half" idx="10"/>
          </p:nvPr>
        </p:nvSpPr>
        <p:spPr/>
        <p:txBody>
          <a:bodyPr/>
          <a:lstStyle/>
          <a:p>
            <a:pPr>
              <a:defRPr/>
            </a:pPr>
            <a:fld id="{0B59B21E-DA60-41BF-8E29-19C2FEFC1DA2}" type="datetime1">
              <a:rPr lang="en-US" smtClean="0"/>
              <a:pPr>
                <a:defRPr/>
              </a:pPr>
              <a:t>9/3/2024</a:t>
            </a:fld>
            <a:endParaRPr lang="en-US" dirty="0"/>
          </a:p>
        </p:txBody>
      </p:sp>
      <p:sp>
        <p:nvSpPr>
          <p:cNvPr id="5" name="Footer Placeholder 4">
            <a:extLst>
              <a:ext uri="{FF2B5EF4-FFF2-40B4-BE49-F238E27FC236}">
                <a16:creationId xmlns:a16="http://schemas.microsoft.com/office/drawing/2014/main" id="{0E6106A8-5CAD-D389-6A1D-2D6DBF5BD4A8}"/>
              </a:ext>
            </a:extLst>
          </p:cNvPr>
          <p:cNvSpPr>
            <a:spLocks noGrp="1"/>
          </p:cNvSpPr>
          <p:nvPr>
            <p:ph type="ftr" sz="quarter" idx="11"/>
          </p:nvPr>
        </p:nvSpPr>
        <p:spPr/>
        <p:txBody>
          <a:bodyPr/>
          <a:lstStyle/>
          <a:p>
            <a:pPr>
              <a:defRPr/>
            </a:pPr>
            <a:r>
              <a:rPr lang="en-US"/>
              <a:t>© 2024 Bahill</a:t>
            </a:r>
            <a:endParaRPr lang="en-US" dirty="0"/>
          </a:p>
        </p:txBody>
      </p:sp>
      <p:sp>
        <p:nvSpPr>
          <p:cNvPr id="6" name="Slide Number Placeholder 5">
            <a:extLst>
              <a:ext uri="{FF2B5EF4-FFF2-40B4-BE49-F238E27FC236}">
                <a16:creationId xmlns:a16="http://schemas.microsoft.com/office/drawing/2014/main" id="{52607033-A287-373D-40C0-6805AFC4119F}"/>
              </a:ext>
            </a:extLst>
          </p:cNvPr>
          <p:cNvSpPr>
            <a:spLocks noGrp="1"/>
          </p:cNvSpPr>
          <p:nvPr>
            <p:ph type="sldNum" sz="quarter" idx="12"/>
          </p:nvPr>
        </p:nvSpPr>
        <p:spPr/>
        <p:txBody>
          <a:bodyPr/>
          <a:lstStyle/>
          <a:p>
            <a:pPr>
              <a:defRPr/>
            </a:pPr>
            <a:fld id="{B2C62299-53E6-461B-B489-6AE78C6C08EB}" type="slidenum">
              <a:rPr lang="en-US" smtClean="0"/>
              <a:pPr>
                <a:defRPr/>
              </a:pPr>
              <a:t>72</a:t>
            </a:fld>
            <a:endParaRPr lang="en-US" dirty="0"/>
          </a:p>
        </p:txBody>
      </p:sp>
      <p:graphicFrame>
        <p:nvGraphicFramePr>
          <p:cNvPr id="8" name="Object 7">
            <a:extLst>
              <a:ext uri="{FF2B5EF4-FFF2-40B4-BE49-F238E27FC236}">
                <a16:creationId xmlns:a16="http://schemas.microsoft.com/office/drawing/2014/main" id="{84A33CC5-5904-31AD-2BCE-7FBF58FF5C4B}"/>
              </a:ext>
            </a:extLst>
          </p:cNvPr>
          <p:cNvGraphicFramePr>
            <a:graphicFrameLocks noChangeAspect="1"/>
          </p:cNvGraphicFramePr>
          <p:nvPr/>
        </p:nvGraphicFramePr>
        <p:xfrm>
          <a:off x="0" y="0"/>
          <a:ext cx="476250" cy="180975"/>
        </p:xfrm>
        <a:graphic>
          <a:graphicData uri="http://schemas.openxmlformats.org/presentationml/2006/ole">
            <mc:AlternateContent xmlns:mc="http://schemas.openxmlformats.org/markup-compatibility/2006">
              <mc:Choice xmlns:v="urn:schemas-microsoft-com:vml" Requires="v">
                <p:oleObj name="Equation" r:id="rId3" imgW="469696" imgH="177723" progId="Equation.DSMT4">
                  <p:embed/>
                </p:oleObj>
              </mc:Choice>
              <mc:Fallback>
                <p:oleObj name="Equation" r:id="rId3" imgW="469696" imgH="177723" progId="Equation.DSMT4">
                  <p:embed/>
                  <p:pic>
                    <p:nvPicPr>
                      <p:cNvPr id="8" name="Object 7">
                        <a:extLst>
                          <a:ext uri="{FF2B5EF4-FFF2-40B4-BE49-F238E27FC236}">
                            <a16:creationId xmlns:a16="http://schemas.microsoft.com/office/drawing/2014/main" id="{84A33CC5-5904-31AD-2BCE-7FBF58FF5C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76250" cy="180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94652843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88B78-0231-8A97-2453-AFFBF91DA398}"/>
              </a:ext>
            </a:extLst>
          </p:cNvPr>
          <p:cNvSpPr>
            <a:spLocks noGrp="1"/>
          </p:cNvSpPr>
          <p:nvPr>
            <p:ph type="title"/>
          </p:nvPr>
        </p:nvSpPr>
        <p:spPr>
          <a:xfrm>
            <a:off x="914400" y="199267"/>
            <a:ext cx="8389938" cy="685800"/>
          </a:xfrm>
        </p:spPr>
        <p:txBody>
          <a:bodyPr/>
          <a:lstStyle/>
          <a:p>
            <a:r>
              <a:rPr lang="en-US" dirty="0">
                <a:effectLst/>
                <a:latin typeface="Times New Roman" panose="02020603050405020304" pitchFamily="18" charset="0"/>
                <a:ea typeface="Times New Roman" panose="02020603050405020304" pitchFamily="18" charset="0"/>
              </a:rPr>
              <a:t>Binocular disparity</a:t>
            </a:r>
            <a:endParaRPr lang="en-US" dirty="0"/>
          </a:p>
        </p:txBody>
      </p:sp>
      <p:sp>
        <p:nvSpPr>
          <p:cNvPr id="3" name="Content Placeholder 2">
            <a:extLst>
              <a:ext uri="{FF2B5EF4-FFF2-40B4-BE49-F238E27FC236}">
                <a16:creationId xmlns:a16="http://schemas.microsoft.com/office/drawing/2014/main" id="{8CD7964E-9056-551E-8BB4-B80A125C3682}"/>
              </a:ext>
            </a:extLst>
          </p:cNvPr>
          <p:cNvSpPr>
            <a:spLocks noGrp="1"/>
          </p:cNvSpPr>
          <p:nvPr>
            <p:ph idx="1"/>
          </p:nvPr>
        </p:nvSpPr>
        <p:spPr>
          <a:xfrm>
            <a:off x="914400" y="990600"/>
            <a:ext cx="8389938" cy="5918200"/>
          </a:xfrm>
        </p:spPr>
        <p:txBody>
          <a:bodyPr/>
          <a:lstStyle/>
          <a:p>
            <a:pPr marL="0" indent="0">
              <a:buNone/>
            </a:pPr>
            <a:r>
              <a:rPr lang="en-US" dirty="0">
                <a:effectLst/>
                <a:latin typeface="Times New Roman" panose="02020603050405020304" pitchFamily="18" charset="0"/>
                <a:ea typeface="Times New Roman" panose="02020603050405020304" pitchFamily="18" charset="0"/>
              </a:rPr>
              <a:t>Binocular disparity is the batter’s best cue for the distance to the ball during the pitch </a:t>
            </a:r>
            <a:endParaRPr lang="en-US" dirty="0"/>
          </a:p>
        </p:txBody>
      </p:sp>
      <p:sp>
        <p:nvSpPr>
          <p:cNvPr id="4" name="Date Placeholder 3">
            <a:extLst>
              <a:ext uri="{FF2B5EF4-FFF2-40B4-BE49-F238E27FC236}">
                <a16:creationId xmlns:a16="http://schemas.microsoft.com/office/drawing/2014/main" id="{685FA09A-75B0-E1F1-F4D2-D7C369E668AC}"/>
              </a:ext>
            </a:extLst>
          </p:cNvPr>
          <p:cNvSpPr>
            <a:spLocks noGrp="1"/>
          </p:cNvSpPr>
          <p:nvPr>
            <p:ph type="dt" sz="half" idx="10"/>
          </p:nvPr>
        </p:nvSpPr>
        <p:spPr/>
        <p:txBody>
          <a:bodyPr/>
          <a:lstStyle/>
          <a:p>
            <a:pPr>
              <a:defRPr/>
            </a:pPr>
            <a:fld id="{0B59B21E-DA60-41BF-8E29-19C2FEFC1DA2}" type="datetime1">
              <a:rPr lang="en-US" smtClean="0"/>
              <a:pPr>
                <a:defRPr/>
              </a:pPr>
              <a:t>9/3/2024</a:t>
            </a:fld>
            <a:endParaRPr lang="en-US" dirty="0"/>
          </a:p>
        </p:txBody>
      </p:sp>
      <p:sp>
        <p:nvSpPr>
          <p:cNvPr id="5" name="Footer Placeholder 4">
            <a:extLst>
              <a:ext uri="{FF2B5EF4-FFF2-40B4-BE49-F238E27FC236}">
                <a16:creationId xmlns:a16="http://schemas.microsoft.com/office/drawing/2014/main" id="{8AC52BFA-AAF7-68DF-A113-94EE75059ACB}"/>
              </a:ext>
            </a:extLst>
          </p:cNvPr>
          <p:cNvSpPr>
            <a:spLocks noGrp="1"/>
          </p:cNvSpPr>
          <p:nvPr>
            <p:ph type="ftr" sz="quarter" idx="11"/>
          </p:nvPr>
        </p:nvSpPr>
        <p:spPr/>
        <p:txBody>
          <a:bodyPr/>
          <a:lstStyle/>
          <a:p>
            <a:pPr>
              <a:defRPr/>
            </a:pPr>
            <a:r>
              <a:rPr lang="en-US"/>
              <a:t>© 2024 Bahill</a:t>
            </a:r>
            <a:endParaRPr lang="en-US" dirty="0"/>
          </a:p>
        </p:txBody>
      </p:sp>
      <p:sp>
        <p:nvSpPr>
          <p:cNvPr id="6" name="Slide Number Placeholder 5">
            <a:extLst>
              <a:ext uri="{FF2B5EF4-FFF2-40B4-BE49-F238E27FC236}">
                <a16:creationId xmlns:a16="http://schemas.microsoft.com/office/drawing/2014/main" id="{90AE8FA8-51BE-3AC3-E96B-9B989C15BAC6}"/>
              </a:ext>
            </a:extLst>
          </p:cNvPr>
          <p:cNvSpPr>
            <a:spLocks noGrp="1"/>
          </p:cNvSpPr>
          <p:nvPr>
            <p:ph type="sldNum" sz="quarter" idx="12"/>
          </p:nvPr>
        </p:nvSpPr>
        <p:spPr/>
        <p:txBody>
          <a:bodyPr/>
          <a:lstStyle/>
          <a:p>
            <a:pPr>
              <a:defRPr/>
            </a:pPr>
            <a:fld id="{B2C62299-53E6-461B-B489-6AE78C6C08EB}" type="slidenum">
              <a:rPr lang="en-US" smtClean="0"/>
              <a:pPr>
                <a:defRPr/>
              </a:pPr>
              <a:t>73</a:t>
            </a:fld>
            <a:endParaRPr lang="en-US" dirty="0"/>
          </a:p>
        </p:txBody>
      </p:sp>
      <p:pic>
        <p:nvPicPr>
          <p:cNvPr id="3074" name="Picture 2" descr="Retinal Disparity | Definition ...">
            <a:extLst>
              <a:ext uri="{FF2B5EF4-FFF2-40B4-BE49-F238E27FC236}">
                <a16:creationId xmlns:a16="http://schemas.microsoft.com/office/drawing/2014/main" id="{59151E10-A6CF-402C-BE27-7747BB1C23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592" y="2136167"/>
            <a:ext cx="6553200" cy="4615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925943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9A300-9A25-9978-182E-0E4D982C6185}"/>
              </a:ext>
            </a:extLst>
          </p:cNvPr>
          <p:cNvSpPr>
            <a:spLocks noGrp="1"/>
          </p:cNvSpPr>
          <p:nvPr>
            <p:ph type="title"/>
          </p:nvPr>
        </p:nvSpPr>
        <p:spPr/>
        <p:txBody>
          <a:bodyPr/>
          <a:lstStyle/>
          <a:p>
            <a:r>
              <a:rPr lang="en-US" dirty="0">
                <a:effectLst/>
                <a:latin typeface="Times New Roman" panose="02020603050405020304" pitchFamily="18" charset="0"/>
                <a:ea typeface="Times New Roman" panose="02020603050405020304" pitchFamily="18" charset="0"/>
              </a:rPr>
              <a:t>Retinal speed for moving targets</a:t>
            </a:r>
            <a:endParaRPr lang="en-US" dirty="0"/>
          </a:p>
        </p:txBody>
      </p:sp>
      <p:sp>
        <p:nvSpPr>
          <p:cNvPr id="4" name="Date Placeholder 3">
            <a:extLst>
              <a:ext uri="{FF2B5EF4-FFF2-40B4-BE49-F238E27FC236}">
                <a16:creationId xmlns:a16="http://schemas.microsoft.com/office/drawing/2014/main" id="{41DAC5E2-2785-52BC-1C98-06489337AB28}"/>
              </a:ext>
            </a:extLst>
          </p:cNvPr>
          <p:cNvSpPr>
            <a:spLocks noGrp="1"/>
          </p:cNvSpPr>
          <p:nvPr>
            <p:ph type="dt" sz="half" idx="10"/>
          </p:nvPr>
        </p:nvSpPr>
        <p:spPr/>
        <p:txBody>
          <a:bodyPr/>
          <a:lstStyle/>
          <a:p>
            <a:pPr>
              <a:defRPr/>
            </a:pPr>
            <a:fld id="{0B59B21E-DA60-41BF-8E29-19C2FEFC1DA2}" type="datetime1">
              <a:rPr lang="en-US" smtClean="0"/>
              <a:pPr>
                <a:defRPr/>
              </a:pPr>
              <a:t>9/3/2024</a:t>
            </a:fld>
            <a:endParaRPr lang="en-US" dirty="0"/>
          </a:p>
        </p:txBody>
      </p:sp>
      <p:sp>
        <p:nvSpPr>
          <p:cNvPr id="5" name="Footer Placeholder 4">
            <a:extLst>
              <a:ext uri="{FF2B5EF4-FFF2-40B4-BE49-F238E27FC236}">
                <a16:creationId xmlns:a16="http://schemas.microsoft.com/office/drawing/2014/main" id="{F9D6109E-F668-13DA-3235-586CDF1E821F}"/>
              </a:ext>
            </a:extLst>
          </p:cNvPr>
          <p:cNvSpPr>
            <a:spLocks noGrp="1"/>
          </p:cNvSpPr>
          <p:nvPr>
            <p:ph type="ftr" sz="quarter" idx="11"/>
          </p:nvPr>
        </p:nvSpPr>
        <p:spPr/>
        <p:txBody>
          <a:bodyPr/>
          <a:lstStyle/>
          <a:p>
            <a:pPr>
              <a:defRPr/>
            </a:pPr>
            <a:r>
              <a:rPr lang="en-US"/>
              <a:t>© 2024 Bahill</a:t>
            </a:r>
            <a:endParaRPr lang="en-US" dirty="0"/>
          </a:p>
        </p:txBody>
      </p:sp>
      <p:sp>
        <p:nvSpPr>
          <p:cNvPr id="6" name="Slide Number Placeholder 5">
            <a:extLst>
              <a:ext uri="{FF2B5EF4-FFF2-40B4-BE49-F238E27FC236}">
                <a16:creationId xmlns:a16="http://schemas.microsoft.com/office/drawing/2014/main" id="{FAC0995B-2FEC-58BE-3CF1-69993CCE8362}"/>
              </a:ext>
            </a:extLst>
          </p:cNvPr>
          <p:cNvSpPr>
            <a:spLocks noGrp="1"/>
          </p:cNvSpPr>
          <p:nvPr>
            <p:ph type="sldNum" sz="quarter" idx="12"/>
          </p:nvPr>
        </p:nvSpPr>
        <p:spPr/>
        <p:txBody>
          <a:bodyPr/>
          <a:lstStyle/>
          <a:p>
            <a:pPr>
              <a:defRPr/>
            </a:pPr>
            <a:fld id="{B2C62299-53E6-461B-B489-6AE78C6C08EB}" type="slidenum">
              <a:rPr lang="en-US" smtClean="0"/>
              <a:pPr>
                <a:defRPr/>
              </a:pPr>
              <a:t>74</a:t>
            </a:fld>
            <a:endParaRPr lang="en-US" dirty="0"/>
          </a:p>
        </p:txBody>
      </p:sp>
      <p:pic>
        <p:nvPicPr>
          <p:cNvPr id="7" name="Picture 6" descr="A baseball on a bat&#10;&#10;Description automatically generated">
            <a:extLst>
              <a:ext uri="{FF2B5EF4-FFF2-40B4-BE49-F238E27FC236}">
                <a16:creationId xmlns:a16="http://schemas.microsoft.com/office/drawing/2014/main" id="{22582ACE-9035-DE5F-6E8B-4EE486F413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8927" y="1143000"/>
            <a:ext cx="8135073" cy="5808340"/>
          </a:xfrm>
          <a:prstGeom prst="rect">
            <a:avLst/>
          </a:prstGeom>
        </p:spPr>
      </p:pic>
    </p:spTree>
    <p:extLst>
      <p:ext uri="{BB962C8B-B14F-4D97-AF65-F5344CB8AC3E}">
        <p14:creationId xmlns:p14="http://schemas.microsoft.com/office/powerpoint/2010/main" val="7294371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8F84A-E5AC-442D-4F24-2BBA90DB385C}"/>
              </a:ext>
            </a:extLst>
          </p:cNvPr>
          <p:cNvSpPr>
            <a:spLocks noGrp="1"/>
          </p:cNvSpPr>
          <p:nvPr>
            <p:ph type="title"/>
          </p:nvPr>
        </p:nvSpPr>
        <p:spPr/>
        <p:txBody>
          <a:bodyPr/>
          <a:lstStyle/>
          <a:p>
            <a:r>
              <a:rPr lang="en-US" dirty="0">
                <a:latin typeface="Times New Roman" panose="02020603050405020304" pitchFamily="18" charset="0"/>
                <a:ea typeface="Times New Roman" panose="02020603050405020304" pitchFamily="18" charset="0"/>
              </a:rPr>
              <a:t>A</a:t>
            </a:r>
            <a:r>
              <a:rPr lang="en-US" dirty="0">
                <a:effectLst/>
                <a:latin typeface="Times New Roman" panose="02020603050405020304" pitchFamily="18" charset="0"/>
                <a:ea typeface="Times New Roman" panose="02020603050405020304" pitchFamily="18" charset="0"/>
              </a:rPr>
              <a:t>pparent size</a:t>
            </a:r>
            <a:endParaRPr lang="en-US" dirty="0"/>
          </a:p>
        </p:txBody>
      </p:sp>
      <p:sp>
        <p:nvSpPr>
          <p:cNvPr id="3" name="Content Placeholder 2">
            <a:extLst>
              <a:ext uri="{FF2B5EF4-FFF2-40B4-BE49-F238E27FC236}">
                <a16:creationId xmlns:a16="http://schemas.microsoft.com/office/drawing/2014/main" id="{608AD4FA-03E5-4178-15DA-4EBF11F52446}"/>
              </a:ext>
            </a:extLst>
          </p:cNvPr>
          <p:cNvSpPr>
            <a:spLocks noGrp="1"/>
          </p:cNvSpPr>
          <p:nvPr>
            <p:ph idx="1"/>
          </p:nvPr>
        </p:nvSpPr>
        <p:spPr>
          <a:xfrm>
            <a:off x="990600" y="1136248"/>
            <a:ext cx="8389938" cy="1378352"/>
          </a:xfrm>
        </p:spPr>
        <p:txBody>
          <a:bodyPr/>
          <a:lstStyle/>
          <a:p>
            <a:pPr marL="0" indent="0">
              <a:buNone/>
            </a:pPr>
            <a:r>
              <a:rPr lang="en-US" dirty="0">
                <a:effectLst/>
                <a:latin typeface="Times New Roman" panose="02020603050405020304" pitchFamily="18" charset="0"/>
                <a:ea typeface="Times New Roman" panose="02020603050405020304" pitchFamily="18" charset="0"/>
              </a:rPr>
              <a:t>From the pitcher’s release point to the beginning of the swing, the apparent size of the baseball grows from 0.26</a:t>
            </a:r>
            <a:r>
              <a:rPr lang="en-US" dirty="0">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en-US" dirty="0">
                <a:effectLst/>
                <a:latin typeface="Times New Roman" panose="02020603050405020304" pitchFamily="18" charset="0"/>
                <a:ea typeface="Times New Roman" panose="02020603050405020304" pitchFamily="18" charset="0"/>
              </a:rPr>
              <a:t> to 0.8</a:t>
            </a:r>
            <a:r>
              <a:rPr lang="en-US" dirty="0">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en-US" dirty="0">
                <a:effectLst/>
                <a:latin typeface="Times New Roman" panose="02020603050405020304" pitchFamily="18" charset="0"/>
                <a:ea typeface="Times New Roman" panose="02020603050405020304" pitchFamily="18" charset="0"/>
              </a:rPr>
              <a:t>. </a:t>
            </a:r>
          </a:p>
          <a:p>
            <a:pPr marL="0" indent="0">
              <a:buNone/>
            </a:pPr>
            <a:endParaRPr lang="en-US" dirty="0">
              <a:latin typeface="Times New Roman" panose="02020603050405020304" pitchFamily="18" charset="0"/>
            </a:endParaRPr>
          </a:p>
          <a:p>
            <a:pPr marL="0" indent="0">
              <a:buNone/>
            </a:pPr>
            <a:endParaRPr lang="en-US" dirty="0">
              <a:latin typeface="Times New Roman" panose="02020603050405020304" pitchFamily="18" charset="0"/>
            </a:endParaRPr>
          </a:p>
          <a:p>
            <a:pPr marL="0" indent="0">
              <a:buNone/>
            </a:pPr>
            <a:endParaRPr lang="en-US" dirty="0"/>
          </a:p>
        </p:txBody>
      </p:sp>
      <p:sp>
        <p:nvSpPr>
          <p:cNvPr id="4" name="Date Placeholder 3">
            <a:extLst>
              <a:ext uri="{FF2B5EF4-FFF2-40B4-BE49-F238E27FC236}">
                <a16:creationId xmlns:a16="http://schemas.microsoft.com/office/drawing/2014/main" id="{E5ADBCB7-09E0-9826-1F7E-589ABBD11B73}"/>
              </a:ext>
            </a:extLst>
          </p:cNvPr>
          <p:cNvSpPr>
            <a:spLocks noGrp="1"/>
          </p:cNvSpPr>
          <p:nvPr>
            <p:ph type="dt" sz="half" idx="10"/>
          </p:nvPr>
        </p:nvSpPr>
        <p:spPr/>
        <p:txBody>
          <a:bodyPr/>
          <a:lstStyle/>
          <a:p>
            <a:pPr marL="0" marR="0" lvl="0" indent="0" algn="l" defTabSz="914400" rtl="0" eaLnBrk="0" fontAlgn="base" latinLnBrk="0" hangingPunct="0">
              <a:lnSpc>
                <a:spcPct val="100000"/>
              </a:lnSpc>
              <a:spcBef>
                <a:spcPct val="50000"/>
              </a:spcBef>
              <a:spcAft>
                <a:spcPct val="0"/>
              </a:spcAft>
              <a:buClrTx/>
              <a:buSzTx/>
              <a:buFontTx/>
              <a:buNone/>
              <a:tabLst/>
              <a:defRPr/>
            </a:pPr>
            <a:fld id="{0B59B21E-DA60-41BF-8E29-19C2FEFC1DA2}" type="datetime1">
              <a:rPr kumimoji="0" lang="en-US" sz="1600" b="0" i="0" u="none" strike="noStrike" kern="1200" cap="none" spc="0" normalizeH="0" baseline="0" noProof="0" smtClean="0">
                <a:ln>
                  <a:noFill/>
                </a:ln>
                <a:solidFill>
                  <a:srgbClr val="CDC800"/>
                </a:solidFill>
                <a:effectLst/>
                <a:uLnTx/>
                <a:uFillTx/>
                <a:latin typeface="Gill Sans MT" pitchFamily="34" charset="0"/>
                <a:ea typeface="+mn-ea"/>
                <a:cs typeface="+mn-cs"/>
              </a:rPr>
              <a:pPr marL="0" marR="0" lvl="0" indent="0" algn="l" defTabSz="914400" rtl="0" eaLnBrk="0" fontAlgn="base" latinLnBrk="0" hangingPunct="0">
                <a:lnSpc>
                  <a:spcPct val="100000"/>
                </a:lnSpc>
                <a:spcBef>
                  <a:spcPct val="50000"/>
                </a:spcBef>
                <a:spcAft>
                  <a:spcPct val="0"/>
                </a:spcAft>
                <a:buClrTx/>
                <a:buSzTx/>
                <a:buFontTx/>
                <a:buNone/>
                <a:tabLst/>
                <a:defRPr/>
              </a:pPr>
              <a:t>9/3/2024</a:t>
            </a:fld>
            <a:endParaRPr kumimoji="0" lang="en-US" sz="1600" b="0" i="0" u="none" strike="noStrike" kern="1200" cap="none" spc="0" normalizeH="0" baseline="0" noProof="0" dirty="0">
              <a:ln>
                <a:noFill/>
              </a:ln>
              <a:solidFill>
                <a:srgbClr val="CDC800"/>
              </a:solidFill>
              <a:effectLst/>
              <a:uLnTx/>
              <a:uFillTx/>
              <a:latin typeface="Gill Sans MT" pitchFamily="34" charset="0"/>
              <a:ea typeface="+mn-ea"/>
              <a:cs typeface="+mn-cs"/>
            </a:endParaRPr>
          </a:p>
        </p:txBody>
      </p:sp>
      <p:sp>
        <p:nvSpPr>
          <p:cNvPr id="5" name="Footer Placeholder 4">
            <a:extLst>
              <a:ext uri="{FF2B5EF4-FFF2-40B4-BE49-F238E27FC236}">
                <a16:creationId xmlns:a16="http://schemas.microsoft.com/office/drawing/2014/main" id="{E22875D1-7FB6-0D6C-E843-5292E483DEF7}"/>
              </a:ext>
            </a:extLst>
          </p:cNvPr>
          <p:cNvSpPr>
            <a:spLocks noGrp="1"/>
          </p:cNvSpPr>
          <p:nvPr>
            <p:ph type="ftr" sz="quarter" idx="11"/>
          </p:nvPr>
        </p:nvSpPr>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CDC800"/>
                </a:solidFill>
                <a:effectLst/>
                <a:uLnTx/>
                <a:uFillTx/>
                <a:latin typeface="Gill Sans MT" pitchFamily="34" charset="0"/>
                <a:ea typeface="+mn-ea"/>
                <a:cs typeface="+mn-cs"/>
              </a:rPr>
              <a:t>© 2024 Bahill</a:t>
            </a:r>
            <a:endParaRPr kumimoji="0" lang="en-US" sz="1600" b="0" i="0" u="none" strike="noStrike" kern="1200" cap="none" spc="0" normalizeH="0" baseline="0" noProof="0" dirty="0">
              <a:ln>
                <a:noFill/>
              </a:ln>
              <a:solidFill>
                <a:srgbClr val="CDC800"/>
              </a:solidFill>
              <a:effectLst/>
              <a:uLnTx/>
              <a:uFillTx/>
              <a:latin typeface="Gill Sans MT" pitchFamily="34" charset="0"/>
              <a:ea typeface="+mn-ea"/>
              <a:cs typeface="+mn-cs"/>
            </a:endParaRPr>
          </a:p>
        </p:txBody>
      </p:sp>
      <p:sp>
        <p:nvSpPr>
          <p:cNvPr id="6" name="Slide Number Placeholder 5">
            <a:extLst>
              <a:ext uri="{FF2B5EF4-FFF2-40B4-BE49-F238E27FC236}">
                <a16:creationId xmlns:a16="http://schemas.microsoft.com/office/drawing/2014/main" id="{EA4F067F-2CB1-0109-85F7-F0D56BF7CF75}"/>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B2C62299-53E6-461B-B489-6AE78C6C08EB}" type="slidenum">
              <a:rPr kumimoji="0" lang="en-US" sz="1600" b="0" i="0" u="none" strike="noStrike" kern="1200" cap="none" spc="0" normalizeH="0" baseline="0" noProof="0" smtClean="0">
                <a:ln>
                  <a:noFill/>
                </a:ln>
                <a:solidFill>
                  <a:srgbClr val="CDC800"/>
                </a:solidFill>
                <a:effectLst/>
                <a:uLnTx/>
                <a:uFillTx/>
                <a:latin typeface="Gill Sans MT"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75</a:t>
            </a:fld>
            <a:endParaRPr kumimoji="0" lang="en-US" sz="1600" b="0" i="0" u="none" strike="noStrike" kern="1200" cap="none" spc="0" normalizeH="0" baseline="0" noProof="0" dirty="0">
              <a:ln>
                <a:noFill/>
              </a:ln>
              <a:solidFill>
                <a:srgbClr val="CDC800"/>
              </a:solidFill>
              <a:effectLst/>
              <a:uLnTx/>
              <a:uFillTx/>
              <a:latin typeface="Gill Sans MT" pitchFamily="34" charset="0"/>
              <a:ea typeface="+mn-ea"/>
              <a:cs typeface="+mn-cs"/>
            </a:endParaRPr>
          </a:p>
        </p:txBody>
      </p:sp>
      <p:sp>
        <p:nvSpPr>
          <p:cNvPr id="7" name="Rectangle 2">
            <a:extLst>
              <a:ext uri="{FF2B5EF4-FFF2-40B4-BE49-F238E27FC236}">
                <a16:creationId xmlns:a16="http://schemas.microsoft.com/office/drawing/2014/main" id="{BDFFE796-0482-10BA-C1B0-3EB1114CB358}"/>
              </a:ext>
            </a:extLst>
          </p:cNvPr>
          <p:cNvSpPr>
            <a:spLocks noChangeArrowheads="1"/>
          </p:cNvSpPr>
          <p:nvPr/>
        </p:nvSpPr>
        <p:spPr bwMode="auto">
          <a:xfrm>
            <a:off x="0" y="1293168"/>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0" name="Rectangle 2">
            <a:extLst>
              <a:ext uri="{FF2B5EF4-FFF2-40B4-BE49-F238E27FC236}">
                <a16:creationId xmlns:a16="http://schemas.microsoft.com/office/drawing/2014/main" id="{3DD9ED4C-2AA6-E56A-B5C6-6E7946B53B32}"/>
              </a:ext>
            </a:extLst>
          </p:cNvPr>
          <p:cNvSpPr>
            <a:spLocks noChangeArrowheads="1"/>
          </p:cNvSpPr>
          <p:nvPr/>
        </p:nvSpPr>
        <p:spPr bwMode="auto">
          <a:xfrm>
            <a:off x="1123950" y="2971799"/>
            <a:ext cx="1693772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11" name="Object 10">
            <a:extLst>
              <a:ext uri="{FF2B5EF4-FFF2-40B4-BE49-F238E27FC236}">
                <a16:creationId xmlns:a16="http://schemas.microsoft.com/office/drawing/2014/main" id="{4679F53D-F286-10CA-4211-B0266F87B800}"/>
              </a:ext>
            </a:extLst>
          </p:cNvPr>
          <p:cNvGraphicFramePr>
            <a:graphicFrameLocks noChangeAspect="1"/>
          </p:cNvGraphicFramePr>
          <p:nvPr/>
        </p:nvGraphicFramePr>
        <p:xfrm>
          <a:off x="1123949" y="2971800"/>
          <a:ext cx="8403771" cy="1524000"/>
        </p:xfrm>
        <a:graphic>
          <a:graphicData uri="http://schemas.openxmlformats.org/presentationml/2006/ole">
            <mc:AlternateContent xmlns:mc="http://schemas.openxmlformats.org/markup-compatibility/2006">
              <mc:Choice xmlns:v="urn:schemas-microsoft-com:vml" Requires="v">
                <p:oleObj name="Equation" r:id="rId2" imgW="3670300" imgH="660400" progId="Equation.DSMT4">
                  <p:embed/>
                </p:oleObj>
              </mc:Choice>
              <mc:Fallback>
                <p:oleObj name="Equation" r:id="rId2" imgW="3670300" imgH="660400" progId="Equation.DSMT4">
                  <p:embed/>
                  <p:pic>
                    <p:nvPicPr>
                      <p:cNvPr id="11" name="Object 10">
                        <a:extLst>
                          <a:ext uri="{FF2B5EF4-FFF2-40B4-BE49-F238E27FC236}">
                            <a16:creationId xmlns:a16="http://schemas.microsoft.com/office/drawing/2014/main" id="{4679F53D-F286-10CA-4211-B0266F87B8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3949" y="2971800"/>
                        <a:ext cx="8403771" cy="1524000"/>
                      </a:xfrm>
                      <a:prstGeom prst="rect">
                        <a:avLst/>
                      </a:prstGeom>
                      <a:noFill/>
                    </p:spPr>
                  </p:pic>
                </p:oleObj>
              </mc:Fallback>
            </mc:AlternateContent>
          </a:graphicData>
        </a:graphic>
      </p:graphicFrame>
    </p:spTree>
    <p:extLst>
      <p:ext uri="{BB962C8B-B14F-4D97-AF65-F5344CB8AC3E}">
        <p14:creationId xmlns:p14="http://schemas.microsoft.com/office/powerpoint/2010/main" val="87392840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A9F3E-37D9-19A6-E649-7F3CB754EFD1}"/>
              </a:ext>
            </a:extLst>
          </p:cNvPr>
          <p:cNvSpPr>
            <a:spLocks noGrp="1"/>
          </p:cNvSpPr>
          <p:nvPr>
            <p:ph type="title"/>
          </p:nvPr>
        </p:nvSpPr>
        <p:spPr/>
        <p:txBody>
          <a:bodyPr/>
          <a:lstStyle/>
          <a:p>
            <a:r>
              <a:rPr kumimoji="1" lang="en-US" b="0" i="0" u="none" strike="noStrike" kern="0" cap="none" spc="0" normalizeH="0" baseline="0" noProof="0" dirty="0">
                <a:ln>
                  <a:noFill/>
                </a:ln>
                <a:solidFill>
                  <a:srgbClr val="FFC000"/>
                </a:solidFill>
                <a:effectLst/>
                <a:uLnTx/>
                <a:uFillTx/>
                <a:latin typeface="Times New Roman" panose="02020603050405020304" pitchFamily="18" charset="0"/>
                <a:ea typeface="Times New Roman" panose="02020603050405020304" pitchFamily="18" charset="0"/>
                <a:cs typeface="+mn-cs"/>
              </a:rPr>
              <a:t>Wow!</a:t>
            </a:r>
            <a:endParaRPr lang="en-US" dirty="0">
              <a:solidFill>
                <a:srgbClr val="FFC000"/>
              </a:solidFill>
            </a:endParaRPr>
          </a:p>
        </p:txBody>
      </p:sp>
      <p:sp>
        <p:nvSpPr>
          <p:cNvPr id="3" name="Content Placeholder 2">
            <a:extLst>
              <a:ext uri="{FF2B5EF4-FFF2-40B4-BE49-F238E27FC236}">
                <a16:creationId xmlns:a16="http://schemas.microsoft.com/office/drawing/2014/main" id="{EB70B327-6E4C-C9B7-B0BD-08F66DD97F70}"/>
              </a:ext>
            </a:extLst>
          </p:cNvPr>
          <p:cNvSpPr>
            <a:spLocks noGrp="1"/>
          </p:cNvSpPr>
          <p:nvPr>
            <p:ph idx="1"/>
          </p:nvPr>
        </p:nvSpPr>
        <p:spPr/>
        <p:txBody>
          <a:bodyPr/>
          <a:lstStyle/>
          <a:p>
            <a:pPr marL="0" indent="0">
              <a:buNone/>
            </a:pPr>
            <a:r>
              <a:rPr lang="en-US" dirty="0">
                <a:effectLst/>
                <a:latin typeface="Times New Roman" panose="02020603050405020304" pitchFamily="18" charset="0"/>
                <a:ea typeface="Times New Roman" panose="02020603050405020304" pitchFamily="18" charset="0"/>
              </a:rPr>
              <a:t>It seems that binocular disparity, retinal speed for moving targets, and apparent size are the only </a:t>
            </a:r>
            <a:r>
              <a:rPr lang="en-US" i="1" dirty="0">
                <a:effectLst/>
                <a:latin typeface="Times New Roman" panose="02020603050405020304" pitchFamily="18" charset="0"/>
                <a:ea typeface="Times New Roman" panose="02020603050405020304" pitchFamily="18" charset="0"/>
              </a:rPr>
              <a:t>depth perception</a:t>
            </a:r>
            <a:r>
              <a:rPr lang="en-US" dirty="0">
                <a:effectLst/>
                <a:latin typeface="Times New Roman" panose="02020603050405020304" pitchFamily="18" charset="0"/>
                <a:ea typeface="Times New Roman" panose="02020603050405020304" pitchFamily="18" charset="0"/>
              </a:rPr>
              <a:t> cues that the batter can use in tracking the pitch!</a:t>
            </a:r>
          </a:p>
          <a:p>
            <a:endParaRPr lang="en-US" dirty="0"/>
          </a:p>
        </p:txBody>
      </p:sp>
      <p:sp>
        <p:nvSpPr>
          <p:cNvPr id="4" name="Date Placeholder 3">
            <a:extLst>
              <a:ext uri="{FF2B5EF4-FFF2-40B4-BE49-F238E27FC236}">
                <a16:creationId xmlns:a16="http://schemas.microsoft.com/office/drawing/2014/main" id="{2A7B1D97-6064-521B-BE04-192D19455ACF}"/>
              </a:ext>
            </a:extLst>
          </p:cNvPr>
          <p:cNvSpPr>
            <a:spLocks noGrp="1"/>
          </p:cNvSpPr>
          <p:nvPr>
            <p:ph type="dt" sz="half" idx="10"/>
          </p:nvPr>
        </p:nvSpPr>
        <p:spPr/>
        <p:txBody>
          <a:bodyPr/>
          <a:lstStyle/>
          <a:p>
            <a:pPr>
              <a:defRPr/>
            </a:pPr>
            <a:fld id="{0B59B21E-DA60-41BF-8E29-19C2FEFC1DA2}" type="datetime1">
              <a:rPr lang="en-US" smtClean="0"/>
              <a:pPr>
                <a:defRPr/>
              </a:pPr>
              <a:t>9/3/2024</a:t>
            </a:fld>
            <a:endParaRPr lang="en-US" dirty="0"/>
          </a:p>
        </p:txBody>
      </p:sp>
      <p:sp>
        <p:nvSpPr>
          <p:cNvPr id="5" name="Footer Placeholder 4">
            <a:extLst>
              <a:ext uri="{FF2B5EF4-FFF2-40B4-BE49-F238E27FC236}">
                <a16:creationId xmlns:a16="http://schemas.microsoft.com/office/drawing/2014/main" id="{930BAC5C-438C-A19D-342C-3FC3CCBCD135}"/>
              </a:ext>
            </a:extLst>
          </p:cNvPr>
          <p:cNvSpPr>
            <a:spLocks noGrp="1"/>
          </p:cNvSpPr>
          <p:nvPr>
            <p:ph type="ftr" sz="quarter" idx="11"/>
          </p:nvPr>
        </p:nvSpPr>
        <p:spPr/>
        <p:txBody>
          <a:bodyPr/>
          <a:lstStyle/>
          <a:p>
            <a:pPr>
              <a:defRPr/>
            </a:pPr>
            <a:r>
              <a:rPr lang="en-US"/>
              <a:t>© 2024 Bahill</a:t>
            </a:r>
            <a:endParaRPr lang="en-US" dirty="0"/>
          </a:p>
        </p:txBody>
      </p:sp>
      <p:sp>
        <p:nvSpPr>
          <p:cNvPr id="6" name="Slide Number Placeholder 5">
            <a:extLst>
              <a:ext uri="{FF2B5EF4-FFF2-40B4-BE49-F238E27FC236}">
                <a16:creationId xmlns:a16="http://schemas.microsoft.com/office/drawing/2014/main" id="{33E964C2-9D63-E2A9-F66E-464D67A83F33}"/>
              </a:ext>
            </a:extLst>
          </p:cNvPr>
          <p:cNvSpPr>
            <a:spLocks noGrp="1"/>
          </p:cNvSpPr>
          <p:nvPr>
            <p:ph type="sldNum" sz="quarter" idx="12"/>
          </p:nvPr>
        </p:nvSpPr>
        <p:spPr/>
        <p:txBody>
          <a:bodyPr/>
          <a:lstStyle/>
          <a:p>
            <a:pPr>
              <a:defRPr/>
            </a:pPr>
            <a:fld id="{B2C62299-53E6-461B-B489-6AE78C6C08EB}" type="slidenum">
              <a:rPr lang="en-US" smtClean="0"/>
              <a:pPr>
                <a:defRPr/>
              </a:pPr>
              <a:t>76</a:t>
            </a:fld>
            <a:endParaRPr lang="en-US" dirty="0"/>
          </a:p>
        </p:txBody>
      </p:sp>
    </p:spTree>
    <p:extLst>
      <p:ext uri="{BB962C8B-B14F-4D97-AF65-F5344CB8AC3E}">
        <p14:creationId xmlns:p14="http://schemas.microsoft.com/office/powerpoint/2010/main" val="128836686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CC6C8-B1E3-4CC7-9F31-842C9A66817B}"/>
              </a:ext>
            </a:extLst>
          </p:cNvPr>
          <p:cNvSpPr>
            <a:spLocks noGrp="1"/>
          </p:cNvSpPr>
          <p:nvPr>
            <p:ph type="title"/>
          </p:nvPr>
        </p:nvSpPr>
        <p:spPr>
          <a:xfrm>
            <a:off x="914400" y="0"/>
            <a:ext cx="8389938" cy="796925"/>
          </a:xfrm>
        </p:spPr>
        <p:txBody>
          <a:bodyPr/>
          <a:lstStyle/>
          <a:p>
            <a:r>
              <a:rPr lang="en-US" dirty="0">
                <a:latin typeface="+mj-lt"/>
              </a:rPr>
              <a:t>To track the pitch the batter probably uses</a:t>
            </a:r>
            <a:endParaRPr lang="en-US" dirty="0"/>
          </a:p>
        </p:txBody>
      </p:sp>
      <p:sp>
        <p:nvSpPr>
          <p:cNvPr id="3" name="Content Placeholder 2">
            <a:extLst>
              <a:ext uri="{FF2B5EF4-FFF2-40B4-BE49-F238E27FC236}">
                <a16:creationId xmlns:a16="http://schemas.microsoft.com/office/drawing/2014/main" id="{CBF4A05C-573D-E1D9-AB30-796A6F5501E5}"/>
              </a:ext>
            </a:extLst>
          </p:cNvPr>
          <p:cNvSpPr>
            <a:spLocks noGrp="1"/>
          </p:cNvSpPr>
          <p:nvPr>
            <p:ph idx="1"/>
          </p:nvPr>
        </p:nvSpPr>
        <p:spPr>
          <a:xfrm>
            <a:off x="914400" y="796925"/>
            <a:ext cx="8389938" cy="6111875"/>
          </a:xfrm>
        </p:spPr>
        <p:txBody>
          <a:bodyPr/>
          <a:lstStyle/>
          <a:p>
            <a:pPr marL="0" lvl="1">
              <a:spcBef>
                <a:spcPts val="600"/>
              </a:spcBef>
            </a:pPr>
            <a:r>
              <a:rPr lang="en-US" dirty="0">
                <a:latin typeface="Times New Roman" panose="02020603050405020304" pitchFamily="18" charset="0"/>
                <a:ea typeface="Times New Roman" panose="02020603050405020304" pitchFamily="18" charset="0"/>
              </a:rPr>
              <a:t>Retina/cortical cues</a:t>
            </a:r>
          </a:p>
          <a:p>
            <a:pPr marL="457200" marR="0" indent="0">
              <a:spcBef>
                <a:spcPts val="0"/>
              </a:spcBef>
              <a:spcAft>
                <a:spcPts val="0"/>
              </a:spcAft>
            </a:pPr>
            <a:r>
              <a:rPr lang="en-US" sz="2400" dirty="0">
                <a:latin typeface="Times New Roman" panose="02020603050405020304" pitchFamily="18" charset="0"/>
                <a:ea typeface="Times New Roman" panose="02020603050405020304" pitchFamily="18" charset="0"/>
              </a:rPr>
              <a:t>a</a:t>
            </a:r>
            <a:r>
              <a:rPr lang="en-US" sz="2400" dirty="0">
                <a:effectLst/>
                <a:latin typeface="Times New Roman" panose="02020603050405020304" pitchFamily="18" charset="0"/>
                <a:ea typeface="Times New Roman" panose="02020603050405020304" pitchFamily="18" charset="0"/>
              </a:rPr>
              <a:t>ngular size of the ball</a:t>
            </a:r>
          </a:p>
          <a:p>
            <a:pPr marL="457200" marR="0" indent="0">
              <a:spcBef>
                <a:spcPts val="0"/>
              </a:spcBef>
              <a:spcAft>
                <a:spcPts val="0"/>
              </a:spcAft>
            </a:pPr>
            <a:r>
              <a:rPr lang="en-US" sz="2400" dirty="0">
                <a:latin typeface="Times New Roman" panose="02020603050405020304" pitchFamily="18" charset="0"/>
                <a:ea typeface="Times New Roman" panose="02020603050405020304" pitchFamily="18" charset="0"/>
              </a:rPr>
              <a:t>r</a:t>
            </a:r>
            <a:r>
              <a:rPr lang="en-US" sz="2400" dirty="0">
                <a:effectLst/>
                <a:latin typeface="Times New Roman" panose="02020603050405020304" pitchFamily="18" charset="0"/>
                <a:ea typeface="Times New Roman" panose="02020603050405020304" pitchFamily="18" charset="0"/>
              </a:rPr>
              <a:t>ate of change of angular size</a:t>
            </a:r>
          </a:p>
          <a:p>
            <a:pPr marL="457200" marR="0" indent="0">
              <a:spcBef>
                <a:spcPts val="0"/>
              </a:spcBef>
              <a:spcAft>
                <a:spcPts val="0"/>
              </a:spcAft>
            </a:pPr>
            <a:r>
              <a:rPr lang="en-US" sz="2400" dirty="0">
                <a:latin typeface="Times New Roman" panose="02020603050405020304" pitchFamily="18" charset="0"/>
                <a:ea typeface="Times New Roman" panose="02020603050405020304" pitchFamily="18" charset="0"/>
              </a:rPr>
              <a:t>a</a:t>
            </a:r>
            <a:r>
              <a:rPr lang="en-US" sz="2400" dirty="0">
                <a:effectLst/>
                <a:latin typeface="Times New Roman" panose="02020603050405020304" pitchFamily="18" charset="0"/>
                <a:ea typeface="Times New Roman" panose="02020603050405020304" pitchFamily="18" charset="0"/>
              </a:rPr>
              <a:t>ngular distance of the ball's image off of the fovea</a:t>
            </a:r>
          </a:p>
          <a:p>
            <a:pPr marL="457200" marR="0" indent="0">
              <a:spcBef>
                <a:spcPts val="0"/>
              </a:spcBef>
              <a:spcAft>
                <a:spcPts val="0"/>
              </a:spcAft>
            </a:pPr>
            <a:r>
              <a:rPr lang="en-US" sz="2400" dirty="0">
                <a:latin typeface="Times New Roman" panose="02020603050405020304" pitchFamily="18" charset="0"/>
                <a:ea typeface="Times New Roman" panose="02020603050405020304" pitchFamily="18" charset="0"/>
              </a:rPr>
              <a:t>ball’s retinal velocity</a:t>
            </a:r>
            <a:endParaRPr lang="en-US" sz="2400" dirty="0">
              <a:effectLst/>
              <a:latin typeface="Times New Roman" panose="02020603050405020304" pitchFamily="18" charset="0"/>
              <a:ea typeface="Times New Roman" panose="02020603050405020304" pitchFamily="18" charset="0"/>
            </a:endParaRPr>
          </a:p>
          <a:p>
            <a:r>
              <a:rPr lang="en-US" sz="2800" dirty="0">
                <a:effectLst/>
                <a:latin typeface="Times New Roman" panose="02020603050405020304" pitchFamily="18" charset="0"/>
                <a:ea typeface="Times New Roman" panose="02020603050405020304" pitchFamily="18" charset="0"/>
              </a:rPr>
              <a:t> </a:t>
            </a:r>
            <a:r>
              <a:rPr lang="en-US" sz="2800" dirty="0">
                <a:latin typeface="+mj-lt"/>
                <a:ea typeface="Times New Roman" panose="02020603050405020304" pitchFamily="18" charset="0"/>
              </a:rPr>
              <a:t>D</a:t>
            </a:r>
            <a:r>
              <a:rPr lang="en-US" sz="2800" dirty="0">
                <a:effectLst/>
                <a:latin typeface="+mj-lt"/>
                <a:ea typeface="Times New Roman" panose="02020603050405020304" pitchFamily="18" charset="0"/>
              </a:rPr>
              <a:t>epth perception cues</a:t>
            </a:r>
            <a:endParaRPr lang="en-US" sz="2800" dirty="0">
              <a:latin typeface="+mj-lt"/>
            </a:endParaRPr>
          </a:p>
          <a:p>
            <a:pPr lvl="1">
              <a:spcBef>
                <a:spcPts val="600"/>
              </a:spcBef>
            </a:pPr>
            <a:r>
              <a:rPr lang="en-US" sz="2400" dirty="0">
                <a:effectLst/>
                <a:latin typeface="Times New Roman" panose="02020603050405020304" pitchFamily="18" charset="0"/>
                <a:ea typeface="Times New Roman" panose="02020603050405020304" pitchFamily="18" charset="0"/>
              </a:rPr>
              <a:t>binocular disparity </a:t>
            </a:r>
          </a:p>
          <a:p>
            <a:pPr lvl="1">
              <a:spcBef>
                <a:spcPts val="0"/>
              </a:spcBef>
            </a:pPr>
            <a:r>
              <a:rPr lang="en-US" sz="2400" dirty="0">
                <a:effectLst/>
                <a:latin typeface="Times New Roman" panose="02020603050405020304" pitchFamily="18" charset="0"/>
                <a:ea typeface="Times New Roman" panose="02020603050405020304" pitchFamily="18" charset="0"/>
              </a:rPr>
              <a:t>apparent size</a:t>
            </a:r>
          </a:p>
          <a:p>
            <a:pPr lvl="1">
              <a:spcBef>
                <a:spcPts val="0"/>
              </a:spcBef>
            </a:pPr>
            <a:r>
              <a:rPr lang="en-US" sz="2400" dirty="0">
                <a:latin typeface="Times New Roman" panose="02020603050405020304" pitchFamily="18" charset="0"/>
                <a:ea typeface="Times New Roman" panose="02020603050405020304" pitchFamily="18" charset="0"/>
              </a:rPr>
              <a:t>retinal speed</a:t>
            </a:r>
            <a:endParaRPr lang="en-US" sz="2400" dirty="0">
              <a:effectLst/>
              <a:latin typeface="Times New Roman" panose="02020603050405020304" pitchFamily="18" charset="0"/>
              <a:ea typeface="Times New Roman" panose="02020603050405020304" pitchFamily="18" charset="0"/>
            </a:endParaRPr>
          </a:p>
          <a:p>
            <a:pPr>
              <a:spcBef>
                <a:spcPts val="0"/>
              </a:spcBef>
              <a:spcAft>
                <a:spcPts val="0"/>
              </a:spcAft>
            </a:pPr>
            <a:r>
              <a:rPr lang="en-US" sz="2800" dirty="0">
                <a:effectLst/>
                <a:latin typeface="Times New Roman" panose="02020603050405020304" pitchFamily="18" charset="0"/>
                <a:ea typeface="Times New Roman" panose="02020603050405020304" pitchFamily="18" charset="0"/>
              </a:rPr>
              <a:t>Visual image processing cues</a:t>
            </a:r>
          </a:p>
          <a:p>
            <a:pPr marL="457200" indent="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rPr>
              <a:t>angle of pitching arm </a:t>
            </a:r>
          </a:p>
          <a:p>
            <a:pPr marL="457200" indent="0">
              <a:spcBef>
                <a:spcPts val="0"/>
              </a:spcBef>
              <a:spcAft>
                <a:spcPts val="0"/>
              </a:spcAft>
            </a:pPr>
            <a:r>
              <a:rPr lang="en-US" sz="2400" dirty="0">
                <a:effectLst/>
                <a:latin typeface="Times New Roman" panose="02020603050405020304" pitchFamily="18" charset="0"/>
                <a:ea typeface="Times New Roman" panose="02020603050405020304" pitchFamily="18" charset="0"/>
              </a:rPr>
              <a:t>release point </a:t>
            </a:r>
          </a:p>
          <a:p>
            <a:pPr marL="457200" indent="0">
              <a:spcBef>
                <a:spcPts val="0"/>
              </a:spcBef>
              <a:spcAft>
                <a:spcPts val="0"/>
              </a:spcAft>
            </a:pPr>
            <a:r>
              <a:rPr lang="en-US" sz="2400" dirty="0">
                <a:effectLst/>
                <a:latin typeface="Times New Roman" panose="02020603050405020304" pitchFamily="18" charset="0"/>
                <a:ea typeface="Times New Roman" panose="02020603050405020304" pitchFamily="18" charset="0"/>
              </a:rPr>
              <a:t>launch angle</a:t>
            </a:r>
          </a:p>
          <a:p>
            <a:pPr marL="457200" indent="0">
              <a:spcBef>
                <a:spcPts val="0"/>
              </a:spcBef>
              <a:spcAft>
                <a:spcPts val="0"/>
              </a:spcAft>
            </a:pPr>
            <a:r>
              <a:rPr lang="en-US" sz="2400" dirty="0">
                <a:effectLst/>
                <a:latin typeface="Times New Roman" panose="02020603050405020304" pitchFamily="18" charset="0"/>
                <a:ea typeface="Times New Roman" panose="02020603050405020304" pitchFamily="18" charset="0"/>
              </a:rPr>
              <a:t>position of the fingers (the grip) </a:t>
            </a:r>
          </a:p>
          <a:p>
            <a:pPr marL="457200" indent="0">
              <a:spcBef>
                <a:spcPts val="0"/>
              </a:spcBef>
              <a:spcAft>
                <a:spcPts val="0"/>
              </a:spcAft>
            </a:pPr>
            <a:r>
              <a:rPr lang="en-US" sz="2400" dirty="0">
                <a:effectLst/>
                <a:latin typeface="Times New Roman" panose="02020603050405020304" pitchFamily="18" charset="0"/>
                <a:ea typeface="Times New Roman" panose="02020603050405020304" pitchFamily="18" charset="0"/>
              </a:rPr>
              <a:t>spin rate  </a:t>
            </a:r>
          </a:p>
          <a:p>
            <a:pPr marL="457200" indent="0">
              <a:spcBef>
                <a:spcPts val="0"/>
              </a:spcBef>
              <a:spcAft>
                <a:spcPts val="0"/>
              </a:spcAft>
            </a:pPr>
            <a:r>
              <a:rPr lang="en-US" sz="2400" dirty="0">
                <a:effectLst/>
                <a:latin typeface="Times New Roman" panose="02020603050405020304" pitchFamily="18" charset="0"/>
                <a:ea typeface="Times New Roman" panose="02020603050405020304" pitchFamily="18" charset="0"/>
              </a:rPr>
              <a:t>spin axis </a:t>
            </a:r>
          </a:p>
          <a:p>
            <a:pPr marL="457200" marR="0" indent="0">
              <a:spcBef>
                <a:spcPts val="0"/>
              </a:spcBef>
              <a:spcAft>
                <a:spcPts val="0"/>
              </a:spcAft>
            </a:pPr>
            <a:endParaRPr lang="en-US" dirty="0"/>
          </a:p>
          <a:p>
            <a:endParaRPr lang="en-US" dirty="0"/>
          </a:p>
        </p:txBody>
      </p:sp>
      <p:sp>
        <p:nvSpPr>
          <p:cNvPr id="4" name="Date Placeholder 3">
            <a:extLst>
              <a:ext uri="{FF2B5EF4-FFF2-40B4-BE49-F238E27FC236}">
                <a16:creationId xmlns:a16="http://schemas.microsoft.com/office/drawing/2014/main" id="{77CB4E7D-0454-8C7B-4895-8FD46A533285}"/>
              </a:ext>
            </a:extLst>
          </p:cNvPr>
          <p:cNvSpPr>
            <a:spLocks noGrp="1"/>
          </p:cNvSpPr>
          <p:nvPr>
            <p:ph type="dt" sz="half" idx="10"/>
          </p:nvPr>
        </p:nvSpPr>
        <p:spPr/>
        <p:txBody>
          <a:bodyPr/>
          <a:lstStyle/>
          <a:p>
            <a:pPr>
              <a:defRPr/>
            </a:pPr>
            <a:fld id="{0B59B21E-DA60-41BF-8E29-19C2FEFC1DA2}" type="datetime1">
              <a:rPr lang="en-US" smtClean="0"/>
              <a:pPr>
                <a:defRPr/>
              </a:pPr>
              <a:t>9/3/2024</a:t>
            </a:fld>
            <a:endParaRPr lang="en-US" dirty="0"/>
          </a:p>
        </p:txBody>
      </p:sp>
      <p:sp>
        <p:nvSpPr>
          <p:cNvPr id="5" name="Footer Placeholder 4">
            <a:extLst>
              <a:ext uri="{FF2B5EF4-FFF2-40B4-BE49-F238E27FC236}">
                <a16:creationId xmlns:a16="http://schemas.microsoft.com/office/drawing/2014/main" id="{1B414634-40A2-B381-A2FA-C2B824D70F30}"/>
              </a:ext>
            </a:extLst>
          </p:cNvPr>
          <p:cNvSpPr>
            <a:spLocks noGrp="1"/>
          </p:cNvSpPr>
          <p:nvPr>
            <p:ph type="ftr" sz="quarter" idx="11"/>
          </p:nvPr>
        </p:nvSpPr>
        <p:spPr/>
        <p:txBody>
          <a:bodyPr/>
          <a:lstStyle/>
          <a:p>
            <a:pPr>
              <a:defRPr/>
            </a:pPr>
            <a:r>
              <a:rPr lang="en-US"/>
              <a:t>© 2024 Bahill</a:t>
            </a:r>
            <a:endParaRPr lang="en-US" dirty="0"/>
          </a:p>
        </p:txBody>
      </p:sp>
      <p:sp>
        <p:nvSpPr>
          <p:cNvPr id="6" name="Slide Number Placeholder 5">
            <a:extLst>
              <a:ext uri="{FF2B5EF4-FFF2-40B4-BE49-F238E27FC236}">
                <a16:creationId xmlns:a16="http://schemas.microsoft.com/office/drawing/2014/main" id="{9C53B6CA-50D4-1D0F-ABDC-BD6647006CF3}"/>
              </a:ext>
            </a:extLst>
          </p:cNvPr>
          <p:cNvSpPr>
            <a:spLocks noGrp="1"/>
          </p:cNvSpPr>
          <p:nvPr>
            <p:ph type="sldNum" sz="quarter" idx="12"/>
          </p:nvPr>
        </p:nvSpPr>
        <p:spPr/>
        <p:txBody>
          <a:bodyPr/>
          <a:lstStyle/>
          <a:p>
            <a:pPr>
              <a:defRPr/>
            </a:pPr>
            <a:fld id="{B2C62299-53E6-461B-B489-6AE78C6C08EB}" type="slidenum">
              <a:rPr lang="en-US" smtClean="0"/>
              <a:pPr>
                <a:defRPr/>
              </a:pPr>
              <a:t>77</a:t>
            </a:fld>
            <a:endParaRPr lang="en-US" dirty="0"/>
          </a:p>
        </p:txBody>
      </p:sp>
    </p:spTree>
    <p:extLst>
      <p:ext uri="{BB962C8B-B14F-4D97-AF65-F5344CB8AC3E}">
        <p14:creationId xmlns:p14="http://schemas.microsoft.com/office/powerpoint/2010/main" val="266494802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EC8C8-A52D-DD96-E45F-A08C71EABEF6}"/>
              </a:ext>
            </a:extLst>
          </p:cNvPr>
          <p:cNvSpPr>
            <a:spLocks noGrp="1"/>
          </p:cNvSpPr>
          <p:nvPr>
            <p:ph type="title"/>
          </p:nvPr>
        </p:nvSpPr>
        <p:spPr/>
        <p:txBody>
          <a:bodyPr/>
          <a:lstStyle/>
          <a:p>
            <a:r>
              <a:rPr lang="en-US" dirty="0"/>
              <a:t>Future research</a:t>
            </a:r>
          </a:p>
        </p:txBody>
      </p:sp>
      <p:sp>
        <p:nvSpPr>
          <p:cNvPr id="3" name="Content Placeholder 2">
            <a:extLst>
              <a:ext uri="{FF2B5EF4-FFF2-40B4-BE49-F238E27FC236}">
                <a16:creationId xmlns:a16="http://schemas.microsoft.com/office/drawing/2014/main" id="{FE87FEE6-F232-DB8F-8986-C26B691B21BE}"/>
              </a:ext>
            </a:extLst>
          </p:cNvPr>
          <p:cNvSpPr>
            <a:spLocks noGrp="1"/>
          </p:cNvSpPr>
          <p:nvPr>
            <p:ph idx="1"/>
          </p:nvPr>
        </p:nvSpPr>
        <p:spPr>
          <a:xfrm>
            <a:off x="899318" y="1066800"/>
            <a:ext cx="8389938" cy="3810000"/>
          </a:xfrm>
        </p:spPr>
        <p:txBody>
          <a:bodyPr/>
          <a:lstStyle/>
          <a:p>
            <a:r>
              <a:rPr lang="en-US" dirty="0"/>
              <a:t>The AI model</a:t>
            </a:r>
          </a:p>
          <a:p>
            <a:r>
              <a:rPr lang="en-US" dirty="0">
                <a:latin typeface="Times New Roman" panose="02020603050405020304" pitchFamily="18" charset="0"/>
                <a:ea typeface="Times New Roman" panose="02020603050405020304" pitchFamily="18" charset="0"/>
              </a:rPr>
              <a:t>A test for </a:t>
            </a:r>
            <a:r>
              <a:rPr lang="en-US" dirty="0">
                <a:effectLst/>
                <a:latin typeface="Times New Roman" panose="02020603050405020304" pitchFamily="18" charset="0"/>
                <a:ea typeface="Times New Roman" panose="02020603050405020304" pitchFamily="18" charset="0"/>
              </a:rPr>
              <a:t>binocular disparity </a:t>
            </a:r>
          </a:p>
          <a:p>
            <a:pPr lvl="1"/>
            <a:r>
              <a:rPr lang="en-US" dirty="0">
                <a:effectLst/>
                <a:latin typeface="+mj-lt"/>
                <a:ea typeface="Times New Roman" panose="02020603050405020304" pitchFamily="18" charset="0"/>
              </a:rPr>
              <a:t>put an optometrist’s black patch over the batter’s non dominant eye </a:t>
            </a:r>
            <a:endParaRPr lang="en-US" dirty="0">
              <a:latin typeface="+mj-lt"/>
            </a:endParaRPr>
          </a:p>
          <a:p>
            <a:endParaRPr lang="en-US" dirty="0"/>
          </a:p>
        </p:txBody>
      </p:sp>
      <p:sp>
        <p:nvSpPr>
          <p:cNvPr id="4" name="Date Placeholder 3">
            <a:extLst>
              <a:ext uri="{FF2B5EF4-FFF2-40B4-BE49-F238E27FC236}">
                <a16:creationId xmlns:a16="http://schemas.microsoft.com/office/drawing/2014/main" id="{91737C6A-976E-6AB4-29DC-9166C48AB7EF}"/>
              </a:ext>
            </a:extLst>
          </p:cNvPr>
          <p:cNvSpPr>
            <a:spLocks noGrp="1"/>
          </p:cNvSpPr>
          <p:nvPr>
            <p:ph type="dt" sz="half" idx="10"/>
          </p:nvPr>
        </p:nvSpPr>
        <p:spPr/>
        <p:txBody>
          <a:bodyPr/>
          <a:lstStyle/>
          <a:p>
            <a:pPr>
              <a:defRPr/>
            </a:pPr>
            <a:fld id="{0B59B21E-DA60-41BF-8E29-19C2FEFC1DA2}" type="datetime1">
              <a:rPr lang="en-US" smtClean="0"/>
              <a:pPr>
                <a:defRPr/>
              </a:pPr>
              <a:t>9/3/2024</a:t>
            </a:fld>
            <a:endParaRPr lang="en-US" dirty="0"/>
          </a:p>
        </p:txBody>
      </p:sp>
      <p:sp>
        <p:nvSpPr>
          <p:cNvPr id="5" name="Footer Placeholder 4">
            <a:extLst>
              <a:ext uri="{FF2B5EF4-FFF2-40B4-BE49-F238E27FC236}">
                <a16:creationId xmlns:a16="http://schemas.microsoft.com/office/drawing/2014/main" id="{23F12825-48FE-366B-F918-512B64C58B64}"/>
              </a:ext>
            </a:extLst>
          </p:cNvPr>
          <p:cNvSpPr>
            <a:spLocks noGrp="1"/>
          </p:cNvSpPr>
          <p:nvPr>
            <p:ph type="ftr" sz="quarter" idx="11"/>
          </p:nvPr>
        </p:nvSpPr>
        <p:spPr/>
        <p:txBody>
          <a:bodyPr/>
          <a:lstStyle/>
          <a:p>
            <a:pPr>
              <a:defRPr/>
            </a:pPr>
            <a:r>
              <a:rPr lang="en-US"/>
              <a:t>© 2024 Bahill</a:t>
            </a:r>
            <a:endParaRPr lang="en-US" dirty="0"/>
          </a:p>
        </p:txBody>
      </p:sp>
      <p:sp>
        <p:nvSpPr>
          <p:cNvPr id="6" name="Slide Number Placeholder 5">
            <a:extLst>
              <a:ext uri="{FF2B5EF4-FFF2-40B4-BE49-F238E27FC236}">
                <a16:creationId xmlns:a16="http://schemas.microsoft.com/office/drawing/2014/main" id="{8323D312-AC9C-8A02-9AB5-A8D315D31776}"/>
              </a:ext>
            </a:extLst>
          </p:cNvPr>
          <p:cNvSpPr>
            <a:spLocks noGrp="1"/>
          </p:cNvSpPr>
          <p:nvPr>
            <p:ph type="sldNum" sz="quarter" idx="12"/>
          </p:nvPr>
        </p:nvSpPr>
        <p:spPr/>
        <p:txBody>
          <a:bodyPr/>
          <a:lstStyle/>
          <a:p>
            <a:pPr>
              <a:defRPr/>
            </a:pPr>
            <a:fld id="{B2C62299-53E6-461B-B489-6AE78C6C08EB}" type="slidenum">
              <a:rPr lang="en-US" smtClean="0"/>
              <a:pPr>
                <a:defRPr/>
              </a:pPr>
              <a:t>78</a:t>
            </a:fld>
            <a:endParaRPr lang="en-US" dirty="0"/>
          </a:p>
        </p:txBody>
      </p:sp>
    </p:spTree>
    <p:extLst>
      <p:ext uri="{BB962C8B-B14F-4D97-AF65-F5344CB8AC3E}">
        <p14:creationId xmlns:p14="http://schemas.microsoft.com/office/powerpoint/2010/main" val="298294986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DBB8A74-8A43-33FF-9D62-8344D0ABC6F0}"/>
              </a:ext>
            </a:extLst>
          </p:cNvPr>
          <p:cNvSpPr>
            <a:spLocks noGrp="1"/>
          </p:cNvSpPr>
          <p:nvPr>
            <p:ph type="dt" sz="half" idx="10"/>
          </p:nvPr>
        </p:nvSpPr>
        <p:spPr/>
        <p:txBody>
          <a:bodyPr/>
          <a:lstStyle/>
          <a:p>
            <a:pPr>
              <a:defRPr/>
            </a:pPr>
            <a:fld id="{0B59B21E-DA60-41BF-8E29-19C2FEFC1DA2}" type="datetime1">
              <a:rPr lang="en-US" smtClean="0"/>
              <a:pPr>
                <a:defRPr/>
              </a:pPr>
              <a:t>9/3/2024</a:t>
            </a:fld>
            <a:endParaRPr lang="en-US" dirty="0"/>
          </a:p>
        </p:txBody>
      </p:sp>
      <p:sp>
        <p:nvSpPr>
          <p:cNvPr id="5" name="Footer Placeholder 4">
            <a:extLst>
              <a:ext uri="{FF2B5EF4-FFF2-40B4-BE49-F238E27FC236}">
                <a16:creationId xmlns:a16="http://schemas.microsoft.com/office/drawing/2014/main" id="{CC6869B4-5244-3F24-7FD6-F87BF3C22F41}"/>
              </a:ext>
            </a:extLst>
          </p:cNvPr>
          <p:cNvSpPr>
            <a:spLocks noGrp="1"/>
          </p:cNvSpPr>
          <p:nvPr>
            <p:ph type="ftr" sz="quarter" idx="11"/>
          </p:nvPr>
        </p:nvSpPr>
        <p:spPr/>
        <p:txBody>
          <a:bodyPr/>
          <a:lstStyle/>
          <a:p>
            <a:pPr>
              <a:defRPr/>
            </a:pPr>
            <a:r>
              <a:rPr lang="en-US"/>
              <a:t>© 2024 Bahill</a:t>
            </a:r>
            <a:endParaRPr lang="en-US" dirty="0"/>
          </a:p>
        </p:txBody>
      </p:sp>
      <p:sp>
        <p:nvSpPr>
          <p:cNvPr id="6" name="Slide Number Placeholder 5">
            <a:extLst>
              <a:ext uri="{FF2B5EF4-FFF2-40B4-BE49-F238E27FC236}">
                <a16:creationId xmlns:a16="http://schemas.microsoft.com/office/drawing/2014/main" id="{62DFE2AF-308A-63D4-95B0-A0586745B9F8}"/>
              </a:ext>
            </a:extLst>
          </p:cNvPr>
          <p:cNvSpPr>
            <a:spLocks noGrp="1"/>
          </p:cNvSpPr>
          <p:nvPr>
            <p:ph type="sldNum" sz="quarter" idx="12"/>
          </p:nvPr>
        </p:nvSpPr>
        <p:spPr/>
        <p:txBody>
          <a:bodyPr/>
          <a:lstStyle/>
          <a:p>
            <a:pPr>
              <a:defRPr/>
            </a:pPr>
            <a:fld id="{B2C62299-53E6-461B-B489-6AE78C6C08EB}" type="slidenum">
              <a:rPr lang="en-US" smtClean="0"/>
              <a:pPr>
                <a:defRPr/>
              </a:pPr>
              <a:t>79</a:t>
            </a:fld>
            <a:endParaRPr lang="en-US" dirty="0"/>
          </a:p>
        </p:txBody>
      </p:sp>
    </p:spTree>
    <p:extLst>
      <p:ext uri="{BB962C8B-B14F-4D97-AF65-F5344CB8AC3E}">
        <p14:creationId xmlns:p14="http://schemas.microsoft.com/office/powerpoint/2010/main" val="40128149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defTabSz="1019175">
              <a:defRPr/>
            </a:pPr>
            <a:fld id="{CB81F0F5-43B4-4EC1-8BC8-319A1735A9F5}" type="datetime1">
              <a:rPr lang="en-US" smtClean="0">
                <a:latin typeface="+mn-lt"/>
              </a:rPr>
              <a:pPr defTabSz="1019175">
                <a:defRPr/>
              </a:pPr>
              <a:t>9/3/2024</a:t>
            </a:fld>
            <a:endParaRPr lang="en-US" dirty="0">
              <a:latin typeface="+mn-lt"/>
            </a:endParaRPr>
          </a:p>
        </p:txBody>
      </p:sp>
      <p:sp>
        <p:nvSpPr>
          <p:cNvPr id="6" name="Slide Number Placeholder 5"/>
          <p:cNvSpPr>
            <a:spLocks noGrp="1"/>
          </p:cNvSpPr>
          <p:nvPr>
            <p:ph type="sldNum" sz="quarter" idx="12"/>
          </p:nvPr>
        </p:nvSpPr>
        <p:spPr/>
        <p:txBody>
          <a:bodyPr/>
          <a:lstStyle/>
          <a:p>
            <a:pPr defTabSz="1019175">
              <a:defRPr/>
            </a:pPr>
            <a:fld id="{E6EA4352-1F40-4541-A1ED-6925FB42F1B7}" type="slidenum">
              <a:rPr lang="en-US">
                <a:latin typeface="+mn-lt"/>
              </a:rPr>
              <a:pPr defTabSz="1019175">
                <a:defRPr/>
              </a:pPr>
              <a:t>8</a:t>
            </a:fld>
            <a:endParaRPr lang="en-US" dirty="0">
              <a:latin typeface="+mn-lt"/>
            </a:endParaRPr>
          </a:p>
        </p:txBody>
      </p:sp>
      <p:sp>
        <p:nvSpPr>
          <p:cNvPr id="30724" name="Rectangle 2"/>
          <p:cNvSpPr>
            <a:spLocks noGrp="1" noChangeArrowheads="1"/>
          </p:cNvSpPr>
          <p:nvPr>
            <p:ph type="title"/>
          </p:nvPr>
        </p:nvSpPr>
        <p:spPr>
          <a:xfrm>
            <a:off x="914400" y="228600"/>
            <a:ext cx="8389938" cy="914400"/>
          </a:xfrm>
        </p:spPr>
        <p:txBody>
          <a:bodyPr/>
          <a:lstStyle/>
          <a:p>
            <a:r>
              <a:rPr lang="en-US" dirty="0">
                <a:latin typeface="Arial" charset="0"/>
              </a:rPr>
              <a:t>SaD Sid</a:t>
            </a:r>
            <a:r>
              <a:rPr lang="en-US" baseline="30000" dirty="0">
                <a:latin typeface="Arial" charset="0"/>
              </a:rPr>
              <a:t>*</a:t>
            </a:r>
          </a:p>
        </p:txBody>
      </p:sp>
      <p:sp>
        <p:nvSpPr>
          <p:cNvPr id="30725" name="Rectangle 3"/>
          <p:cNvSpPr>
            <a:spLocks noGrp="1" noChangeArrowheads="1"/>
          </p:cNvSpPr>
          <p:nvPr>
            <p:ph type="body" idx="1"/>
          </p:nvPr>
        </p:nvSpPr>
        <p:spPr/>
        <p:txBody>
          <a:bodyPr/>
          <a:lstStyle/>
          <a:p>
            <a:pPr>
              <a:buFont typeface="Wingdings" pitchFamily="2" charset="2"/>
              <a:buNone/>
            </a:pPr>
            <a:r>
              <a:rPr lang="en-US" dirty="0"/>
              <a:t>Thumb </a:t>
            </a:r>
            <a:r>
              <a:rPr lang="en-US" sz="4800" dirty="0">
                <a:cs typeface="Arial" charset="0"/>
              </a:rPr>
              <a:t>→</a:t>
            </a:r>
            <a:r>
              <a:rPr lang="en-US" dirty="0">
                <a:solidFill>
                  <a:srgbClr val="FFFF00"/>
                </a:solidFill>
              </a:rPr>
              <a:t> S</a:t>
            </a:r>
            <a:r>
              <a:rPr lang="en-US" dirty="0"/>
              <a:t>pin </a:t>
            </a:r>
            <a:r>
              <a:rPr lang="en-US" dirty="0">
                <a:solidFill>
                  <a:srgbClr val="FFFF00"/>
                </a:solidFill>
              </a:rPr>
              <a:t>a</a:t>
            </a:r>
            <a:r>
              <a:rPr lang="en-US" dirty="0"/>
              <a:t>xis</a:t>
            </a:r>
          </a:p>
          <a:p>
            <a:pPr>
              <a:buFont typeface="Wingdings" pitchFamily="2" charset="2"/>
              <a:buNone/>
            </a:pPr>
            <a:r>
              <a:rPr lang="en-US" dirty="0"/>
              <a:t>Index finger  </a:t>
            </a:r>
            <a:r>
              <a:rPr lang="en-US" sz="4800" b="1" dirty="0">
                <a:cs typeface="Arial" charset="0"/>
              </a:rPr>
              <a:t>→</a:t>
            </a:r>
            <a:r>
              <a:rPr lang="en-US" dirty="0"/>
              <a:t> </a:t>
            </a:r>
            <a:r>
              <a:rPr lang="en-US" dirty="0">
                <a:solidFill>
                  <a:srgbClr val="FFFF00"/>
                </a:solidFill>
              </a:rPr>
              <a:t>D</a:t>
            </a:r>
            <a:r>
              <a:rPr lang="en-US" dirty="0"/>
              <a:t>irection of motion</a:t>
            </a:r>
          </a:p>
          <a:p>
            <a:pPr>
              <a:buFont typeface="Wingdings" pitchFamily="2" charset="2"/>
              <a:buNone/>
            </a:pPr>
            <a:r>
              <a:rPr lang="en-US" dirty="0"/>
              <a:t>Middle finger </a:t>
            </a:r>
            <a:r>
              <a:rPr lang="en-US" sz="4800" b="1" dirty="0">
                <a:cs typeface="Arial" charset="0"/>
              </a:rPr>
              <a:t>→</a:t>
            </a:r>
            <a:r>
              <a:rPr lang="en-US" dirty="0"/>
              <a:t> </a:t>
            </a:r>
            <a:r>
              <a:rPr lang="en-US" dirty="0">
                <a:solidFill>
                  <a:srgbClr val="FFFF00"/>
                </a:solidFill>
              </a:rPr>
              <a:t> S</a:t>
            </a:r>
            <a:r>
              <a:rPr lang="en-US" dirty="0"/>
              <a:t>pin </a:t>
            </a:r>
            <a:r>
              <a:rPr lang="en-US" dirty="0">
                <a:solidFill>
                  <a:srgbClr val="FFFF00"/>
                </a:solidFill>
              </a:rPr>
              <a:t>i</a:t>
            </a:r>
            <a:r>
              <a:rPr lang="en-US" dirty="0"/>
              <a:t>nduced </a:t>
            </a:r>
            <a:r>
              <a:rPr lang="en-US" dirty="0">
                <a:solidFill>
                  <a:srgbClr val="FFFF00"/>
                </a:solidFill>
              </a:rPr>
              <a:t>d</a:t>
            </a:r>
            <a:r>
              <a:rPr lang="en-US" dirty="0"/>
              <a:t>eflection</a:t>
            </a:r>
          </a:p>
        </p:txBody>
      </p:sp>
      <p:sp>
        <p:nvSpPr>
          <p:cNvPr id="7" name="Footer Placeholder 6"/>
          <p:cNvSpPr>
            <a:spLocks noGrp="1"/>
          </p:cNvSpPr>
          <p:nvPr>
            <p:ph type="ftr" sz="quarter" idx="11"/>
          </p:nvPr>
        </p:nvSpPr>
        <p:spPr/>
        <p:txBody>
          <a:bodyPr/>
          <a:lstStyle/>
          <a:p>
            <a:pPr defTabSz="1019175">
              <a:defRPr/>
            </a:pPr>
            <a:r>
              <a:rPr lang="en-US" dirty="0">
                <a:latin typeface="+mn-lt"/>
              </a:rPr>
              <a:t>© 2012 Bahill</a:t>
            </a:r>
          </a:p>
        </p:txBody>
      </p:sp>
    </p:spTree>
  </p:cSld>
  <p:clrMapOvr>
    <a:masterClrMapping/>
  </p:clrMapOvr>
  <p:transition>
    <p:wipe dir="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92142-3D5A-63AF-0A54-1F8308765002}"/>
              </a:ext>
            </a:extLst>
          </p:cNvPr>
          <p:cNvSpPr>
            <a:spLocks noGrp="1"/>
          </p:cNvSpPr>
          <p:nvPr>
            <p:ph type="title"/>
          </p:nvPr>
        </p:nvSpPr>
        <p:spPr/>
        <p:txBody>
          <a:bodyPr/>
          <a:lstStyle/>
          <a:p>
            <a:r>
              <a:rPr lang="en-US" dirty="0"/>
              <a:t>Take to OLLI</a:t>
            </a:r>
          </a:p>
        </p:txBody>
      </p:sp>
      <p:sp>
        <p:nvSpPr>
          <p:cNvPr id="3" name="Content Placeholder 2">
            <a:extLst>
              <a:ext uri="{FF2B5EF4-FFF2-40B4-BE49-F238E27FC236}">
                <a16:creationId xmlns:a16="http://schemas.microsoft.com/office/drawing/2014/main" id="{BB73BBB7-9807-AC9C-7E98-7DCB160CE7D1}"/>
              </a:ext>
            </a:extLst>
          </p:cNvPr>
          <p:cNvSpPr>
            <a:spLocks noGrp="1"/>
          </p:cNvSpPr>
          <p:nvPr>
            <p:ph idx="1"/>
          </p:nvPr>
        </p:nvSpPr>
        <p:spPr/>
        <p:txBody>
          <a:bodyPr/>
          <a:lstStyle/>
          <a:p>
            <a:r>
              <a:rPr lang="en-US" dirty="0"/>
              <a:t>Strobe light</a:t>
            </a:r>
          </a:p>
          <a:p>
            <a:r>
              <a:rPr lang="en-US" dirty="0"/>
              <a:t>Meter stick</a:t>
            </a:r>
          </a:p>
          <a:p>
            <a:r>
              <a:rPr lang="en-US" dirty="0"/>
              <a:t>Ball </a:t>
            </a:r>
            <a:r>
              <a:rPr lang="en-US"/>
              <a:t>with bolt</a:t>
            </a:r>
          </a:p>
          <a:p>
            <a:endParaRPr lang="en-US"/>
          </a:p>
        </p:txBody>
      </p:sp>
      <p:sp>
        <p:nvSpPr>
          <p:cNvPr id="4" name="Date Placeholder 3">
            <a:extLst>
              <a:ext uri="{FF2B5EF4-FFF2-40B4-BE49-F238E27FC236}">
                <a16:creationId xmlns:a16="http://schemas.microsoft.com/office/drawing/2014/main" id="{446781B8-678A-E9EF-0EEB-7195C4C36684}"/>
              </a:ext>
            </a:extLst>
          </p:cNvPr>
          <p:cNvSpPr>
            <a:spLocks noGrp="1"/>
          </p:cNvSpPr>
          <p:nvPr>
            <p:ph type="dt" sz="half" idx="10"/>
          </p:nvPr>
        </p:nvSpPr>
        <p:spPr/>
        <p:txBody>
          <a:bodyPr/>
          <a:lstStyle/>
          <a:p>
            <a:pPr>
              <a:defRPr/>
            </a:pPr>
            <a:fld id="{0B59B21E-DA60-41BF-8E29-19C2FEFC1DA2}" type="datetime1">
              <a:rPr lang="en-US" smtClean="0"/>
              <a:pPr>
                <a:defRPr/>
              </a:pPr>
              <a:t>9/3/2024</a:t>
            </a:fld>
            <a:endParaRPr lang="en-US" dirty="0"/>
          </a:p>
        </p:txBody>
      </p:sp>
      <p:sp>
        <p:nvSpPr>
          <p:cNvPr id="5" name="Footer Placeholder 4">
            <a:extLst>
              <a:ext uri="{FF2B5EF4-FFF2-40B4-BE49-F238E27FC236}">
                <a16:creationId xmlns:a16="http://schemas.microsoft.com/office/drawing/2014/main" id="{9163CAD7-5B3D-1E76-C520-8B37CB022BEB}"/>
              </a:ext>
            </a:extLst>
          </p:cNvPr>
          <p:cNvSpPr>
            <a:spLocks noGrp="1"/>
          </p:cNvSpPr>
          <p:nvPr>
            <p:ph type="ftr" sz="quarter" idx="11"/>
          </p:nvPr>
        </p:nvSpPr>
        <p:spPr/>
        <p:txBody>
          <a:bodyPr/>
          <a:lstStyle/>
          <a:p>
            <a:pPr>
              <a:defRPr/>
            </a:pPr>
            <a:r>
              <a:rPr lang="en-US"/>
              <a:t>© 2024 Bahill</a:t>
            </a:r>
            <a:endParaRPr lang="en-US" dirty="0"/>
          </a:p>
        </p:txBody>
      </p:sp>
      <p:sp>
        <p:nvSpPr>
          <p:cNvPr id="6" name="Slide Number Placeholder 5">
            <a:extLst>
              <a:ext uri="{FF2B5EF4-FFF2-40B4-BE49-F238E27FC236}">
                <a16:creationId xmlns:a16="http://schemas.microsoft.com/office/drawing/2014/main" id="{01CA2114-4AC7-EB5A-A3ED-22F73BCB491A}"/>
              </a:ext>
            </a:extLst>
          </p:cNvPr>
          <p:cNvSpPr>
            <a:spLocks noGrp="1"/>
          </p:cNvSpPr>
          <p:nvPr>
            <p:ph type="sldNum" sz="quarter" idx="12"/>
          </p:nvPr>
        </p:nvSpPr>
        <p:spPr/>
        <p:txBody>
          <a:bodyPr/>
          <a:lstStyle/>
          <a:p>
            <a:pPr>
              <a:defRPr/>
            </a:pPr>
            <a:fld id="{B2C62299-53E6-461B-B489-6AE78C6C08EB}" type="slidenum">
              <a:rPr lang="en-US" smtClean="0"/>
              <a:pPr>
                <a:defRPr/>
              </a:pPr>
              <a:t>80</a:t>
            </a:fld>
            <a:endParaRPr lang="en-US" dirty="0"/>
          </a:p>
        </p:txBody>
      </p:sp>
    </p:spTree>
    <p:extLst>
      <p:ext uri="{BB962C8B-B14F-4D97-AF65-F5344CB8AC3E}">
        <p14:creationId xmlns:p14="http://schemas.microsoft.com/office/powerpoint/2010/main" val="190301301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AF2A4-9C97-5B59-9323-8C52FDD34026}"/>
              </a:ext>
            </a:extLst>
          </p:cNvPr>
          <p:cNvSpPr>
            <a:spLocks noGrp="1"/>
          </p:cNvSpPr>
          <p:nvPr>
            <p:ph type="title"/>
          </p:nvPr>
        </p:nvSpPr>
        <p:spPr>
          <a:xfrm>
            <a:off x="914400" y="0"/>
            <a:ext cx="8389938" cy="990600"/>
          </a:xfrm>
        </p:spPr>
        <p:txBody>
          <a:bodyPr/>
          <a:lstStyle/>
          <a:p>
            <a:pPr marL="0" marR="0" indent="0">
              <a:spcBef>
                <a:spcPts val="0"/>
              </a:spcBef>
              <a:spcAft>
                <a:spcPts val="0"/>
              </a:spcAft>
            </a:pPr>
            <a:r>
              <a:rPr lang="en-US" sz="3600" dirty="0">
                <a:effectLst/>
                <a:latin typeface="Times New Roman" panose="02020603050405020304" pitchFamily="18" charset="0"/>
                <a:ea typeface="Times New Roman" panose="02020603050405020304" pitchFamily="18" charset="0"/>
              </a:rPr>
              <a:t>Other depth perception cues</a:t>
            </a:r>
          </a:p>
        </p:txBody>
      </p:sp>
      <p:sp>
        <p:nvSpPr>
          <p:cNvPr id="3" name="Content Placeholder 2">
            <a:extLst>
              <a:ext uri="{FF2B5EF4-FFF2-40B4-BE49-F238E27FC236}">
                <a16:creationId xmlns:a16="http://schemas.microsoft.com/office/drawing/2014/main" id="{A3E0F82A-0B11-9454-B759-1DDA23CF49C9}"/>
              </a:ext>
            </a:extLst>
          </p:cNvPr>
          <p:cNvSpPr>
            <a:spLocks noGrp="1"/>
          </p:cNvSpPr>
          <p:nvPr>
            <p:ph idx="1"/>
          </p:nvPr>
        </p:nvSpPr>
        <p:spPr>
          <a:xfrm>
            <a:off x="914400" y="736600"/>
            <a:ext cx="8389938" cy="6172200"/>
          </a:xfrm>
        </p:spPr>
        <p:txBody>
          <a:bodyPr/>
          <a:lstStyle/>
          <a:p>
            <a:pPr marL="457200" marR="0" indent="0">
              <a:spcBef>
                <a:spcPts val="0"/>
              </a:spcBef>
              <a:spcAft>
                <a:spcPts val="0"/>
              </a:spcAft>
              <a:buNone/>
            </a:pPr>
            <a:endParaRPr lang="en-US" sz="1800" dirty="0">
              <a:effectLst/>
              <a:latin typeface="Times New Roman" panose="02020603050405020304" pitchFamily="18" charset="0"/>
              <a:ea typeface="Times New Roman" panose="02020603050405020304" pitchFamily="18" charset="0"/>
            </a:endParaRPr>
          </a:p>
          <a:p>
            <a:pPr marL="914400" indent="-457200">
              <a:spcBef>
                <a:spcPts val="0"/>
              </a:spcBef>
              <a:spcAft>
                <a:spcPts val="0"/>
              </a:spcAft>
            </a:pPr>
            <a:r>
              <a:rPr lang="en-US" dirty="0">
                <a:effectLst/>
                <a:ea typeface="Times New Roman" panose="02020603050405020304" pitchFamily="18" charset="0"/>
              </a:rPr>
              <a:t>Shadows, </a:t>
            </a:r>
          </a:p>
          <a:p>
            <a:pPr marL="914400" indent="-457200">
              <a:spcBef>
                <a:spcPts val="0"/>
              </a:spcBef>
              <a:spcAft>
                <a:spcPts val="0"/>
              </a:spcAft>
            </a:pPr>
            <a:r>
              <a:rPr lang="en-US" dirty="0">
                <a:effectLst/>
                <a:ea typeface="Times New Roman" panose="02020603050405020304" pitchFamily="18" charset="0"/>
              </a:rPr>
              <a:t>Relative height</a:t>
            </a:r>
            <a:r>
              <a:rPr lang="en-US" dirty="0">
                <a:solidFill>
                  <a:srgbClr val="212121"/>
                </a:solidFill>
                <a:effectLst/>
                <a:highlight>
                  <a:srgbClr val="FFFFFF"/>
                </a:highlight>
                <a:ea typeface="Times New Roman" panose="02020603050405020304" pitchFamily="18" charset="0"/>
              </a:rPr>
              <a:t>, </a:t>
            </a:r>
            <a:endParaRPr lang="en-US" dirty="0">
              <a:effectLst/>
              <a:ea typeface="Times New Roman" panose="02020603050405020304" pitchFamily="18" charset="0"/>
            </a:endParaRPr>
          </a:p>
          <a:p>
            <a:pPr marL="914400" indent="-457200">
              <a:spcBef>
                <a:spcPts val="0"/>
              </a:spcBef>
              <a:spcAft>
                <a:spcPts val="0"/>
              </a:spcAft>
            </a:pPr>
            <a:r>
              <a:rPr lang="en-US" dirty="0"/>
              <a:t>Pupil diameter, </a:t>
            </a:r>
          </a:p>
          <a:p>
            <a:pPr marL="914400" indent="-457200">
              <a:spcBef>
                <a:spcPts val="0"/>
              </a:spcBef>
              <a:spcAft>
                <a:spcPts val="0"/>
              </a:spcAft>
            </a:pPr>
            <a:r>
              <a:rPr lang="en-US" dirty="0"/>
              <a:t>Vertical disparity, </a:t>
            </a:r>
          </a:p>
          <a:p>
            <a:pPr marL="914400" indent="-457200">
              <a:spcBef>
                <a:spcPts val="0"/>
              </a:spcBef>
              <a:spcAft>
                <a:spcPts val="0"/>
              </a:spcAft>
            </a:pPr>
            <a:r>
              <a:rPr lang="en-US" dirty="0"/>
              <a:t>Optical flow, </a:t>
            </a:r>
          </a:p>
          <a:p>
            <a:pPr marL="914400" indent="-457200">
              <a:spcBef>
                <a:spcPts val="0"/>
              </a:spcBef>
              <a:spcAft>
                <a:spcPts val="0"/>
              </a:spcAft>
            </a:pPr>
            <a:r>
              <a:rPr lang="en-US" dirty="0"/>
              <a:t>Symmetry,</a:t>
            </a:r>
          </a:p>
          <a:p>
            <a:pPr marL="914400" indent="-457200">
              <a:spcBef>
                <a:spcPts val="0"/>
              </a:spcBef>
              <a:spcAft>
                <a:spcPts val="0"/>
              </a:spcAft>
            </a:pPr>
            <a:r>
              <a:rPr lang="en-US" dirty="0"/>
              <a:t>Spatial frequency.</a:t>
            </a:r>
          </a:p>
          <a:p>
            <a:endParaRPr lang="en-US" dirty="0"/>
          </a:p>
        </p:txBody>
      </p:sp>
      <p:sp>
        <p:nvSpPr>
          <p:cNvPr id="4" name="Date Placeholder 3">
            <a:extLst>
              <a:ext uri="{FF2B5EF4-FFF2-40B4-BE49-F238E27FC236}">
                <a16:creationId xmlns:a16="http://schemas.microsoft.com/office/drawing/2014/main" id="{E705703E-9647-0EFA-A61A-2B08FBBAB99B}"/>
              </a:ext>
            </a:extLst>
          </p:cNvPr>
          <p:cNvSpPr>
            <a:spLocks noGrp="1"/>
          </p:cNvSpPr>
          <p:nvPr>
            <p:ph type="dt" sz="half" idx="10"/>
          </p:nvPr>
        </p:nvSpPr>
        <p:spPr/>
        <p:txBody>
          <a:bodyPr/>
          <a:lstStyle/>
          <a:p>
            <a:pPr>
              <a:defRPr/>
            </a:pPr>
            <a:fld id="{0B59B21E-DA60-41BF-8E29-19C2FEFC1DA2}" type="datetime1">
              <a:rPr lang="en-US" smtClean="0"/>
              <a:pPr>
                <a:defRPr/>
              </a:pPr>
              <a:t>9/3/2024</a:t>
            </a:fld>
            <a:endParaRPr lang="en-US" dirty="0"/>
          </a:p>
        </p:txBody>
      </p:sp>
      <p:sp>
        <p:nvSpPr>
          <p:cNvPr id="5" name="Footer Placeholder 4">
            <a:extLst>
              <a:ext uri="{FF2B5EF4-FFF2-40B4-BE49-F238E27FC236}">
                <a16:creationId xmlns:a16="http://schemas.microsoft.com/office/drawing/2014/main" id="{04EB997E-7204-58AC-4FBA-1C9B88FE2B5A}"/>
              </a:ext>
            </a:extLst>
          </p:cNvPr>
          <p:cNvSpPr>
            <a:spLocks noGrp="1"/>
          </p:cNvSpPr>
          <p:nvPr>
            <p:ph type="ftr" sz="quarter" idx="11"/>
          </p:nvPr>
        </p:nvSpPr>
        <p:spPr/>
        <p:txBody>
          <a:bodyPr/>
          <a:lstStyle/>
          <a:p>
            <a:pPr>
              <a:defRPr/>
            </a:pPr>
            <a:r>
              <a:rPr lang="en-US"/>
              <a:t>© 2024 Bahill</a:t>
            </a:r>
            <a:endParaRPr lang="en-US" dirty="0"/>
          </a:p>
        </p:txBody>
      </p:sp>
      <p:sp>
        <p:nvSpPr>
          <p:cNvPr id="6" name="Slide Number Placeholder 5">
            <a:extLst>
              <a:ext uri="{FF2B5EF4-FFF2-40B4-BE49-F238E27FC236}">
                <a16:creationId xmlns:a16="http://schemas.microsoft.com/office/drawing/2014/main" id="{B95C3BD3-414B-000F-4C73-A41C6BA06AE0}"/>
              </a:ext>
            </a:extLst>
          </p:cNvPr>
          <p:cNvSpPr>
            <a:spLocks noGrp="1"/>
          </p:cNvSpPr>
          <p:nvPr>
            <p:ph type="sldNum" sz="quarter" idx="12"/>
          </p:nvPr>
        </p:nvSpPr>
        <p:spPr/>
        <p:txBody>
          <a:bodyPr/>
          <a:lstStyle/>
          <a:p>
            <a:pPr>
              <a:defRPr/>
            </a:pPr>
            <a:fld id="{B2C62299-53E6-461B-B489-6AE78C6C08EB}" type="slidenum">
              <a:rPr lang="en-US" smtClean="0"/>
              <a:pPr>
                <a:defRPr/>
              </a:pPr>
              <a:t>81</a:t>
            </a:fld>
            <a:endParaRPr lang="en-US" dirty="0"/>
          </a:p>
        </p:txBody>
      </p:sp>
    </p:spTree>
    <p:extLst>
      <p:ext uri="{BB962C8B-B14F-4D97-AF65-F5344CB8AC3E}">
        <p14:creationId xmlns:p14="http://schemas.microsoft.com/office/powerpoint/2010/main" val="95920490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AF2A4-9C97-5B59-9323-8C52FDD34026}"/>
              </a:ext>
            </a:extLst>
          </p:cNvPr>
          <p:cNvSpPr>
            <a:spLocks noGrp="1"/>
          </p:cNvSpPr>
          <p:nvPr>
            <p:ph type="title"/>
          </p:nvPr>
        </p:nvSpPr>
        <p:spPr>
          <a:xfrm>
            <a:off x="914400" y="381000"/>
            <a:ext cx="8389938" cy="762000"/>
          </a:xfrm>
        </p:spPr>
        <p:txBody>
          <a:bodyPr/>
          <a:lstStyle/>
          <a:p>
            <a:pPr marL="0" marR="0" indent="0">
              <a:spcBef>
                <a:spcPts val="0"/>
              </a:spcBef>
              <a:spcAft>
                <a:spcPts val="0"/>
              </a:spcAft>
            </a:pPr>
            <a:r>
              <a:rPr lang="en-US" sz="3600" dirty="0">
                <a:effectLst/>
                <a:latin typeface="Times New Roman" panose="02020603050405020304" pitchFamily="18" charset="0"/>
                <a:ea typeface="Times New Roman" panose="02020603050405020304" pitchFamily="18" charset="0"/>
              </a:rPr>
              <a:t>Other cues and processes</a:t>
            </a:r>
          </a:p>
        </p:txBody>
      </p:sp>
      <p:sp>
        <p:nvSpPr>
          <p:cNvPr id="3" name="Content Placeholder 2">
            <a:extLst>
              <a:ext uri="{FF2B5EF4-FFF2-40B4-BE49-F238E27FC236}">
                <a16:creationId xmlns:a16="http://schemas.microsoft.com/office/drawing/2014/main" id="{A3E0F82A-0B11-9454-B759-1DDA23CF49C9}"/>
              </a:ext>
            </a:extLst>
          </p:cNvPr>
          <p:cNvSpPr>
            <a:spLocks noGrp="1"/>
          </p:cNvSpPr>
          <p:nvPr>
            <p:ph idx="1"/>
          </p:nvPr>
        </p:nvSpPr>
        <p:spPr>
          <a:xfrm>
            <a:off x="914400" y="990600"/>
            <a:ext cx="8389938" cy="5918200"/>
          </a:xfrm>
        </p:spPr>
        <p:txBody>
          <a:bodyPr/>
          <a:lstStyle/>
          <a:p>
            <a:pPr marL="914400" indent="-457200">
              <a:spcBef>
                <a:spcPts val="0"/>
              </a:spcBef>
              <a:spcAft>
                <a:spcPts val="0"/>
              </a:spcAft>
            </a:pPr>
            <a:r>
              <a:rPr lang="en-US" dirty="0">
                <a:effectLst/>
                <a:latin typeface="Times New Roman" panose="02020603050405020304" pitchFamily="18" charset="0"/>
                <a:ea typeface="Times New Roman" panose="02020603050405020304" pitchFamily="18" charset="0"/>
              </a:rPr>
              <a:t>Signals from teammates,</a:t>
            </a:r>
          </a:p>
          <a:p>
            <a:pPr marL="914400" indent="-457200">
              <a:spcBef>
                <a:spcPts val="0"/>
              </a:spcBef>
              <a:spcAft>
                <a:spcPts val="0"/>
              </a:spcAft>
            </a:pPr>
            <a:r>
              <a:rPr lang="en-US" dirty="0">
                <a:effectLst/>
                <a:latin typeface="Times New Roman" panose="02020603050405020304" pitchFamily="18" charset="0"/>
                <a:ea typeface="Times New Roman" panose="02020603050405020304" pitchFamily="18" charset="0"/>
              </a:rPr>
              <a:t>Study of videos,</a:t>
            </a:r>
          </a:p>
          <a:p>
            <a:pPr marL="914400" indent="-457200">
              <a:spcBef>
                <a:spcPts val="0"/>
              </a:spcBef>
              <a:spcAft>
                <a:spcPts val="0"/>
              </a:spcAft>
            </a:pPr>
            <a:r>
              <a:rPr lang="en-US" dirty="0">
                <a:effectLst/>
                <a:latin typeface="Times New Roman" panose="02020603050405020304" pitchFamily="18" charset="0"/>
                <a:ea typeface="Times New Roman" panose="02020603050405020304" pitchFamily="18" charset="0"/>
              </a:rPr>
              <a:t>Critical flicker fusion frequency,</a:t>
            </a:r>
          </a:p>
          <a:p>
            <a:pPr marL="914400" indent="-457200">
              <a:spcBef>
                <a:spcPts val="0"/>
              </a:spcBef>
              <a:spcAft>
                <a:spcPts val="0"/>
              </a:spcAft>
            </a:pPr>
            <a:r>
              <a:rPr lang="en-US" dirty="0">
                <a:effectLst/>
                <a:latin typeface="Times New Roman" panose="02020603050405020304" pitchFamily="18" charset="0"/>
                <a:ea typeface="Times New Roman" panose="02020603050405020304" pitchFamily="18" charset="0"/>
              </a:rPr>
              <a:t>Markov models for pitch count etc.,</a:t>
            </a:r>
          </a:p>
          <a:p>
            <a:pPr marL="914400" indent="-457200">
              <a:spcBef>
                <a:spcPts val="0"/>
              </a:spcBef>
              <a:spcAft>
                <a:spcPts val="0"/>
              </a:spcAft>
            </a:pPr>
            <a:r>
              <a:rPr lang="en-US" dirty="0">
                <a:effectLst/>
                <a:latin typeface="Times New Roman" panose="02020603050405020304" pitchFamily="18" charset="0"/>
                <a:ea typeface="Times New Roman" panose="02020603050405020304" pitchFamily="18" charset="0"/>
              </a:rPr>
              <a:t>Kalman filters,</a:t>
            </a:r>
          </a:p>
          <a:p>
            <a:pPr marL="914400" indent="-457200">
              <a:spcBef>
                <a:spcPts val="0"/>
              </a:spcBef>
              <a:spcAft>
                <a:spcPts val="0"/>
              </a:spcAft>
            </a:pPr>
            <a:r>
              <a:rPr lang="en-US" dirty="0">
                <a:effectLst/>
                <a:latin typeface="Times New Roman" panose="02020603050405020304" pitchFamily="18" charset="0"/>
                <a:ea typeface="Times New Roman" panose="02020603050405020304" pitchFamily="18" charset="0"/>
              </a:rPr>
              <a:t>Strategy from baseball folklore.</a:t>
            </a:r>
          </a:p>
          <a:p>
            <a:endParaRPr lang="en-US" dirty="0"/>
          </a:p>
        </p:txBody>
      </p:sp>
      <p:sp>
        <p:nvSpPr>
          <p:cNvPr id="4" name="Date Placeholder 3">
            <a:extLst>
              <a:ext uri="{FF2B5EF4-FFF2-40B4-BE49-F238E27FC236}">
                <a16:creationId xmlns:a16="http://schemas.microsoft.com/office/drawing/2014/main" id="{E705703E-9647-0EFA-A61A-2B08FBBAB99B}"/>
              </a:ext>
            </a:extLst>
          </p:cNvPr>
          <p:cNvSpPr>
            <a:spLocks noGrp="1"/>
          </p:cNvSpPr>
          <p:nvPr>
            <p:ph type="dt" sz="half" idx="10"/>
          </p:nvPr>
        </p:nvSpPr>
        <p:spPr/>
        <p:txBody>
          <a:bodyPr/>
          <a:lstStyle/>
          <a:p>
            <a:pPr>
              <a:defRPr/>
            </a:pPr>
            <a:fld id="{0B59B21E-DA60-41BF-8E29-19C2FEFC1DA2}" type="datetime1">
              <a:rPr lang="en-US" smtClean="0"/>
              <a:pPr>
                <a:defRPr/>
              </a:pPr>
              <a:t>9/3/2024</a:t>
            </a:fld>
            <a:endParaRPr lang="en-US" dirty="0"/>
          </a:p>
        </p:txBody>
      </p:sp>
      <p:sp>
        <p:nvSpPr>
          <p:cNvPr id="5" name="Footer Placeholder 4">
            <a:extLst>
              <a:ext uri="{FF2B5EF4-FFF2-40B4-BE49-F238E27FC236}">
                <a16:creationId xmlns:a16="http://schemas.microsoft.com/office/drawing/2014/main" id="{04EB997E-7204-58AC-4FBA-1C9B88FE2B5A}"/>
              </a:ext>
            </a:extLst>
          </p:cNvPr>
          <p:cNvSpPr>
            <a:spLocks noGrp="1"/>
          </p:cNvSpPr>
          <p:nvPr>
            <p:ph type="ftr" sz="quarter" idx="11"/>
          </p:nvPr>
        </p:nvSpPr>
        <p:spPr/>
        <p:txBody>
          <a:bodyPr/>
          <a:lstStyle/>
          <a:p>
            <a:pPr>
              <a:defRPr/>
            </a:pPr>
            <a:r>
              <a:rPr lang="en-US"/>
              <a:t>© 2024 Bahill</a:t>
            </a:r>
            <a:endParaRPr lang="en-US" dirty="0"/>
          </a:p>
        </p:txBody>
      </p:sp>
      <p:sp>
        <p:nvSpPr>
          <p:cNvPr id="6" name="Slide Number Placeholder 5">
            <a:extLst>
              <a:ext uri="{FF2B5EF4-FFF2-40B4-BE49-F238E27FC236}">
                <a16:creationId xmlns:a16="http://schemas.microsoft.com/office/drawing/2014/main" id="{B95C3BD3-414B-000F-4C73-A41C6BA06AE0}"/>
              </a:ext>
            </a:extLst>
          </p:cNvPr>
          <p:cNvSpPr>
            <a:spLocks noGrp="1"/>
          </p:cNvSpPr>
          <p:nvPr>
            <p:ph type="sldNum" sz="quarter" idx="12"/>
          </p:nvPr>
        </p:nvSpPr>
        <p:spPr/>
        <p:txBody>
          <a:bodyPr/>
          <a:lstStyle/>
          <a:p>
            <a:pPr>
              <a:defRPr/>
            </a:pPr>
            <a:fld id="{B2C62299-53E6-461B-B489-6AE78C6C08EB}" type="slidenum">
              <a:rPr lang="en-US" smtClean="0"/>
              <a:pPr>
                <a:defRPr/>
              </a:pPr>
              <a:t>82</a:t>
            </a:fld>
            <a:endParaRPr lang="en-US" dirty="0"/>
          </a:p>
        </p:txBody>
      </p:sp>
    </p:spTree>
    <p:extLst>
      <p:ext uri="{BB962C8B-B14F-4D97-AF65-F5344CB8AC3E}">
        <p14:creationId xmlns:p14="http://schemas.microsoft.com/office/powerpoint/2010/main" val="39882618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B17B0-5768-AB7A-4983-18C474FC5ED6}"/>
              </a:ext>
            </a:extLst>
          </p:cNvPr>
          <p:cNvSpPr>
            <a:spLocks noGrp="1"/>
          </p:cNvSpPr>
          <p:nvPr>
            <p:ph type="title"/>
          </p:nvPr>
        </p:nvSpPr>
        <p:spPr>
          <a:xfrm>
            <a:off x="914400" y="457200"/>
            <a:ext cx="8610600" cy="736600"/>
          </a:xfrm>
        </p:spPr>
        <p:txBody>
          <a:bodyPr/>
          <a:lstStyle/>
          <a:p>
            <a:r>
              <a:rPr lang="en-US" sz="4000" kern="1600" dirty="0">
                <a:effectLst/>
                <a:latin typeface="Arial" panose="020B0604020202020204" pitchFamily="34" charset="0"/>
              </a:rPr>
              <a:t>Tracking the </a:t>
            </a:r>
            <a:r>
              <a:rPr lang="en-US" sz="4000" kern="1600" dirty="0">
                <a:latin typeface="Arial" panose="020B0604020202020204" pitchFamily="34" charset="0"/>
              </a:rPr>
              <a:t>Ball in Flight</a:t>
            </a:r>
            <a:endParaRPr lang="en-US" sz="4000" dirty="0"/>
          </a:p>
        </p:txBody>
      </p:sp>
      <p:sp>
        <p:nvSpPr>
          <p:cNvPr id="3" name="Content Placeholder 2">
            <a:extLst>
              <a:ext uri="{FF2B5EF4-FFF2-40B4-BE49-F238E27FC236}">
                <a16:creationId xmlns:a16="http://schemas.microsoft.com/office/drawing/2014/main" id="{44188171-04FA-C8BF-3205-DEE1A743D81A}"/>
              </a:ext>
            </a:extLst>
          </p:cNvPr>
          <p:cNvSpPr>
            <a:spLocks noGrp="1"/>
          </p:cNvSpPr>
          <p:nvPr>
            <p:ph idx="1"/>
          </p:nvPr>
        </p:nvSpPr>
        <p:spPr>
          <a:xfrm>
            <a:off x="914400" y="1193800"/>
            <a:ext cx="8389938" cy="5715000"/>
          </a:xfrm>
        </p:spPr>
        <p:txBody>
          <a:bodyPr/>
          <a:lstStyle/>
          <a:p>
            <a:pPr marL="0" marR="0" indent="0">
              <a:lnSpc>
                <a:spcPct val="150000"/>
              </a:lnSpc>
              <a:spcBef>
                <a:spcPts val="600"/>
              </a:spcBef>
              <a:spcAft>
                <a:spcPts val="0"/>
              </a:spcAft>
              <a:buNone/>
            </a:pPr>
            <a:r>
              <a:rPr lang="en-US" dirty="0">
                <a:effectLst/>
                <a:latin typeface="Times New Roman" panose="02020603050405020304" pitchFamily="18" charset="0"/>
                <a:ea typeface="Times New Roman" panose="02020603050405020304" pitchFamily="18" charset="0"/>
              </a:rPr>
              <a:t>Now that we understand the forces acting on the ball in flight, we will attack the problem of how the batter tracks the ball in flight.</a:t>
            </a:r>
            <a:endParaRPr lang="en-US" dirty="0"/>
          </a:p>
        </p:txBody>
      </p:sp>
      <p:sp>
        <p:nvSpPr>
          <p:cNvPr id="4" name="Date Placeholder 3">
            <a:extLst>
              <a:ext uri="{FF2B5EF4-FFF2-40B4-BE49-F238E27FC236}">
                <a16:creationId xmlns:a16="http://schemas.microsoft.com/office/drawing/2014/main" id="{C77994E3-6D2E-00CC-88F9-9099A378465F}"/>
              </a:ext>
            </a:extLst>
          </p:cNvPr>
          <p:cNvSpPr>
            <a:spLocks noGrp="1"/>
          </p:cNvSpPr>
          <p:nvPr>
            <p:ph type="dt" sz="half" idx="10"/>
          </p:nvPr>
        </p:nvSpPr>
        <p:spPr/>
        <p:txBody>
          <a:bodyPr/>
          <a:lstStyle/>
          <a:p>
            <a:pPr>
              <a:defRPr/>
            </a:pPr>
            <a:fld id="{0B59B21E-DA60-41BF-8E29-19C2FEFC1DA2}" type="datetime1">
              <a:rPr lang="en-US" smtClean="0"/>
              <a:pPr>
                <a:defRPr/>
              </a:pPr>
              <a:t>9/3/2024</a:t>
            </a:fld>
            <a:endParaRPr lang="en-US" dirty="0"/>
          </a:p>
        </p:txBody>
      </p:sp>
      <p:sp>
        <p:nvSpPr>
          <p:cNvPr id="5" name="Footer Placeholder 4">
            <a:extLst>
              <a:ext uri="{FF2B5EF4-FFF2-40B4-BE49-F238E27FC236}">
                <a16:creationId xmlns:a16="http://schemas.microsoft.com/office/drawing/2014/main" id="{905CADCA-F223-C682-2F6B-571A65F6EEC3}"/>
              </a:ext>
            </a:extLst>
          </p:cNvPr>
          <p:cNvSpPr>
            <a:spLocks noGrp="1"/>
          </p:cNvSpPr>
          <p:nvPr>
            <p:ph type="ftr" sz="quarter" idx="11"/>
          </p:nvPr>
        </p:nvSpPr>
        <p:spPr/>
        <p:txBody>
          <a:bodyPr/>
          <a:lstStyle/>
          <a:p>
            <a:pPr>
              <a:defRPr/>
            </a:pPr>
            <a:r>
              <a:rPr lang="en-US"/>
              <a:t>© 2024 Bahill</a:t>
            </a:r>
            <a:endParaRPr lang="en-US" dirty="0"/>
          </a:p>
        </p:txBody>
      </p:sp>
      <p:sp>
        <p:nvSpPr>
          <p:cNvPr id="6" name="Slide Number Placeholder 5">
            <a:extLst>
              <a:ext uri="{FF2B5EF4-FFF2-40B4-BE49-F238E27FC236}">
                <a16:creationId xmlns:a16="http://schemas.microsoft.com/office/drawing/2014/main" id="{42605429-5605-40DB-4E79-11AF23AE7077}"/>
              </a:ext>
            </a:extLst>
          </p:cNvPr>
          <p:cNvSpPr>
            <a:spLocks noGrp="1"/>
          </p:cNvSpPr>
          <p:nvPr>
            <p:ph type="sldNum" sz="quarter" idx="12"/>
          </p:nvPr>
        </p:nvSpPr>
        <p:spPr/>
        <p:txBody>
          <a:bodyPr/>
          <a:lstStyle/>
          <a:p>
            <a:pPr>
              <a:defRPr/>
            </a:pPr>
            <a:fld id="{B2C62299-53E6-461B-B489-6AE78C6C08EB}" type="slidenum">
              <a:rPr lang="en-US" smtClean="0"/>
              <a:pPr>
                <a:defRPr/>
              </a:pPr>
              <a:t>9</a:t>
            </a:fld>
            <a:endParaRPr lang="en-US" dirty="0"/>
          </a:p>
        </p:txBody>
      </p:sp>
    </p:spTree>
    <p:extLst>
      <p:ext uri="{BB962C8B-B14F-4D97-AF65-F5344CB8AC3E}">
        <p14:creationId xmlns:p14="http://schemas.microsoft.com/office/powerpoint/2010/main" val="2100748965"/>
      </p:ext>
    </p:extLst>
  </p:cSld>
  <p:clrMapOvr>
    <a:masterClrMapping/>
  </p:clrMapOvr>
</p:sld>
</file>

<file path=ppt/theme/theme1.xml><?xml version="1.0" encoding="utf-8"?>
<a:theme xmlns:a="http://schemas.openxmlformats.org/drawingml/2006/main" name="Whatis4">
  <a:themeElements>
    <a:clrScheme name="">
      <a:dk1>
        <a:srgbClr val="FF0000"/>
      </a:dk1>
      <a:lt1>
        <a:srgbClr val="A9BDA9"/>
      </a:lt1>
      <a:dk2>
        <a:srgbClr val="0000FF"/>
      </a:dk2>
      <a:lt2>
        <a:srgbClr val="578963"/>
      </a:lt2>
      <a:accent1>
        <a:srgbClr val="FFCCCC"/>
      </a:accent1>
      <a:accent2>
        <a:srgbClr val="B3E1B3"/>
      </a:accent2>
      <a:accent3>
        <a:srgbClr val="D1DBD1"/>
      </a:accent3>
      <a:accent4>
        <a:srgbClr val="DA0000"/>
      </a:accent4>
      <a:accent5>
        <a:srgbClr val="FFE2E2"/>
      </a:accent5>
      <a:accent6>
        <a:srgbClr val="A2CCA2"/>
      </a:accent6>
      <a:hlink>
        <a:srgbClr val="BDD7E5"/>
      </a:hlink>
      <a:folHlink>
        <a:srgbClr val="D2AAD2"/>
      </a:folHlink>
    </a:clrScheme>
    <a:fontScheme name="Whatis4">
      <a:majorFont>
        <a:latin typeface="Times New Roman"/>
        <a:ea typeface=""/>
        <a:cs typeface=""/>
      </a:majorFont>
      <a:minorFont>
        <a:latin typeface="Gill Sans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Whatis4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Whatis4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Whatis4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2738171514</TotalTime>
  <Pages>51</Pages>
  <Words>2572</Words>
  <Application>Microsoft Office PowerPoint</Application>
  <PresentationFormat>Custom</PresentationFormat>
  <Paragraphs>601</Paragraphs>
  <Slides>82</Slides>
  <Notes>31</Notes>
  <HiddenSlides>0</HiddenSlides>
  <MMClips>3</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82</vt:i4>
      </vt:variant>
    </vt:vector>
  </HeadingPairs>
  <TitlesOfParts>
    <vt:vector size="89" baseType="lpstr">
      <vt:lpstr>Arial</vt:lpstr>
      <vt:lpstr>Gill Sans MT</vt:lpstr>
      <vt:lpstr>Times New Roman</vt:lpstr>
      <vt:lpstr>Wingdings</vt:lpstr>
      <vt:lpstr>Symbol</vt:lpstr>
      <vt:lpstr>Whatis4</vt:lpstr>
      <vt:lpstr>Equation</vt:lpstr>
      <vt:lpstr>Batters use Depth Perception to Track Baseballs and Softballs</vt:lpstr>
      <vt:lpstr>Movement of the Ball in Flight</vt:lpstr>
      <vt:lpstr>PowerPoint Presentation</vt:lpstr>
      <vt:lpstr>PowerPoint Presentation</vt:lpstr>
      <vt:lpstr>Forces acting on the ball</vt:lpstr>
      <vt:lpstr>Angular right-hand rule</vt:lpstr>
      <vt:lpstr>Coordinate right-hand rule</vt:lpstr>
      <vt:lpstr>SaD Sid*</vt:lpstr>
      <vt:lpstr>Tracking the Ball in Flight</vt:lpstr>
      <vt:lpstr>Models for the Batter Tracking the Pitch</vt:lpstr>
      <vt:lpstr>Neurophysiology Model</vt:lpstr>
      <vt:lpstr>Neurophysiology Model</vt:lpstr>
      <vt:lpstr>The batter must predict when and where the ball will contact the bat</vt:lpstr>
      <vt:lpstr>PowerPoint Presentation</vt:lpstr>
      <vt:lpstr>Time to contact</vt:lpstr>
      <vt:lpstr>PowerPoint Presentation</vt:lpstr>
      <vt:lpstr>What the batter does</vt:lpstr>
      <vt:lpstr>PowerPoint Presentation</vt:lpstr>
      <vt:lpstr>Neurophysiology Mental Model</vt:lpstr>
      <vt:lpstr>What is missing in this model?</vt:lpstr>
      <vt:lpstr>The Depth Perception Mental Model</vt:lpstr>
      <vt:lpstr>You are bizarre</vt:lpstr>
      <vt:lpstr>PowerPoint Presentation</vt:lpstr>
      <vt:lpstr>PowerPoint Presentation</vt:lpstr>
      <vt:lpstr>Binocular disparity </vt:lpstr>
      <vt:lpstr>Retinal speed for moving targets</vt:lpstr>
      <vt:lpstr>Retinal speed for moving targets</vt:lpstr>
      <vt:lpstr>Apparent size</vt:lpstr>
      <vt:lpstr>PowerPoint Presentation</vt:lpstr>
      <vt:lpstr>Luminance</vt:lpstr>
      <vt:lpstr>Optical expansion</vt:lpstr>
      <vt:lpstr>Looming</vt:lpstr>
      <vt:lpstr>Texture gradient</vt:lpstr>
      <vt:lpstr>Luminance contrast</vt:lpstr>
      <vt:lpstr>The pitcher’s release point</vt:lpstr>
      <vt:lpstr>PowerPoint Presentation</vt:lpstr>
      <vt:lpstr>PowerPoint Presentation</vt:lpstr>
      <vt:lpstr>PowerPoint Presentation</vt:lpstr>
      <vt:lpstr>PowerPoint Presentation</vt:lpstr>
      <vt:lpstr>PowerPoint Presentation</vt:lpstr>
      <vt:lpstr>PowerPoint Presentation</vt:lpstr>
      <vt:lpstr>Could the shortstop stand directly behind the pitcher’s release point?</vt:lpstr>
      <vt:lpstr>Motion parallax</vt:lpstr>
      <vt:lpstr>Color saturation</vt:lpstr>
      <vt:lpstr>Aerial perspective</vt:lpstr>
      <vt:lpstr>Illuminance </vt:lpstr>
      <vt:lpstr>PowerPoint Presentation</vt:lpstr>
      <vt:lpstr>Occlusion </vt:lpstr>
      <vt:lpstr>Occlusion</vt:lpstr>
      <vt:lpstr>Linear perspective</vt:lpstr>
      <vt:lpstr>Aspect ratio</vt:lpstr>
      <vt:lpstr>Color saturation</vt:lpstr>
      <vt:lpstr>Vergence and accommodation</vt:lpstr>
      <vt:lpstr>Aerial perspective </vt:lpstr>
      <vt:lpstr>Shadows and shading</vt:lpstr>
      <vt:lpstr>Cues for the Depth Perception Mental Model</vt:lpstr>
      <vt:lpstr>Cues used in pictures and paintings</vt:lpstr>
      <vt:lpstr>PowerPoint Presentation</vt:lpstr>
      <vt:lpstr>Visual Image Processing Mental Model</vt:lpstr>
      <vt:lpstr>PowerPoint Presentation</vt:lpstr>
      <vt:lpstr>Simulated fastballs</vt:lpstr>
      <vt:lpstr>Simulated sliders</vt:lpstr>
      <vt:lpstr>Video</vt:lpstr>
      <vt:lpstr>Fastballs</vt:lpstr>
      <vt:lpstr>Sliders</vt:lpstr>
      <vt:lpstr>Critical-flicker-fusion frequency</vt:lpstr>
      <vt:lpstr>Conclusion</vt:lpstr>
      <vt:lpstr>Cues for the Visual Image Processing Mental Model</vt:lpstr>
      <vt:lpstr>Combining all  three models</vt:lpstr>
      <vt:lpstr>To track the pitch the batter probably uses</vt:lpstr>
      <vt:lpstr>Cues Applied  to Baseball </vt:lpstr>
      <vt:lpstr>PowerPoint Presentation</vt:lpstr>
      <vt:lpstr>Binocular disparity</vt:lpstr>
      <vt:lpstr>Retinal speed for moving targets</vt:lpstr>
      <vt:lpstr>Apparent size</vt:lpstr>
      <vt:lpstr>Wow!</vt:lpstr>
      <vt:lpstr>To track the pitch the batter probably uses</vt:lpstr>
      <vt:lpstr>Future research</vt:lpstr>
      <vt:lpstr>PowerPoint Presentation</vt:lpstr>
      <vt:lpstr>Take to OLLI</vt:lpstr>
      <vt:lpstr>Other depth perception cues</vt:lpstr>
      <vt:lpstr>Other cues and processes</vt:lpstr>
    </vt:vector>
  </TitlesOfParts>
  <Company>BICS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DepthPerception</dc:title>
  <dc:subject>batter's perception of the ball</dc:subject>
  <dc:creator>Terry Bahill</dc:creator>
  <cp:keywords>Dave Baldwin</cp:keywords>
  <cp:lastModifiedBy>Terry Bahill</cp:lastModifiedBy>
  <cp:revision>648</cp:revision>
  <cp:lastPrinted>2024-08-20T23:03:15Z</cp:lastPrinted>
  <dcterms:created xsi:type="dcterms:W3CDTF">1997-06-16T15:23:46Z</dcterms:created>
  <dcterms:modified xsi:type="dcterms:W3CDTF">2024-09-03T19:42:01Z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100</vt:i4>
  </property>
  <property fmtid="{D5CDD505-2E9C-101B-9397-08002B2CF9AE}" pid="5" name="ScreenSize">
    <vt:i4>1</vt:i4>
  </property>
  <property fmtid="{D5CDD505-2E9C-101B-9397-08002B2CF9AE}" pid="6" name="ScreenUsage">
    <vt:i4>3</vt:i4>
  </property>
  <property fmtid="{D5CDD505-2E9C-101B-9397-08002B2CF9AE}" pid="7" name="MailAddress">
    <vt:lpwstr/>
  </property>
  <property fmtid="{D5CDD505-2E9C-101B-9397-08002B2CF9AE}" pid="8" name="HomePage">
    <vt:lpwstr/>
  </property>
  <property fmtid="{D5CDD505-2E9C-101B-9397-08002B2CF9AE}" pid="9" name="Other">
    <vt:lpwstr/>
  </property>
  <property fmtid="{D5CDD505-2E9C-101B-9397-08002B2CF9AE}" pid="10" name="DownloadOriginal">
    <vt:bool>true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1</vt:i4>
  </property>
  <property fmtid="{D5CDD505-2E9C-101B-9397-08002B2CF9AE}" pid="19" name="ShowNotes">
    <vt:bool>false</vt:bool>
  </property>
  <property fmtid="{D5CDD505-2E9C-101B-9397-08002B2CF9AE}" pid="20" name="NavBtnPos">
    <vt:i4>1</vt:i4>
  </property>
  <property fmtid="{D5CDD505-2E9C-101B-9397-08002B2CF9AE}" pid="21" name="OutputDir">
    <vt:lpwstr>C:\terry\slides</vt:lpwstr>
  </property>
</Properties>
</file>