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bookmarkIdSeed="4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878" r:id="rId3"/>
    <p:sldId id="903" r:id="rId4"/>
    <p:sldId id="872" r:id="rId5"/>
    <p:sldId id="869" r:id="rId6"/>
    <p:sldId id="877" r:id="rId7"/>
    <p:sldId id="862" r:id="rId8"/>
    <p:sldId id="863" r:id="rId9"/>
    <p:sldId id="880" r:id="rId10"/>
    <p:sldId id="881" r:id="rId11"/>
    <p:sldId id="885" r:id="rId12"/>
    <p:sldId id="882" r:id="rId13"/>
    <p:sldId id="867" r:id="rId14"/>
    <p:sldId id="866" r:id="rId15"/>
    <p:sldId id="850" r:id="rId16"/>
    <p:sldId id="861" r:id="rId17"/>
    <p:sldId id="868" r:id="rId18"/>
    <p:sldId id="865" r:id="rId19"/>
    <p:sldId id="845" r:id="rId20"/>
    <p:sldId id="864" r:id="rId21"/>
    <p:sldId id="859" r:id="rId22"/>
    <p:sldId id="854" r:id="rId23"/>
    <p:sldId id="853" r:id="rId24"/>
    <p:sldId id="860" r:id="rId25"/>
    <p:sldId id="856" r:id="rId26"/>
    <p:sldId id="857" r:id="rId27"/>
    <p:sldId id="852" r:id="rId28"/>
    <p:sldId id="858" r:id="rId29"/>
    <p:sldId id="844" r:id="rId30"/>
    <p:sldId id="886" r:id="rId31"/>
    <p:sldId id="842" r:id="rId32"/>
    <p:sldId id="832" r:id="rId33"/>
    <p:sldId id="890" r:id="rId34"/>
    <p:sldId id="901" r:id="rId35"/>
    <p:sldId id="900" r:id="rId36"/>
    <p:sldId id="902" r:id="rId37"/>
    <p:sldId id="891" r:id="rId38"/>
    <p:sldId id="892" r:id="rId39"/>
    <p:sldId id="896" r:id="rId40"/>
    <p:sldId id="904" r:id="rId41"/>
    <p:sldId id="897" r:id="rId42"/>
    <p:sldId id="898" r:id="rId43"/>
    <p:sldId id="899" r:id="rId44"/>
    <p:sldId id="893" r:id="rId45"/>
    <p:sldId id="894" r:id="rId46"/>
    <p:sldId id="895" r:id="rId47"/>
    <p:sldId id="889" r:id="rId48"/>
  </p:sldIdLst>
  <p:sldSz cx="9144000" cy="6858000" type="screen4x3"/>
  <p:notesSz cx="7102475" cy="9388475"/>
  <p:embeddedFontLst>
    <p:embeddedFont>
      <p:font typeface="Georgia" panose="02040502050405020303" pitchFamily="18" charset="0"/>
      <p:regular r:id="rId51"/>
      <p:bold r:id="rId52"/>
      <p:italic r:id="rId53"/>
      <p:boldItalic r:id="rId5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576">
          <p15:clr>
            <a:srgbClr val="A4A3A4"/>
          </p15:clr>
        </p15:guide>
        <p15:guide id="4" pos="51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8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7EF"/>
    <a:srgbClr val="07008C"/>
    <a:srgbClr val="090389"/>
    <a:srgbClr val="FFFF00"/>
    <a:srgbClr val="CDC800"/>
    <a:srgbClr val="FFFFFF"/>
    <a:srgbClr val="00FF00"/>
    <a:srgbClr val="67FF00"/>
    <a:srgbClr val="FFD505"/>
    <a:srgbClr val="3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95" autoAdjust="0"/>
    <p:restoredTop sz="96115" autoAdjust="0"/>
  </p:normalViewPr>
  <p:slideViewPr>
    <p:cSldViewPr snapToGrid="0">
      <p:cViewPr varScale="1">
        <p:scale>
          <a:sx n="97" d="100"/>
          <a:sy n="97" d="100"/>
        </p:scale>
        <p:origin x="348" y="72"/>
      </p:cViewPr>
      <p:guideLst>
        <p:guide orient="horz" pos="576"/>
        <p:guide orient="horz" pos="4032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000"/>
    </p:cViewPr>
  </p:sorterViewPr>
  <p:notesViewPr>
    <p:cSldViewPr snapToGrid="0">
      <p:cViewPr>
        <p:scale>
          <a:sx n="100" d="100"/>
          <a:sy n="100" d="100"/>
        </p:scale>
        <p:origin x="-1496" y="848"/>
      </p:cViewPr>
      <p:guideLst>
        <p:guide orient="horz" pos="2958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1" tIns="46621" rIns="93241" bIns="4662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340" y="0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1" tIns="46621" rIns="93241" bIns="466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E593E1-E271-460E-8180-D0F109EF8091}" type="datetime1">
              <a:rPr lang="en-US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089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1" tIns="46621" rIns="93241" bIns="4662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dirty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340" y="8918089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41" tIns="46621" rIns="93241" bIns="466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9C7F499-3A15-4B2D-9504-DC88F0FD73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2157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4" tIns="47432" rIns="94864" bIns="47432" numCol="1" anchor="t" anchorCtr="0" compatLnSpc="1">
            <a:prstTxWarp prst="textNoShape">
              <a:avLst/>
            </a:prstTxWarp>
          </a:bodyPr>
          <a:lstStyle>
            <a:lvl1pPr defTabSz="948601" eaLnBrk="0" hangingPunct="0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952" y="0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4" tIns="47432" rIns="94864" bIns="47432" numCol="1" anchor="t" anchorCtr="0" compatLnSpc="1">
            <a:prstTxWarp prst="textNoShape">
              <a:avLst/>
            </a:prstTxWarp>
          </a:bodyPr>
          <a:lstStyle>
            <a:lvl1pPr algn="r" defTabSz="948601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5529E29-00BD-4212-8DBC-DE1D80B2452B}" type="datetime1">
              <a:rPr lang="en-US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4850"/>
            <a:ext cx="46958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427" y="4459848"/>
            <a:ext cx="5207622" cy="42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4" tIns="47432" rIns="94864" bIns="47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9694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4" tIns="47432" rIns="94864" bIns="47432" numCol="1" anchor="b" anchorCtr="0" compatLnSpc="1">
            <a:prstTxWarp prst="textNoShape">
              <a:avLst/>
            </a:prstTxWarp>
          </a:bodyPr>
          <a:lstStyle>
            <a:lvl1pPr defTabSz="948601" eaLnBrk="0" hangingPunct="0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952" y="8919694"/>
            <a:ext cx="3077525" cy="46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64" tIns="47432" rIns="94864" bIns="47432" numCol="1" anchor="b" anchorCtr="0" compatLnSpc="1">
            <a:prstTxWarp prst="textNoShape">
              <a:avLst/>
            </a:prstTxWarp>
          </a:bodyPr>
          <a:lstStyle>
            <a:lvl1pPr algn="r" defTabSz="948601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2B21DF8-EA41-4261-9446-F8567C7658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71299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F3888-CB0E-4F81-9CB4-B6BF373AA46A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54E9E4-E398-4677-8263-A36C47B9358D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86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</a:t>
            </a:r>
          </a:p>
          <a:p>
            <a:r>
              <a:rPr lang="en-US" dirty="0"/>
              <a:t>The horizon is about 1/3 of the way down from the top.</a:t>
            </a:r>
          </a:p>
          <a:p>
            <a:r>
              <a:rPr lang="en-US" dirty="0"/>
              <a:t>Eye level is slightly above that.</a:t>
            </a:r>
          </a:p>
          <a:p>
            <a:r>
              <a:rPr lang="en-US" dirty="0"/>
              <a:t>The lady is in sharp focus.</a:t>
            </a:r>
          </a:p>
          <a:p>
            <a:r>
              <a:rPr lang="en-US" dirty="0"/>
              <a:t>Why are there three rails?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1461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</a:t>
            </a:r>
          </a:p>
          <a:p>
            <a:r>
              <a:rPr lang="en-US" dirty="0"/>
              <a:t>The Horizon is about in the middle, which is not good.</a:t>
            </a:r>
          </a:p>
          <a:p>
            <a:r>
              <a:rPr lang="en-US" dirty="0"/>
              <a:t>The Horizon is below eye level, but the object of interest is way below.</a:t>
            </a:r>
          </a:p>
          <a:p>
            <a:r>
              <a:rPr lang="en-US" dirty="0"/>
              <a:t>She is below us, about to get killed.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22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Horizon is in the middle, which wastes the top half of the picture.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horizon is at eye level, but the object of interest (the lady) is below eye level.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37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Blurred background and sharp focus on lady.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Horizon might be 1/3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of the way from the top.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Color contrast.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97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</a:t>
            </a:r>
          </a:p>
          <a:p>
            <a:r>
              <a:rPr lang="en-US" dirty="0"/>
              <a:t>The horizon is way off the top.</a:t>
            </a:r>
          </a:p>
          <a:p>
            <a:r>
              <a:rPr lang="en-US" dirty="0"/>
              <a:t>The eye level is way up on top.</a:t>
            </a:r>
          </a:p>
          <a:p>
            <a:r>
              <a:rPr lang="en-US" dirty="0"/>
              <a:t>Surprisingly, the image is good.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4922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</a:t>
            </a:r>
          </a:p>
          <a:p>
            <a:r>
              <a:rPr lang="en-US" dirty="0"/>
              <a:t>The Horizon is 1/3 of the way up from the bottom.</a:t>
            </a:r>
          </a:p>
          <a:p>
            <a:r>
              <a:rPr lang="en-US" dirty="0"/>
              <a:t>The subject is above eye level, foreboding.</a:t>
            </a:r>
          </a:p>
          <a:p>
            <a:r>
              <a:rPr lang="en-US" dirty="0"/>
              <a:t>She seems to be evil and has power over us.</a:t>
            </a:r>
          </a:p>
          <a:p>
            <a:r>
              <a:rPr lang="en-US" dirty="0"/>
              <a:t>This looks bizarre because the horizon is below eye level.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76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</a:t>
            </a:r>
          </a:p>
          <a:p>
            <a:r>
              <a:rPr lang="en-US" dirty="0"/>
              <a:t>The horizon is in the middle.</a:t>
            </a:r>
          </a:p>
          <a:p>
            <a:r>
              <a:rPr lang="en-US" dirty="0"/>
              <a:t>Eye level is near the top.</a:t>
            </a:r>
          </a:p>
          <a:p>
            <a:r>
              <a:rPr lang="en-US" dirty="0"/>
              <a:t>Why is this still good?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499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</a:t>
            </a:r>
          </a:p>
          <a:p>
            <a:r>
              <a:rPr lang="en-US" dirty="0"/>
              <a:t>The Horizon is in the middle.</a:t>
            </a:r>
          </a:p>
          <a:p>
            <a:r>
              <a:rPr lang="en-US" dirty="0"/>
              <a:t>The picture Looks natural. The horizon is below eye level.</a:t>
            </a:r>
          </a:p>
          <a:p>
            <a:r>
              <a:rPr lang="en-US" dirty="0"/>
              <a:t>Objects of interest are the dog, the girl’s belly button, and her legs.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995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  <a:p>
            <a:r>
              <a:rPr lang="en-US" dirty="0"/>
              <a:t>Not a good picture. The Horizon is in the middle. The Object of interest is the sun? the guitar?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519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</a:p>
          <a:p>
            <a:r>
              <a:rPr lang="en-US" dirty="0"/>
              <a:t>The Horizon is in the middle. The object of interest is the guitar?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480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F3888-CB0E-4F81-9CB4-B6BF373AA46A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54E9E4-E398-4677-8263-A36C47B9358D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72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</a:t>
            </a:r>
          </a:p>
          <a:p>
            <a:r>
              <a:rPr lang="en-US" dirty="0"/>
              <a:t>The Horizon is slightly below the middle.</a:t>
            </a:r>
          </a:p>
          <a:p>
            <a:r>
              <a:rPr lang="en-US" dirty="0"/>
              <a:t>The Object of interest is the blue dress.</a:t>
            </a:r>
          </a:p>
          <a:p>
            <a:r>
              <a:rPr lang="en-US" dirty="0"/>
              <a:t>Color contrast.</a:t>
            </a:r>
          </a:p>
          <a:p>
            <a:r>
              <a:rPr lang="en-US" dirty="0"/>
              <a:t>The horizon is below eye level.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7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</a:p>
          <a:p>
            <a:r>
              <a:rPr lang="en-US" dirty="0"/>
              <a:t>The Horizon is about ¼ of the way down from the top.</a:t>
            </a:r>
          </a:p>
          <a:p>
            <a:r>
              <a:rPr lang="en-US" dirty="0"/>
              <a:t>The horizon is above eye level.</a:t>
            </a:r>
          </a:p>
          <a:p>
            <a:r>
              <a:rPr lang="en-US" dirty="0"/>
              <a:t>The red shoes give color contrast.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0413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</a:t>
            </a:r>
          </a:p>
          <a:p>
            <a:r>
              <a:rPr lang="en-US" dirty="0"/>
              <a:t>The Horizon is in the middle.</a:t>
            </a:r>
          </a:p>
          <a:p>
            <a:r>
              <a:rPr lang="en-US" dirty="0"/>
              <a:t>The Objects of interest are the red hat and the red dress.</a:t>
            </a:r>
          </a:p>
          <a:p>
            <a:r>
              <a:rPr lang="en-US" dirty="0"/>
              <a:t>Color contrast. The distance is blue.</a:t>
            </a:r>
          </a:p>
          <a:p>
            <a:r>
              <a:rPr lang="en-US" dirty="0"/>
              <a:t>The horizon is at eye level.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838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</a:t>
            </a:r>
          </a:p>
          <a:p>
            <a:r>
              <a:rPr lang="en-US" dirty="0"/>
              <a:t>The Horizon is 1/3 of the way down from the top.</a:t>
            </a:r>
          </a:p>
          <a:p>
            <a:r>
              <a:rPr lang="en-US" dirty="0"/>
              <a:t>The horizon is way above eye level.</a:t>
            </a:r>
          </a:p>
          <a:p>
            <a:r>
              <a:rPr lang="en-US" dirty="0"/>
              <a:t>Distant objects are blurry.</a:t>
            </a:r>
          </a:p>
          <a:p>
            <a:r>
              <a:rPr lang="en-US" dirty="0"/>
              <a:t>Color contrast.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681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  <a:p>
            <a:r>
              <a:rPr lang="en-US" dirty="0"/>
              <a:t>The Horizon is in the middle and it is not horizontal.</a:t>
            </a:r>
          </a:p>
          <a:p>
            <a:r>
              <a:rPr lang="en-US" dirty="0"/>
              <a:t>The object of interest is the suitcase?</a:t>
            </a:r>
          </a:p>
          <a:p>
            <a:r>
              <a:rPr lang="en-US" dirty="0"/>
              <a:t>Is this interesting?</a:t>
            </a:r>
          </a:p>
          <a:p>
            <a:r>
              <a:rPr lang="en-US" dirty="0"/>
              <a:t>It’s a fish eye lens, or something because the rail ties are not straight.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882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  <a:p>
            <a:r>
              <a:rPr lang="en-US" dirty="0"/>
              <a:t>The Horizon is in the middle. </a:t>
            </a:r>
          </a:p>
          <a:p>
            <a:r>
              <a:rPr lang="en-US" dirty="0"/>
              <a:t>The Object of interest is the lady’s dress.</a:t>
            </a:r>
          </a:p>
          <a:p>
            <a:r>
              <a:rPr lang="en-US" dirty="0"/>
              <a:t>Near objects are in sharp focus: Distance is out of focus.</a:t>
            </a:r>
          </a:p>
          <a:p>
            <a:r>
              <a:rPr lang="en-US" dirty="0"/>
              <a:t>Linear perspective does not need straight </a:t>
            </a:r>
            <a:r>
              <a:rPr lang="en-US" dirty="0" err="1"/>
              <a:t>rr</a:t>
            </a:r>
            <a:r>
              <a:rPr lang="en-US" dirty="0"/>
              <a:t> tracks.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845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F3888-CB0E-4F81-9CB4-B6BF373AA46A}" type="slidenum">
              <a:rPr lang="en-GB" smtClean="0"/>
              <a:pPr>
                <a:defRPr/>
              </a:pPr>
              <a:t>35</a:t>
            </a:fld>
            <a:endParaRPr lang="en-GB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54E9E4-E398-4677-8263-A36C47B9358D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43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F3888-CB0E-4F81-9CB4-B6BF373AA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4E9E4-E398-4677-8263-A36C47B935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68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F3888-CB0E-4F81-9CB4-B6BF373AA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4E9E4-E398-4677-8263-A36C47B935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426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cue: occlusion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29E29-00BD-4212-8DBC-DE1D80B2452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21DF8-EA41-4261-9446-F8567C7658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82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BF3888-CB0E-4F81-9CB4-B6BF373AA46A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8354E9E4-E398-4677-8263-A36C47B9358D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751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cue</a:t>
            </a:r>
            <a:r>
              <a:rPr lang="en-US"/>
              <a:t>: occlusion,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529E29-00BD-4212-8DBC-DE1D80B2452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B21DF8-EA41-4261-9446-F8567C76580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921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BF3888-CB0E-4F81-9CB4-B6BF373AA4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427" y="4459846"/>
            <a:ext cx="5207622" cy="4694238"/>
          </a:xfrm>
          <a:noFill/>
          <a:ln/>
        </p:spPr>
        <p:txBody>
          <a:bodyPr/>
          <a:lstStyle/>
          <a:p>
            <a:endParaRPr lang="en-US" sz="1000" dirty="0"/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marL="0" marR="0" lvl="0" indent="0" algn="r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54E9E4-E398-4677-8263-A36C47B9358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60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4150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60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2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Almost all of the women are walking away from 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66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50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perspective.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Aerial (or atmospheric) perspective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Is the camera height = the horizon line?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499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Perspective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600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 perspective.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75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Horizon is 1/6</a:t>
            </a:r>
            <a:r>
              <a:rPr lang="en-US" baseline="30000" dirty="0"/>
              <a:t>th</a:t>
            </a:r>
            <a:r>
              <a:rPr lang="en-US" dirty="0"/>
              <a:t> of the way from the top.</a:t>
            </a:r>
          </a:p>
          <a:p>
            <a:r>
              <a:rPr lang="en-US" dirty="0"/>
              <a:t>Color contrast.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5529E29-00BD-4212-8DBC-DE1D80B2452B}" type="datetime1">
              <a:rPr lang="en-US" smtClean="0"/>
              <a:pPr>
                <a:defRPr/>
              </a:pPr>
              <a:t>9/3/2024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21DF8-EA41-4261-9446-F8567C765804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644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14400"/>
            <a:ext cx="7250113" cy="914400"/>
          </a:xfrm>
        </p:spPr>
        <p:txBody>
          <a:bodyPr/>
          <a:lstStyle>
            <a:lvl1pPr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352800"/>
            <a:ext cx="7250113" cy="1047750"/>
          </a:xfrm>
        </p:spPr>
        <p:txBody>
          <a:bodyPr/>
          <a:lstStyle>
            <a:lvl1pPr marL="0" indent="0">
              <a:buFontTx/>
              <a:buNone/>
              <a:defRPr b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 marL="1493838" marR="0" indent="-20955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53200"/>
            <a:ext cx="762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27611-7BE1-4854-BE75-C12C899CDB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553200"/>
            <a:ext cx="12192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© 2024 Bahill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53200"/>
            <a:ext cx="762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CCADD-41CB-4372-9BB7-356F3D167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FA352-7723-41F8-AFBE-8465500B2C0F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© 2024 Bahill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91000" y="6553200"/>
            <a:ext cx="762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4016-80C0-45B0-A7B0-0E4D82F5AF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 dirty="0"/>
              <a:t>© 2024 Bahill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07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85800"/>
            <a:ext cx="822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 userDrawn="1"/>
        </p:nvSpPr>
        <p:spPr bwMode="auto">
          <a:xfrm>
            <a:off x="0" y="652145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67200" y="6553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CDC8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A4D27A-1FD5-40B2-BBA6-8800B8858C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325"/>
            <a:ext cx="1219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CDC8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F0631A-30A8-4B28-B839-972CEFF377CF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7696200" y="6553200"/>
            <a:ext cx="1447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400" dirty="0">
                <a:solidFill>
                  <a:srgbClr val="CDC8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© 2024 Bahill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D505"/>
          </a:solidFill>
          <a:latin typeface="Times New Roman" pitchFamily="18" charset="0"/>
          <a:ea typeface="+mj-ea"/>
          <a:cs typeface="Times New Roman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D505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D505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D505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D505"/>
          </a:solidFill>
          <a:latin typeface="Times New Roman" pitchFamily="18" charset="0"/>
          <a:cs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Georgi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Georgi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Georgi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Georgia" pitchFamily="18" charset="0"/>
        </a:defRPr>
      </a:lvl9pPr>
    </p:titleStyle>
    <p:bodyStyle>
      <a:lvl1pPr marL="225425" indent="-225425" algn="l" rtl="0" eaLnBrk="0" fontAlgn="base" hangingPunct="0">
        <a:spcBef>
          <a:spcPct val="25000"/>
        </a:spcBef>
        <a:spcAft>
          <a:spcPct val="0"/>
        </a:spcAft>
        <a:buSzPct val="120000"/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6575" indent="-1968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§"/>
        <a:defRPr sz="22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33438" indent="-182563" algn="l" rtl="0" eaLnBrk="0" fontAlgn="base" hangingPunct="0">
        <a:spcBef>
          <a:spcPct val="25000"/>
        </a:spcBef>
        <a:spcAft>
          <a:spcPct val="0"/>
        </a:spcAft>
        <a:buSzPct val="65000"/>
        <a:buFont typeface="Wingdings" pitchFamily="2" charset="2"/>
        <a:buChar char="v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169988" indent="-2222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493838" indent="-2095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951038" indent="-2095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6pPr>
      <a:lvl7pPr marL="2408238" indent="-2095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7pPr>
      <a:lvl8pPr marL="2865438" indent="-2095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8pPr>
      <a:lvl9pPr marL="3322638" indent="-209550" algn="l" rtl="0" eaLnBrk="0" fontAlgn="base" hangingPunct="0">
        <a:spcBef>
          <a:spcPct val="25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sysengr.engr.arizona.edu/OLLI/index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tamu.edu/~cbaird/sq/2023/07/28/why-does-a-person-with-only-one-working-eye-have-zero-depth-perception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phtcDhHj40&amp;list=RDCMUC4rlAVgAK0SGk-yTfe48Qpw&amp;index=5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lLVk2fqylA" TargetMode="External"/><Relationship Id="rId2" Type="http://schemas.openxmlformats.org/officeDocument/2006/relationships/hyperlink" Target="https://www.youtube.com/watch?v=4kusBzkjod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ns.nyu.edu/~david/courses/perception/lecturenotes/depth/depth-size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902" y="609600"/>
            <a:ext cx="7848600" cy="1443135"/>
          </a:xfrm>
        </p:spPr>
        <p:txBody>
          <a:bodyPr/>
          <a:lstStyle/>
          <a:p>
            <a:pPr algn="r"/>
            <a:r>
              <a:rPr lang="en-US" dirty="0"/>
              <a:t> 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Batters use Depth Perception</a:t>
            </a:r>
            <a:b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Track Baseballs and Softballs</a:t>
            </a:r>
            <a:endParaRPr lang="en-US" sz="4000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2017-2024,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C0F2C-F428-8BC6-542A-35C2D5011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C2DDF-65ED-38BA-33BF-F9692B73AFF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C1FB-32D9-68D3-459A-1A014E1D15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  <p:pic>
        <p:nvPicPr>
          <p:cNvPr id="6" name="Picture 5" descr="A child and child holding hands walking on train tracks&#10;&#10;Description automatically generated">
            <a:extLst>
              <a:ext uri="{FF2B5EF4-FFF2-40B4-BE49-F238E27FC236}">
                <a16:creationId xmlns:a16="http://schemas.microsoft.com/office/drawing/2014/main" id="{F91D3D76-3230-9108-39AD-91B334419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35" y="0"/>
            <a:ext cx="4546529" cy="6858000"/>
          </a:xfrm>
          <a:prstGeom prst="rect">
            <a:avLst/>
          </a:prstGeom>
        </p:spPr>
      </p:pic>
      <p:pic>
        <p:nvPicPr>
          <p:cNvPr id="10" name="Picture 9" descr="A black and white camera&#10;&#10;Description automatically generated">
            <a:extLst>
              <a:ext uri="{FF2B5EF4-FFF2-40B4-BE49-F238E27FC236}">
                <a16:creationId xmlns:a16="http://schemas.microsoft.com/office/drawing/2014/main" id="{65AE10A8-1089-EF5C-CDB7-DC8FD7857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9" y="2286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40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A6A4B-B0BB-7432-BB51-41DDC65905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3F8E21-8682-3BF5-93A6-DBE6300F7E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282C2-505E-CCF2-141F-4CAC43B718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  <p:pic>
        <p:nvPicPr>
          <p:cNvPr id="6" name="Picture 5" descr="A group of children sitting on stairs kissing&#10;&#10;Description automatically generated">
            <a:extLst>
              <a:ext uri="{FF2B5EF4-FFF2-40B4-BE49-F238E27FC236}">
                <a16:creationId xmlns:a16="http://schemas.microsoft.com/office/drawing/2014/main" id="{6ABCDEFF-BF50-9732-DE91-B68C776D7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307848"/>
            <a:ext cx="6242304" cy="62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86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sitting on train tracks&#10;&#10;Description automatically generated">
            <a:extLst>
              <a:ext uri="{FF2B5EF4-FFF2-40B4-BE49-F238E27FC236}">
                <a16:creationId xmlns:a16="http://schemas.microsoft.com/office/drawing/2014/main" id="{ED795069-1F44-4DEE-3D1B-DACC4E420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12"/>
            <a:ext cx="9144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4C0DE-4694-8C43-FC39-0442A6458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81453-E7E9-5CB7-D2ED-69A3C92771D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D84E0-84D5-A95A-F53D-3662B52F95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10" name="Picture 9" descr="A black and white camera&#10;&#10;Description automatically generated">
            <a:extLst>
              <a:ext uri="{FF2B5EF4-FFF2-40B4-BE49-F238E27FC236}">
                <a16:creationId xmlns:a16="http://schemas.microsoft.com/office/drawing/2014/main" id="{7622A170-C3BA-AB18-3167-853D30DB0F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7B1A1D-7FF1-D9C2-FF8D-BE346416E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517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7F686-8DD0-782D-F764-8C5E94EFD9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2CF8C-258B-254D-1C92-02A64600BD1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2EDBF-4D69-2CFF-905C-55C2D13D2FC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10" name="Picture 9" descr="A black and white camera&#10;&#10;Description automatically generated">
            <a:extLst>
              <a:ext uri="{FF2B5EF4-FFF2-40B4-BE49-F238E27FC236}">
                <a16:creationId xmlns:a16="http://schemas.microsoft.com/office/drawing/2014/main" id="{AE4534FC-EC80-02FA-0536-E0AAA7F19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6593"/>
            <a:ext cx="647700" cy="49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5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tied to a train track&#10;&#10;Description automatically generated">
            <a:extLst>
              <a:ext uri="{FF2B5EF4-FFF2-40B4-BE49-F238E27FC236}">
                <a16:creationId xmlns:a16="http://schemas.microsoft.com/office/drawing/2014/main" id="{391BFEFA-61AC-709F-4C6B-39D8CF5B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r="5913"/>
          <a:stretch/>
        </p:blipFill>
        <p:spPr>
          <a:xfrm>
            <a:off x="1085589" y="10"/>
            <a:ext cx="9143980" cy="68579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34C424C1-A9E7-0D93-3FD4-1DFC4B2CD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C524016-80C0-45B0-A7B0-0E4D82F5AF96}" type="slidenum">
              <a:rPr lang="en-US" smtClean="0"/>
              <a:pPr>
                <a:spcAft>
                  <a:spcPts val="600"/>
                </a:spcAft>
                <a:defRPr/>
              </a:pPr>
              <a:t>14</a:t>
            </a:fld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06F08CE-D30F-8C54-08C7-5BD772EC3D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14E29D8-2763-400D-9648-6027C6A5E061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B9D3-6963-0D21-9C5F-6E08FF4FB7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8" name="Picture 7" descr="A black and white camera&#10;&#10;Description automatically generated">
            <a:extLst>
              <a:ext uri="{FF2B5EF4-FFF2-40B4-BE49-F238E27FC236}">
                <a16:creationId xmlns:a16="http://schemas.microsoft.com/office/drawing/2014/main" id="{5ECEBB25-2639-FC04-284A-15DB73812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92936"/>
            <a:ext cx="365760" cy="2834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60A783-D11A-F822-6959-D7FCC87CF36E}"/>
              </a:ext>
            </a:extLst>
          </p:cNvPr>
          <p:cNvCxnSpPr/>
          <p:nvPr/>
        </p:nvCxnSpPr>
        <p:spPr bwMode="auto">
          <a:xfrm>
            <a:off x="5257800" y="1676400"/>
            <a:ext cx="1447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0127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3" name="Picture 2" descr="A person sitting on a wooden bench&#10;&#10;Description generated with high confidence">
            <a:extLst>
              <a:ext uri="{FF2B5EF4-FFF2-40B4-BE49-F238E27FC236}">
                <a16:creationId xmlns:a16="http://schemas.microsoft.com/office/drawing/2014/main" id="{4E5C01E1-92BF-47F8-998A-5270A6529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F22AD2EE-A915-C2AD-E3B6-9950EE0DA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362200"/>
            <a:ext cx="365760" cy="283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C3972EC-364B-D592-35DD-8EC3A3B87F8F}"/>
              </a:ext>
            </a:extLst>
          </p:cNvPr>
          <p:cNvCxnSpPr/>
          <p:nvPr/>
        </p:nvCxnSpPr>
        <p:spPr bwMode="auto">
          <a:xfrm>
            <a:off x="3505200" y="275523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9560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D21802-B616-4C8C-A05A-A750A73BA4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B744B-D3CC-4E9F-9E2D-013B2524E94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D239F-A3B6-4A6C-B5A6-8BB567CF60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6" name="Picture 5" descr="A picture containing outdoor, sky, person, ground&#10;&#10;Description generated with very high confidence">
            <a:extLst>
              <a:ext uri="{FF2B5EF4-FFF2-40B4-BE49-F238E27FC236}">
                <a16:creationId xmlns:a16="http://schemas.microsoft.com/office/drawing/2014/main" id="{8D6275A5-0B50-46FC-989E-CB5D4CAC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5"/>
            <a:ext cx="9144000" cy="5735782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77D7FAE7-E936-8BBE-671F-D08F47C4B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183476"/>
            <a:ext cx="533400" cy="4073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94F418-B096-B287-FB2D-5B4616B812EA}"/>
              </a:ext>
            </a:extLst>
          </p:cNvPr>
          <p:cNvCxnSpPr/>
          <p:nvPr/>
        </p:nvCxnSpPr>
        <p:spPr bwMode="auto">
          <a:xfrm>
            <a:off x="4572000" y="2514600"/>
            <a:ext cx="914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7081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erson sitting on train tracks&#10;&#10;Description automatically generated">
            <a:extLst>
              <a:ext uri="{FF2B5EF4-FFF2-40B4-BE49-F238E27FC236}">
                <a16:creationId xmlns:a16="http://schemas.microsoft.com/office/drawing/2014/main" id="{4AD642B0-EDFF-26A7-E472-5B87A765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6" y="-1"/>
            <a:ext cx="6801134" cy="68837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4EF6C-A787-5B3F-1038-66F31A2240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31499-B2A5-B5E9-E68E-F7BA7F6156A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A0875-7FCA-294D-A100-1B3B0FAB5E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10" name="Picture 9" descr="A black and white camera&#10;&#10;Description automatically generated">
            <a:extLst>
              <a:ext uri="{FF2B5EF4-FFF2-40B4-BE49-F238E27FC236}">
                <a16:creationId xmlns:a16="http://schemas.microsoft.com/office/drawing/2014/main" id="{287189DB-A0EE-5DAF-7B18-DC7AE1F2FE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66" y="1143000"/>
            <a:ext cx="4191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54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1C7C2-06C9-3C53-8D27-65E75671BD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D88536-1800-181F-3F5A-17AAE782EA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9EA646-A203-EDFE-1F35-4B95D9FF1D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2018 Bahill</a:t>
            </a:r>
          </a:p>
        </p:txBody>
      </p:sp>
      <p:pic>
        <p:nvPicPr>
          <p:cNvPr id="6" name="Picture 5" descr="A person sitting on train tracks">
            <a:extLst>
              <a:ext uri="{FF2B5EF4-FFF2-40B4-BE49-F238E27FC236}">
                <a16:creationId xmlns:a16="http://schemas.microsoft.com/office/drawing/2014/main" id="{B0E1523A-C54A-4B94-A5DD-114A683AB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AB7C574C-C705-214D-C25A-6C3FB46261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3810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67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body of water&#10;&#10;Description generated with high confidence">
            <a:extLst>
              <a:ext uri="{FF2B5EF4-FFF2-40B4-BE49-F238E27FC236}">
                <a16:creationId xmlns:a16="http://schemas.microsoft.com/office/drawing/2014/main" id="{F00B3A09-DE2F-4BDB-AE14-CD07F9310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4" r="1240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D727611-7BE1-4854-BE75-C12C899CDBC0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DD81200-1FF5-4180-BA6E-9F8460204BFB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3" name="Picture 2" descr="A black and white camera&#10;&#10;Description automatically generated">
            <a:extLst>
              <a:ext uri="{FF2B5EF4-FFF2-40B4-BE49-F238E27FC236}">
                <a16:creationId xmlns:a16="http://schemas.microsoft.com/office/drawing/2014/main" id="{36DF2E64-79C7-67C9-88CF-8470157FB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365760" cy="2834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7CF3FB-E60F-A244-B713-2CD1D30DA72E}"/>
              </a:ext>
            </a:extLst>
          </p:cNvPr>
          <p:cNvCxnSpPr>
            <a:cxnSpLocks/>
          </p:cNvCxnSpPr>
          <p:nvPr/>
        </p:nvCxnSpPr>
        <p:spPr bwMode="auto">
          <a:xfrm flipH="1">
            <a:off x="411480" y="3609474"/>
            <a:ext cx="272876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5570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96FE5-8C6E-F3F1-27B8-91DCD801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Good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0147-E64B-5ADB-C9FB-33210C421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atin typeface="+mj-lt"/>
              </a:rPr>
              <a:t>Once on my way to teach class, an old navy Chief Petty Officer told me</a:t>
            </a:r>
          </a:p>
          <a:p>
            <a:r>
              <a:rPr lang="en-US" sz="3600" dirty="0" err="1">
                <a:latin typeface="+mj-lt"/>
              </a:rPr>
              <a:t>Tell’em</a:t>
            </a:r>
            <a:r>
              <a:rPr lang="en-US" sz="3600" dirty="0">
                <a:latin typeface="+mj-lt"/>
              </a:rPr>
              <a:t> what you’re </a:t>
            </a:r>
            <a:r>
              <a:rPr lang="en-US" sz="3600" dirty="0" err="1">
                <a:latin typeface="+mj-lt"/>
              </a:rPr>
              <a:t>gonna</a:t>
            </a:r>
            <a:r>
              <a:rPr lang="en-US" sz="3600" dirty="0">
                <a:latin typeface="+mj-lt"/>
              </a:rPr>
              <a:t> to </a:t>
            </a:r>
            <a:r>
              <a:rPr lang="en-US" sz="3600" dirty="0" err="1">
                <a:latin typeface="+mj-lt"/>
              </a:rPr>
              <a:t>tell’em</a:t>
            </a:r>
            <a:endParaRPr lang="en-US" sz="3600" dirty="0">
              <a:latin typeface="+mj-lt"/>
            </a:endParaRPr>
          </a:p>
          <a:p>
            <a:r>
              <a:rPr lang="en-US" sz="3600" dirty="0" err="1">
                <a:latin typeface="+mj-lt"/>
              </a:rPr>
              <a:t>tell’em</a:t>
            </a:r>
            <a:r>
              <a:rPr lang="en-US" sz="3600" dirty="0">
                <a:latin typeface="+mj-lt"/>
              </a:rPr>
              <a:t> </a:t>
            </a:r>
          </a:p>
          <a:p>
            <a:r>
              <a:rPr lang="en-US" sz="3600" dirty="0">
                <a:latin typeface="+mj-lt"/>
              </a:rPr>
              <a:t>and then </a:t>
            </a:r>
            <a:r>
              <a:rPr lang="en-US" sz="3600" dirty="0" err="1">
                <a:latin typeface="+mj-lt"/>
              </a:rPr>
              <a:t>tell’em</a:t>
            </a:r>
            <a:r>
              <a:rPr lang="en-US" sz="3600" dirty="0">
                <a:latin typeface="+mj-lt"/>
              </a:rPr>
              <a:t> what you told ‘</a:t>
            </a:r>
            <a:r>
              <a:rPr lang="en-US" sz="3600" dirty="0" err="1">
                <a:latin typeface="+mj-lt"/>
              </a:rPr>
              <a:t>em</a:t>
            </a:r>
            <a:endParaRPr lang="en-US" sz="3600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3F9C6-A1F1-4A86-64BB-F53C81B5CD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1F9AA-BD31-D8C7-17F4-99C8C119460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50146-22CB-D042-659C-FE8CEAF8E7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250905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the railway tracks&#10;&#10;Description automatically generated">
            <a:extLst>
              <a:ext uri="{FF2B5EF4-FFF2-40B4-BE49-F238E27FC236}">
                <a16:creationId xmlns:a16="http://schemas.microsoft.com/office/drawing/2014/main" id="{E8D04F68-A05D-F93E-9A12-6305F45D2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11186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1BEEB4F-852C-7C45-C0E3-21D1B6255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C524016-80C0-45B0-A7B0-0E4D82F5AF96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7A5CC27-0F44-1718-8493-4C8FD160EDA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14E29D8-2763-400D-9648-6027C6A5E061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E881B-81EF-E295-96ED-A86E863868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11" name="Picture 10" descr="A black and white camera&#10;&#10;Description automatically generated">
            <a:extLst>
              <a:ext uri="{FF2B5EF4-FFF2-40B4-BE49-F238E27FC236}">
                <a16:creationId xmlns:a16="http://schemas.microsoft.com/office/drawing/2014/main" id="{E5689B57-A6B3-92FB-EF7D-02FC08235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" y="1199388"/>
            <a:ext cx="624659" cy="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1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D491F9-C3BD-47B7-8A4F-34E945F3F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3DFF5-FBE3-476F-B00A-213CBF7417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5F79D2-F33E-498C-AC9B-D80B68BF2F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6" name="Picture 5" descr="A person standing next to a river&#10;&#10;Description generated with high confidence">
            <a:extLst>
              <a:ext uri="{FF2B5EF4-FFF2-40B4-BE49-F238E27FC236}">
                <a16:creationId xmlns:a16="http://schemas.microsoft.com/office/drawing/2014/main" id="{BA0F656E-57ED-4D87-9F17-0E953F602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46" y="0"/>
            <a:ext cx="6588472" cy="6858000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8F6D33E2-A563-8376-A796-DB74CE8C1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7" y="2514600"/>
            <a:ext cx="365760" cy="283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6B11BA-E7E3-4BCF-B976-28E7B6ABC53B}"/>
              </a:ext>
            </a:extLst>
          </p:cNvPr>
          <p:cNvCxnSpPr>
            <a:cxnSpLocks/>
          </p:cNvCxnSpPr>
          <p:nvPr/>
        </p:nvCxnSpPr>
        <p:spPr bwMode="auto">
          <a:xfrm>
            <a:off x="3980258" y="3250406"/>
            <a:ext cx="42148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6942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rail&#10;&#10;Description generated with high confidence">
            <a:extLst>
              <a:ext uri="{FF2B5EF4-FFF2-40B4-BE49-F238E27FC236}">
                <a16:creationId xmlns:a16="http://schemas.microsoft.com/office/drawing/2014/main" id="{0289AD46-1385-40ED-AFC6-58AB6D8F6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9379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D727611-7BE1-4854-BE75-C12C899CDBC0}" type="slidenum">
              <a:rPr lang="en-US" smtClean="0"/>
              <a:pPr>
                <a:spcAft>
                  <a:spcPts val="600"/>
                </a:spcAft>
                <a:defRPr/>
              </a:pPr>
              <a:t>22</a:t>
            </a:fld>
            <a:endParaRPr lang="en-US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DD81200-1FF5-4180-BA6E-9F8460204BFB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7C5C2D27-4EFC-3B88-3D9B-BAF6AE17D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365760" cy="283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8FAE45-BFF8-B317-5CAC-F744AAB799E6}"/>
              </a:ext>
            </a:extLst>
          </p:cNvPr>
          <p:cNvCxnSpPr>
            <a:cxnSpLocks/>
          </p:cNvCxnSpPr>
          <p:nvPr/>
        </p:nvCxnSpPr>
        <p:spPr bwMode="auto">
          <a:xfrm>
            <a:off x="4505325" y="3171825"/>
            <a:ext cx="65722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05962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a train track with trees in the background&#10;&#10;Description generated with high confidence">
            <a:extLst>
              <a:ext uri="{FF2B5EF4-FFF2-40B4-BE49-F238E27FC236}">
                <a16:creationId xmlns:a16="http://schemas.microsoft.com/office/drawing/2014/main" id="{EDDBA6D6-69BD-4762-BDA4-CFDC982BB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r="2059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D727611-7BE1-4854-BE75-C12C899CDBC0}" type="slidenum">
              <a:rPr lang="en-US" smtClean="0"/>
              <a:pPr>
                <a:spcAft>
                  <a:spcPts val="600"/>
                </a:spcAft>
                <a:defRPr/>
              </a:pPr>
              <a:t>23</a:t>
            </a:fld>
            <a:endParaRPr lang="en-US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2DD81200-1FF5-4180-BA6E-9F8460204BFB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1EE37-BDA8-27D8-0E2D-B0837A4B7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on a train track&#10;&#10;Description generated with high confidence">
            <a:extLst>
              <a:ext uri="{FF2B5EF4-FFF2-40B4-BE49-F238E27FC236}">
                <a16:creationId xmlns:a16="http://schemas.microsoft.com/office/drawing/2014/main" id="{E9B02064-CAEB-4BD8-A21E-EC9BDE9CB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B3D21802-B616-4C8C-A05A-A750A73BA4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C524016-80C0-45B0-A7B0-0E4D82F5AF96}" type="slidenum">
              <a:rPr 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00B744B-D3CC-4E9F-9E2D-013B2524E94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14E29D8-2763-400D-9648-6027C6A5E061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D239F-A3B6-4A6C-B5A6-8BB567CF60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3A0DF1AA-3470-7FAF-A76F-280450D1B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7" y="2751224"/>
            <a:ext cx="365760" cy="2834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4CFFA0-BAE6-F391-A011-4F8B7D9F95C1}"/>
              </a:ext>
            </a:extLst>
          </p:cNvPr>
          <p:cNvCxnSpPr>
            <a:cxnSpLocks/>
          </p:cNvCxnSpPr>
          <p:nvPr/>
        </p:nvCxnSpPr>
        <p:spPr bwMode="auto">
          <a:xfrm>
            <a:off x="5787189" y="3404940"/>
            <a:ext cx="117909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59791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train, ground, grass&#10;&#10;Description generated with very high confidence">
            <a:extLst>
              <a:ext uri="{FF2B5EF4-FFF2-40B4-BE49-F238E27FC236}">
                <a16:creationId xmlns:a16="http://schemas.microsoft.com/office/drawing/2014/main" id="{5271645F-25DF-4210-8F42-542028C03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1" r="1" b="1480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51E2A885-C2EF-4A45-A95B-EBE9D9E4A6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CC524016-80C0-45B0-A7B0-0E4D82F5AF96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BFC0A73-1C04-40A5-BD05-A02DA791AD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414E29D8-2763-400D-9648-6027C6A5E061}" type="datetime1">
              <a:rPr lang="en-US" smtClean="0"/>
              <a:pPr>
                <a:spcAft>
                  <a:spcPts val="600"/>
                </a:spcAft>
                <a:defRPr/>
              </a:pPr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CF205-50B6-4791-8E32-B7843CDB14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56C5984F-BEA3-0C7A-2FE2-23F4355CD0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39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E3A86-2A94-432E-813A-531441532C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E93D0-FCD6-42F0-AA5B-6CFC981456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0B453-27C9-409F-9184-D6AB1B00C9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6" name="Picture 5" descr="A picture containing sky, outdoor, nature&#10;&#10;Description generated with high confidence">
            <a:extLst>
              <a:ext uri="{FF2B5EF4-FFF2-40B4-BE49-F238E27FC236}">
                <a16:creationId xmlns:a16="http://schemas.microsoft.com/office/drawing/2014/main" id="{CA2B228E-C72A-4EFA-9B94-0F2B8B207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181600" cy="6917703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080FA4EF-3A10-4F50-7938-7A5D0754E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10" y="28194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2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3" name="Picture 2" descr="A picture containing ground, outdoor, sky, tree&#10;&#10;Description generated with very high confidence">
            <a:extLst>
              <a:ext uri="{FF2B5EF4-FFF2-40B4-BE49-F238E27FC236}">
                <a16:creationId xmlns:a16="http://schemas.microsoft.com/office/drawing/2014/main" id="{53AFD599-9D28-436A-B452-2FA106498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11"/>
            <a:ext cx="8534400" cy="6861658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69E9B4EA-A6CC-044E-F366-E081A7DC6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2098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36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C9563-1F70-4B19-B227-57742FBCC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6DD3E8-9AD0-4860-AA0D-EB17559FE29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54C01-848A-45D3-96B9-DF86820CC1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6" name="Picture 5" descr="A picture containing ground, outdoor, person&#10;&#10;Description generated with very high confidence">
            <a:extLst>
              <a:ext uri="{FF2B5EF4-FFF2-40B4-BE49-F238E27FC236}">
                <a16:creationId xmlns:a16="http://schemas.microsoft.com/office/drawing/2014/main" id="{A4399DBC-BA3D-4BF2-8E55-073A6776B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0"/>
            <a:ext cx="4572000" cy="6887138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6E3BE362-E23D-FE15-556F-3035B635A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" y="1828800"/>
            <a:ext cx="365760" cy="28346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5BD159-3681-E290-21FF-A3967BA39C6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6075" y="3362325"/>
            <a:ext cx="2505075" cy="85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010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AB791-D440-4EFC-A292-ADC5DC1D2F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FE3B6-700D-4B2A-8C84-BF5EE7F1378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69CCE-61EF-4F33-95A5-59840D07F5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3" name="Picture 2" descr="A picture containing outdoor, tree, ground&#10;&#10;Description generated with very high confidence">
            <a:extLst>
              <a:ext uri="{FF2B5EF4-FFF2-40B4-BE49-F238E27FC236}">
                <a16:creationId xmlns:a16="http://schemas.microsoft.com/office/drawing/2014/main" id="{C3194C19-28A3-4734-ADA5-EA201FB2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860BB6DC-E3A6-3229-D7A5-A98A171B5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27" y="2209800"/>
            <a:ext cx="365760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7EF3-35D4-076D-752A-D88F191B7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show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B9B6-9DE0-BAAD-F405-1FBF23EC4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slide show is available at</a:t>
            </a:r>
          </a:p>
          <a:p>
            <a:r>
              <a:rPr lang="en-US" dirty="0">
                <a:hlinkClick r:id="rId2"/>
              </a:rPr>
              <a:t>http://sysengr.engr.arizona.edu/OLLI/index.html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233E6-A453-4780-27B2-335653390E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0458D-68AF-B009-8336-5CB06F9D541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E2E2C-D6F4-1418-AE85-01EBB8507E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817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743945-C4F3-DA07-BFEB-71C126A93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9D390-833F-8413-43B8-0E8A5189F6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3840B5-AC5B-19E0-6D1B-2F0D338197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  <p:pic>
        <p:nvPicPr>
          <p:cNvPr id="6" name="Picture 5" descr="A person sitting on train tracks">
            <a:extLst>
              <a:ext uri="{FF2B5EF4-FFF2-40B4-BE49-F238E27FC236}">
                <a16:creationId xmlns:a16="http://schemas.microsoft.com/office/drawing/2014/main" id="{B3DE9626-CBA5-76A3-399C-70C7205B1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" y="445646"/>
            <a:ext cx="9101919" cy="580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85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CF7033-F6AE-4465-AE2D-5C195E7DB3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CCADD-41CB-4372-9BB7-356F3D167FE5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E1B40-8246-456E-BE88-13D9469242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BBFA352-7723-41F8-AFBE-8465500B2C0F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EBE86-FD8E-475F-93BC-2CF8F3B8D5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7" name="Picture 6" descr="A large brown dog lying on the ground&#10;&#10;Description generated with high confidence">
            <a:extLst>
              <a:ext uri="{FF2B5EF4-FFF2-40B4-BE49-F238E27FC236}">
                <a16:creationId xmlns:a16="http://schemas.microsoft.com/office/drawing/2014/main" id="{1C7A764D-440A-4B48-9EF9-CE879DB61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96" y="4011"/>
            <a:ext cx="6859604" cy="68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8D9CF-B987-4475-A57B-6B14BD72C5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D00AF-2ACD-4C30-BA91-C5911D78CEE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10A1F-23A5-4036-BC31-82D827FB98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  <p:pic>
        <p:nvPicPr>
          <p:cNvPr id="3" name="Picture 2" descr="A dog looking at the camera&#10;&#10;Description generated with very high confidence">
            <a:extLst>
              <a:ext uri="{FF2B5EF4-FFF2-40B4-BE49-F238E27FC236}">
                <a16:creationId xmlns:a16="http://schemas.microsoft.com/office/drawing/2014/main" id="{EEE14B20-2C1A-4D11-A9C0-BCD9CD438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76"/>
          <a:stretch/>
        </p:blipFill>
        <p:spPr>
          <a:xfrm>
            <a:off x="1714500" y="1905000"/>
            <a:ext cx="5715000" cy="4796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4E05CB-FDEE-F086-D338-EAA67C89B489}"/>
              </a:ext>
            </a:extLst>
          </p:cNvPr>
          <p:cNvSpPr txBox="1"/>
          <p:nvPr/>
        </p:nvSpPr>
        <p:spPr>
          <a:xfrm>
            <a:off x="533400" y="-20053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Customer support dog: How can I help you?</a:t>
            </a:r>
          </a:p>
          <a:p>
            <a:r>
              <a:rPr lang="en-US" sz="2800" dirty="0"/>
              <a:t>Customer: My screen is frozen.</a:t>
            </a:r>
          </a:p>
          <a:p>
            <a:r>
              <a:rPr lang="en-US" sz="2800" dirty="0"/>
              <a:t>Dog: Have you tried throwing up and then eating the barf?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52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462C-A8B3-8920-CECD-85090362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Anatomical Location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5485E-37E9-7A16-4640-DA13FB5D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depth perception mental model does not have a specific anatomical location in your brain.</a:t>
            </a:r>
          </a:p>
          <a:p>
            <a:r>
              <a:rPr lang="en-US" dirty="0"/>
              <a:t>In fact, it does not even have a specific type of representation.</a:t>
            </a:r>
          </a:p>
          <a:p>
            <a:r>
              <a:rPr lang="en-US" dirty="0"/>
              <a:t>Quite likely it is a network property.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A50E8E-3F34-06D0-8606-8D94CD8D1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CCADD-41CB-4372-9BB7-356F3D167FE5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3407C-8803-498C-0AE8-E8CA51C38D3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BBFA352-7723-41F8-AFBE-8465500B2C0F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35EC6-9A72-4F94-F811-FED98D6D25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281742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F655-3A0A-A973-B370-1465631BE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6D2C2-441B-5459-4A76-370D91F01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Switch to the other slide show entitled</a:t>
            </a:r>
          </a:p>
          <a:p>
            <a:r>
              <a:rPr lang="en-US" sz="3200" dirty="0">
                <a:effectLst/>
                <a:ea typeface="Times New Roman" panose="02020603050405020304" pitchFamily="18" charset="0"/>
              </a:rPr>
              <a:t>“Batters use Depth Perception t</a:t>
            </a:r>
            <a:r>
              <a:rPr lang="en-US" sz="3200" dirty="0"/>
              <a:t>o Track Baseballs and Softballs”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C6DA5-0B48-D892-A47B-6C1BEA0A6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C2717-BF4D-BA0A-0270-CFA5D8C4360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5B1DD-238D-A632-4525-075C8A40F2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78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1523999"/>
          </a:xfrm>
        </p:spPr>
        <p:txBody>
          <a:bodyPr/>
          <a:lstStyle/>
          <a:p>
            <a:pPr algn="r"/>
            <a:r>
              <a:rPr lang="en-US" i="1" dirty="0"/>
              <a:t>Batters Use Depth Perception to Track Baseballs and Softballs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2017-2024,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1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0DD4-AEFD-F7A5-FBC1-CF16955F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6E3D2-A679-AD15-69EC-985063653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45454-7954-DC3A-D2D5-E331421F6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A8235-25F2-B98B-517C-223015E60E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DC547-B273-9ED6-AC51-A9E39AA362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809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1523999"/>
          </a:xfrm>
        </p:spPr>
        <p:txBody>
          <a:bodyPr/>
          <a:lstStyle/>
          <a:p>
            <a:pPr algn="r"/>
            <a:r>
              <a:rPr lang="en-US" i="1" dirty="0"/>
              <a:t>Christopher Baird’s Twenty-one Cues for Depth Perception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73E77-91F6-8270-9FE7-51ABEB52C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Twenty-one Cues for Depth Perception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58954-AA11-18C6-944A-CBABBA08A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https://www.wtamu.edu/~cbaird/sq/2023/07/28/why-does-a-person-with-only-one-working-eye-have-zero-depth-perception/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3707C-4D8D-48A2-3348-1AF1AEED2E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5E498-B799-2C92-1D54-05A8DC69077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BE8A5-854E-9456-627E-6986B73AA01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2602777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1523999"/>
          </a:xfrm>
        </p:spPr>
        <p:txBody>
          <a:bodyPr/>
          <a:lstStyle/>
          <a:p>
            <a:pPr algn="r"/>
            <a:r>
              <a:rPr lang="en-US" i="1" dirty="0"/>
              <a:t>Animal Color Vision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1523999"/>
          </a:xfrm>
        </p:spPr>
        <p:txBody>
          <a:bodyPr/>
          <a:lstStyle/>
          <a:p>
            <a:pPr algn="r"/>
            <a:r>
              <a:rPr lang="en-US" i="1" dirty="0"/>
              <a:t>David </a:t>
            </a:r>
            <a:r>
              <a:rPr lang="en-US" i="1" dirty="0" err="1"/>
              <a:t>Heeger’s</a:t>
            </a:r>
            <a:r>
              <a:rPr lang="en-US" i="1" dirty="0"/>
              <a:t>  </a:t>
            </a:r>
            <a:br>
              <a:rPr lang="en-US" i="1" dirty="0"/>
            </a:br>
            <a:r>
              <a:rPr lang="en-US" i="1" dirty="0"/>
              <a:t>Depth, Size, and Shape</a:t>
            </a: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C30EF-AE87-C367-A57B-C1554E2B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Dog vision</a:t>
            </a:r>
          </a:p>
        </p:txBody>
      </p:sp>
      <p:pic>
        <p:nvPicPr>
          <p:cNvPr id="8" name="Content Placeholder 7" descr="A collage of a landscape&#10;&#10;Description automatically generated">
            <a:extLst>
              <a:ext uri="{FF2B5EF4-FFF2-40B4-BE49-F238E27FC236}">
                <a16:creationId xmlns:a16="http://schemas.microsoft.com/office/drawing/2014/main" id="{D4BAA341-C100-C5C3-2906-F2083F826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522"/>
            <a:ext cx="9144000" cy="383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1C423-7051-8AF0-8CA3-9AF1C3308E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76421-A530-E0ED-E592-4BEDD7B180C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37903-F412-B237-83B4-7DB32C3347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016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101-D768-E343-CE1C-938E3E37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Animal Color Vision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B989C-006A-3ACD-C532-8526C0E7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https://www.youtube.com/watch?v=VphtcDhHj40&amp;list=RDCMUC4rlAVgAK0SGk-yTfe48Qpw&amp;index=5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046E2-A0F5-DF36-9A0D-918EA47F3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90A8-73BC-6A4E-D65C-7CE7ED3199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A7AAA-C62A-AFA4-542F-931B98047C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1307138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E6672-91DC-5E12-488D-09A1B5D495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F1F1-BFD5-8035-E902-3EDD5152969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A2638-47A3-31A3-9125-D3064F35A8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68B80C-25F0-B785-2F36-C3588E177B2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9160523" cy="5097463"/>
          </a:xfrm>
        </p:spPr>
      </p:pic>
    </p:spTree>
    <p:extLst>
      <p:ext uri="{BB962C8B-B14F-4D97-AF65-F5344CB8AC3E}">
        <p14:creationId xmlns:p14="http://schemas.microsoft.com/office/powerpoint/2010/main" val="2796814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30400-06E0-FE58-C926-7FDE8E9C23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A449D-138B-F04A-A98B-C73E09906E0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BBACA-4188-7F71-1B7F-6F598B06D0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7" descr="A group of zebras standing in a field">
            <a:extLst>
              <a:ext uri="{FF2B5EF4-FFF2-40B4-BE49-F238E27FC236}">
                <a16:creationId xmlns:a16="http://schemas.microsoft.com/office/drawing/2014/main" id="{ACF13F9F-398F-AE36-08CA-DA9D0D75F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646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1523999"/>
          </a:xfrm>
        </p:spPr>
        <p:txBody>
          <a:bodyPr/>
          <a:lstStyle/>
          <a:p>
            <a:pPr algn="r"/>
            <a:r>
              <a:rPr lang="en-US" i="1" dirty="0"/>
              <a:t>Optical Illusions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ircle of pink dots&#10;&#10;Description automatically generated">
            <a:extLst>
              <a:ext uri="{FF2B5EF4-FFF2-40B4-BE49-F238E27FC236}">
                <a16:creationId xmlns:a16="http://schemas.microsoft.com/office/drawing/2014/main" id="{B32B91FD-371E-077A-D7F8-61CF381A5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18" y="34119"/>
            <a:ext cx="6823881" cy="682388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D63BF-72B5-47F5-46DF-98C278CB8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9465B-C61F-1D99-0191-AB93228609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16267-9DF4-68FB-DA7A-CBA1958B2BB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2061251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101-D768-E343-CE1C-938E3E37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illusions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B989C-006A-3ACD-C532-8526C0E7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2"/>
              </a:rPr>
              <a:t>https://www.youtube.com/watch?v=4kusBzkjods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https://www.youtube.com/watch?v=llLVk2fqylA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046E2-A0F5-DF36-9A0D-918EA47F3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727611-7BE1-4854-BE75-C12C899CDBC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90A8-73BC-6A4E-D65C-7CE7ED3199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D81200-1FF5-4180-BA6E-9F8460204BFB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9/3/2024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CDC8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A7AAA-C62A-AFA4-542F-931B98047C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DC8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23394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BEABA-E794-1E50-325E-E77E3EDECF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91000" y="6553200"/>
            <a:ext cx="762000" cy="304800"/>
          </a:xfrm>
        </p:spPr>
        <p:txBody>
          <a:bodyPr/>
          <a:lstStyle/>
          <a:p>
            <a:fld id="{CC524016-80C0-45B0-A7B0-0E4D82F5AF9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3EC0EA-C2BB-AAEB-0EA4-9B818B8B205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0" y="6537325"/>
            <a:ext cx="1219200" cy="320675"/>
          </a:xfrm>
        </p:spPr>
        <p:txBody>
          <a:bodyPr/>
          <a:lstStyle/>
          <a:p>
            <a:fld id="{414E29D8-2763-400D-9648-6027C6A5E061}" type="datetime1">
              <a:rPr lang="en-US" smtClean="0"/>
              <a:pPr/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7D232-8591-33D0-25D5-1E661E32B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96200" y="6553200"/>
            <a:ext cx="1447800" cy="304800"/>
          </a:xfrm>
        </p:spPr>
        <p:txBody>
          <a:bodyPr/>
          <a:lstStyle/>
          <a:p>
            <a:r>
              <a:rPr lang="en-US"/>
              <a:t>© 2024 Bahill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74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8101-D768-E343-CE1C-938E3E378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Depth, Size, and Shape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B989C-006A-3ACD-C532-8526C0E72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https://www.cns.nyu.edu/~david/courses/perception/lecturenotes/depth/depth-size.html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046E2-A0F5-DF36-9A0D-918EA47F3B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90A8-73BC-6A4E-D65C-7CE7ED3199F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A7AAA-C62A-AFA4-542F-931B98047C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736380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7848600" cy="2133600"/>
          </a:xfrm>
        </p:spPr>
        <p:txBody>
          <a:bodyPr/>
          <a:lstStyle/>
          <a:p>
            <a:pPr algn="r"/>
            <a:r>
              <a:rPr lang="en-US" i="1" dirty="0"/>
              <a:t>Linear Perspective (railroad  tracks), Horizon Line, and Camera Height (eye level)</a:t>
            </a:r>
            <a:endParaRPr lang="en-US" dirty="0"/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352800"/>
            <a:ext cx="4038600" cy="2743200"/>
          </a:xfrm>
        </p:spPr>
        <p:txBody>
          <a:bodyPr/>
          <a:lstStyle/>
          <a:p>
            <a:pPr algn="r"/>
            <a:r>
              <a:rPr lang="en-US" dirty="0"/>
              <a:t>A. Terry Bahill</a:t>
            </a:r>
          </a:p>
          <a:p>
            <a:pPr algn="r"/>
            <a:r>
              <a:rPr lang="en-US" dirty="0"/>
              <a:t>Emeritus Professor of</a:t>
            </a:r>
          </a:p>
          <a:p>
            <a:pPr algn="r"/>
            <a:r>
              <a:rPr lang="en-US" dirty="0"/>
              <a:t>Systems Engineering</a:t>
            </a:r>
          </a:p>
          <a:p>
            <a:pPr algn="r"/>
            <a:r>
              <a:rPr lang="en-US" dirty="0"/>
              <a:t>University of Arizona</a:t>
            </a:r>
          </a:p>
          <a:p>
            <a:pPr algn="r"/>
            <a:r>
              <a:rPr lang="en-US" dirty="0"/>
              <a:t>terry@sie.arizona.edu</a:t>
            </a:r>
          </a:p>
          <a:p>
            <a:pPr algn="r"/>
            <a:r>
              <a:rPr lang="en-US" dirty="0"/>
              <a:t>©, 2017-2024, Bahill</a:t>
            </a:r>
          </a:p>
          <a:p>
            <a:endParaRPr lang="en-US" dirty="0"/>
          </a:p>
        </p:txBody>
      </p:sp>
      <p:pic>
        <p:nvPicPr>
          <p:cNvPr id="5" name="Picture 4" descr="HallOfFam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0" y="3429001"/>
            <a:ext cx="2286000" cy="3429000"/>
          </a:xfrm>
          <a:prstGeom prst="rect">
            <a:avLst/>
          </a:prstGeom>
        </p:spPr>
      </p:pic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4953000"/>
            <a:ext cx="758178" cy="111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team-train-whistle-daniel_simon">
            <a:hlinkClick r:id="" action="ppaction://media"/>
            <a:extLst>
              <a:ext uri="{FF2B5EF4-FFF2-40B4-BE49-F238E27FC236}">
                <a16:creationId xmlns:a16="http://schemas.microsoft.com/office/drawing/2014/main" id="{1CC9DC76-A1F2-4317-B550-257CDDEA3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3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1347-6318-A6B9-10AA-607D25E7B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5CB4A-8FB4-37DE-EAB2-236E7FA8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perspective drawing theory, eye level = camera height.</a:t>
            </a:r>
          </a:p>
          <a:p>
            <a:r>
              <a:rPr lang="en-US" dirty="0"/>
              <a:t>An artist must be taught that the horizon line goes through the vanishing point. For a photographer this is automatic.</a:t>
            </a:r>
          </a:p>
          <a:p>
            <a:r>
              <a:rPr lang="en-US" dirty="0"/>
              <a:t>My Samsung A42 smartphone always gives the horizon line when used as a camera. I don’t know why.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AC4CC-258C-DCA8-D2EC-EF711FB8D3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727611-7BE1-4854-BE75-C12C899CDBC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E4EA1-9EF2-8580-09D2-0911416C62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2DD81200-1FF5-4180-BA6E-9F8460204BFB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B0E88-DE74-6B9F-74CB-C9A98DA96C5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3385275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482A-B422-0641-787D-2484459B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2895600"/>
          </a:xfrm>
        </p:spPr>
        <p:txBody>
          <a:bodyPr/>
          <a:lstStyle/>
          <a:p>
            <a:r>
              <a:rPr lang="en-US" dirty="0"/>
              <a:t>A picture will seem more natural if the horizon is </a:t>
            </a:r>
            <a:br>
              <a:rPr lang="en-US" dirty="0"/>
            </a:br>
            <a:r>
              <a:rPr lang="en-US" dirty="0"/>
              <a:t>1/3 of the way down from the top or</a:t>
            </a:r>
            <a:br>
              <a:rPr lang="en-US" dirty="0"/>
            </a:br>
            <a:r>
              <a:rPr lang="en-US" dirty="0"/>
              <a:t>1/3 of the way up from the bottom.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55E2A-FEE9-3B7F-4269-EBC260EF9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CCCADD-41CB-4372-9BB7-356F3D167FE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88824-79EB-E145-C134-421A2340FF9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EBBFA352-7723-41F8-AFBE-8465500B2C0F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6DBA-FF12-0C5C-2382-31C4AC17834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2024 Bahill</a:t>
            </a:r>
          </a:p>
        </p:txBody>
      </p:sp>
    </p:spTree>
    <p:extLst>
      <p:ext uri="{BB962C8B-B14F-4D97-AF65-F5344CB8AC3E}">
        <p14:creationId xmlns:p14="http://schemas.microsoft.com/office/powerpoint/2010/main" val="3824369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6C37A1-DB5D-021D-F785-807CBB730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524016-80C0-45B0-A7B0-0E4D82F5AF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7B3DE7-FCF4-1A7C-3C90-0133C213382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414E29D8-2763-400D-9648-6027C6A5E061}" type="datetime1">
              <a:rPr lang="en-US" smtClean="0"/>
              <a:pPr>
                <a:defRPr/>
              </a:pPr>
              <a:t>9/3/2024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9881D-4A9E-61A2-6AFC-7CF30A4B35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2024 Bahill</a:t>
            </a:r>
            <a:endParaRPr lang="en-US" dirty="0"/>
          </a:p>
        </p:txBody>
      </p:sp>
      <p:pic>
        <p:nvPicPr>
          <p:cNvPr id="6" name="Picture 5" descr="A child and child sitting on train tracks&#10;&#10;Description automatically generated">
            <a:extLst>
              <a:ext uri="{FF2B5EF4-FFF2-40B4-BE49-F238E27FC236}">
                <a16:creationId xmlns:a16="http://schemas.microsoft.com/office/drawing/2014/main" id="{5A8FA2F0-38E6-8578-6720-CAA5CFF2E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0"/>
            <a:ext cx="4552950" cy="6858000"/>
          </a:xfrm>
          <a:prstGeom prst="rect">
            <a:avLst/>
          </a:prstGeom>
        </p:spPr>
      </p:pic>
      <p:pic>
        <p:nvPicPr>
          <p:cNvPr id="7" name="Picture 6" descr="A black and white camera&#10;&#10;Description automatically generated">
            <a:extLst>
              <a:ext uri="{FF2B5EF4-FFF2-40B4-BE49-F238E27FC236}">
                <a16:creationId xmlns:a16="http://schemas.microsoft.com/office/drawing/2014/main" id="{9815E2C9-55AE-CB36-1DCC-F79B7A3CB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99" y="685800"/>
            <a:ext cx="365760" cy="283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6EE96F-CAE4-EEC8-8023-404239486FBC}"/>
              </a:ext>
            </a:extLst>
          </p:cNvPr>
          <p:cNvSpPr txBox="1"/>
          <p:nvPr/>
        </p:nvSpPr>
        <p:spPr>
          <a:xfrm>
            <a:off x="609600" y="1143000"/>
            <a:ext cx="4585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Camera height</a:t>
            </a:r>
          </a:p>
          <a:p>
            <a:r>
              <a:rPr lang="en-US" sz="1600" dirty="0"/>
              <a:t> = Eye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E3CF65-F778-C236-1685-8AFF1FA4CA45}"/>
              </a:ext>
            </a:extLst>
          </p:cNvPr>
          <p:cNvCxnSpPr/>
          <p:nvPr/>
        </p:nvCxnSpPr>
        <p:spPr bwMode="auto">
          <a:xfrm>
            <a:off x="3276600" y="713872"/>
            <a:ext cx="1143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9426822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5F5F5F"/>
      </a:dk1>
      <a:lt1>
        <a:srgbClr val="FFFFFF"/>
      </a:lt1>
      <a:dk2>
        <a:srgbClr val="100E23"/>
      </a:dk2>
      <a:lt2>
        <a:srgbClr val="FFFFFF"/>
      </a:lt2>
      <a:accent1>
        <a:srgbClr val="990099"/>
      </a:accent1>
      <a:accent2>
        <a:srgbClr val="FFCC00"/>
      </a:accent2>
      <a:accent3>
        <a:srgbClr val="AAAAAC"/>
      </a:accent3>
      <a:accent4>
        <a:srgbClr val="DADADA"/>
      </a:accent4>
      <a:accent5>
        <a:srgbClr val="CAAACA"/>
      </a:accent5>
      <a:accent6>
        <a:srgbClr val="E7B900"/>
      </a:accent6>
      <a:hlink>
        <a:srgbClr val="FF9933"/>
      </a:hlink>
      <a:folHlink>
        <a:srgbClr val="6600FF"/>
      </a:folHlink>
    </a:clrScheme>
    <a:fontScheme name="Default Design">
      <a:majorFont>
        <a:latin typeface="Georgia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5F5F5F"/>
        </a:dk1>
        <a:lt1>
          <a:srgbClr val="FFFFFF"/>
        </a:lt1>
        <a:dk2>
          <a:srgbClr val="100E23"/>
        </a:dk2>
        <a:lt2>
          <a:srgbClr val="FFFFFF"/>
        </a:lt2>
        <a:accent1>
          <a:srgbClr val="990099"/>
        </a:accent1>
        <a:accent2>
          <a:srgbClr val="FFCC00"/>
        </a:accent2>
        <a:accent3>
          <a:srgbClr val="AAAAAC"/>
        </a:accent3>
        <a:accent4>
          <a:srgbClr val="DADADA"/>
        </a:accent4>
        <a:accent5>
          <a:srgbClr val="CAAACA"/>
        </a:accent5>
        <a:accent6>
          <a:srgbClr val="E7B900"/>
        </a:accent6>
        <a:hlink>
          <a:srgbClr val="FF9933"/>
        </a:hlink>
        <a:folHlink>
          <a:srgbClr val="66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27080</TotalTime>
  <Words>1376</Words>
  <Application>Microsoft Office PowerPoint</Application>
  <PresentationFormat>On-screen Show (4:3)</PresentationFormat>
  <Paragraphs>355</Paragraphs>
  <Slides>47</Slides>
  <Notes>31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Georgia</vt:lpstr>
      <vt:lpstr>Times New Roman</vt:lpstr>
      <vt:lpstr>Wingdings</vt:lpstr>
      <vt:lpstr>Default Design</vt:lpstr>
      <vt:lpstr> Batters use Depth Perception to Track Baseballs and Softballs</vt:lpstr>
      <vt:lpstr>Good Advice</vt:lpstr>
      <vt:lpstr>Slide show</vt:lpstr>
      <vt:lpstr>David Heeger’s   Depth, Size, and Shape</vt:lpstr>
      <vt:lpstr>Depth, Size, and Shape</vt:lpstr>
      <vt:lpstr>Linear Perspective (railroad  tracks), Horizon Line, and Camera Height (eye level)</vt:lpstr>
      <vt:lpstr>Horizon</vt:lpstr>
      <vt:lpstr>A picture will seem more natural if the horizon is  1/3 of the way down from the top or 1/3 of the way up from the bottom.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Anatomical Location</vt:lpstr>
      <vt:lpstr>Switch</vt:lpstr>
      <vt:lpstr>Batters Use Depth Perception to Track Baseballs and Softballs</vt:lpstr>
      <vt:lpstr>PowerPoint Presentation</vt:lpstr>
      <vt:lpstr>Christopher Baird’s Twenty-one Cues for Depth Perception</vt:lpstr>
      <vt:lpstr>Twenty-one Cues for Depth Perception</vt:lpstr>
      <vt:lpstr>Animal Color Vision</vt:lpstr>
      <vt:lpstr>Dog vision</vt:lpstr>
      <vt:lpstr>Animal Color Vision</vt:lpstr>
      <vt:lpstr>PowerPoint Presentation</vt:lpstr>
      <vt:lpstr>PowerPoint Presentation</vt:lpstr>
      <vt:lpstr>Optical Illusions</vt:lpstr>
      <vt:lpstr>PowerPoint Presentation</vt:lpstr>
      <vt:lpstr>Optical illusions</vt:lpstr>
      <vt:lpstr>PowerPoint Presentation</vt:lpstr>
    </vt:vector>
  </TitlesOfParts>
  <Manager>Terry Bahill</Manager>
  <Company>BICS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BattersAndDepthPerception</dc:title>
  <dc:creator>Terry Bahill</dc:creator>
  <cp:lastModifiedBy>Terry Bahill</cp:lastModifiedBy>
  <cp:revision>1778</cp:revision>
  <cp:lastPrinted>2017-10-10T17:38:17Z</cp:lastPrinted>
  <dcterms:created xsi:type="dcterms:W3CDTF">1999-11-26T13:52:12Z</dcterms:created>
  <dcterms:modified xsi:type="dcterms:W3CDTF">2024-09-03T19:41:24Z</dcterms:modified>
  <cp:category>Systems Engineering</cp:category>
  <cp:contentStatus>current work</cp:contentStatus>
  <dc:language>English</dc:language>
</cp:coreProperties>
</file>